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05" r:id="rId2"/>
    <p:sldId id="1096" r:id="rId3"/>
    <p:sldId id="1097" r:id="rId4"/>
    <p:sldId id="1175" r:id="rId5"/>
    <p:sldId id="1176" r:id="rId6"/>
    <p:sldId id="1177" r:id="rId7"/>
    <p:sldId id="1143" r:id="rId8"/>
    <p:sldId id="1144" r:id="rId9"/>
    <p:sldId id="1189" r:id="rId10"/>
    <p:sldId id="1179" r:id="rId11"/>
    <p:sldId id="1147" r:id="rId12"/>
    <p:sldId id="1190" r:id="rId13"/>
    <p:sldId id="1191" r:id="rId14"/>
    <p:sldId id="1148" r:id="rId15"/>
    <p:sldId id="1149" r:id="rId16"/>
    <p:sldId id="1192" r:id="rId17"/>
    <p:sldId id="1150" r:id="rId18"/>
    <p:sldId id="1193" r:id="rId19"/>
    <p:sldId id="1201" r:id="rId20"/>
    <p:sldId id="1202" r:id="rId21"/>
    <p:sldId id="1205" r:id="rId22"/>
    <p:sldId id="1206" r:id="rId23"/>
    <p:sldId id="1207" r:id="rId24"/>
    <p:sldId id="1208" r:id="rId25"/>
    <p:sldId id="1209" r:id="rId26"/>
    <p:sldId id="1187" r:id="rId27"/>
    <p:sldId id="1156" r:id="rId28"/>
    <p:sldId id="1157" r:id="rId29"/>
    <p:sldId id="1158" r:id="rId30"/>
    <p:sldId id="1159" r:id="rId31"/>
    <p:sldId id="1203" r:id="rId32"/>
    <p:sldId id="1163" r:id="rId33"/>
    <p:sldId id="1195" r:id="rId34"/>
    <p:sldId id="1197" r:id="rId35"/>
    <p:sldId id="1196" r:id="rId36"/>
    <p:sldId id="1199" r:id="rId37"/>
  </p:sldIdLst>
  <p:sldSz cx="12192000" cy="6858000"/>
  <p:notesSz cx="6858000" cy="9144000"/>
  <p:defaultTex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1pPr>
    <a:lvl2pPr marL="0" marR="0" indent="1143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2pPr>
    <a:lvl3pPr marL="0" marR="0" indent="2286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3pPr>
    <a:lvl4pPr marL="0" marR="0" indent="3429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4pPr>
    <a:lvl5pPr marL="0" marR="0" indent="4572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5pPr>
    <a:lvl6pPr marL="0" marR="0" indent="5715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6pPr>
    <a:lvl7pPr marL="0" marR="0" indent="6858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7pPr>
    <a:lvl8pPr marL="0" marR="0" indent="8001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8pPr>
    <a:lvl9pPr marL="0" marR="0" indent="9144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15:guide id="1" orient="horz" pos="249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2A85"/>
    <a:srgbClr val="FE6805"/>
    <a:srgbClr val="A1A7AC"/>
    <a:srgbClr val="E75300"/>
    <a:srgbClr val="404040"/>
    <a:srgbClr val="6C6C6C"/>
    <a:srgbClr val="FF6A00"/>
    <a:srgbClr val="FFC000"/>
    <a:srgbClr val="4A4A4A"/>
    <a:srgbClr val="FF51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31" autoAdjust="0"/>
    <p:restoredTop sz="77415" autoAdjust="0"/>
  </p:normalViewPr>
  <p:slideViewPr>
    <p:cSldViewPr snapToGrid="0" snapToObjects="1">
      <p:cViewPr varScale="1">
        <p:scale>
          <a:sx n="97" d="100"/>
          <a:sy n="97" d="100"/>
        </p:scale>
        <p:origin x="1552" y="200"/>
      </p:cViewPr>
      <p:guideLst>
        <p:guide orient="horz" pos="2496"/>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85" d="100"/>
          <a:sy n="85" d="100"/>
        </p:scale>
        <p:origin x="2922"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3" name="Shape 123"/>
          <p:cNvSpPr>
            <a:spLocks noGrp="1" noRot="1" noChangeAspect="1"/>
          </p:cNvSpPr>
          <p:nvPr>
            <p:ph type="sldImg"/>
          </p:nvPr>
        </p:nvSpPr>
        <p:spPr>
          <a:xfrm>
            <a:off x="381000" y="685800"/>
            <a:ext cx="6096000" cy="3429000"/>
          </a:xfrm>
          <a:prstGeom prst="rect">
            <a:avLst/>
          </a:prstGeom>
        </p:spPr>
        <p:txBody>
          <a:bodyPr/>
          <a:lstStyle/>
          <a:p>
            <a:endParaRPr/>
          </a:p>
        </p:txBody>
      </p:sp>
      <p:sp>
        <p:nvSpPr>
          <p:cNvPr id="124" name="Shape 124"/>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804468178"/>
      </p:ext>
    </p:extLst>
  </p:cSld>
  <p:clrMap bg1="lt1" tx1="dk1" bg2="lt2" tx2="dk2" accent1="accent1" accent2="accent2" accent3="accent3" accent4="accent4" accent5="accent5" accent6="accent6" hlink="hlink" folHlink="folHlink"/>
  <p:notesStyle>
    <a:lvl1pPr defTabSz="228600" latinLnBrk="0">
      <a:lnSpc>
        <a:spcPct val="117999"/>
      </a:lnSpc>
      <a:defRPr sz="1100">
        <a:latin typeface="Helvetica Neue"/>
        <a:ea typeface="Helvetica Neue"/>
        <a:cs typeface="Helvetica Neue"/>
        <a:sym typeface="Helvetica Neue"/>
      </a:defRPr>
    </a:lvl1pPr>
    <a:lvl2pPr indent="114300" defTabSz="228600" latinLnBrk="0">
      <a:lnSpc>
        <a:spcPct val="117999"/>
      </a:lnSpc>
      <a:defRPr sz="1100">
        <a:latin typeface="Helvetica Neue"/>
        <a:ea typeface="Helvetica Neue"/>
        <a:cs typeface="Helvetica Neue"/>
        <a:sym typeface="Helvetica Neue"/>
      </a:defRPr>
    </a:lvl2pPr>
    <a:lvl3pPr indent="228600" defTabSz="228600" latinLnBrk="0">
      <a:lnSpc>
        <a:spcPct val="117999"/>
      </a:lnSpc>
      <a:defRPr sz="1100">
        <a:latin typeface="Helvetica Neue"/>
        <a:ea typeface="Helvetica Neue"/>
        <a:cs typeface="Helvetica Neue"/>
        <a:sym typeface="Helvetica Neue"/>
      </a:defRPr>
    </a:lvl3pPr>
    <a:lvl4pPr indent="342900" defTabSz="228600" latinLnBrk="0">
      <a:lnSpc>
        <a:spcPct val="117999"/>
      </a:lnSpc>
      <a:defRPr sz="1100">
        <a:latin typeface="Helvetica Neue"/>
        <a:ea typeface="Helvetica Neue"/>
        <a:cs typeface="Helvetica Neue"/>
        <a:sym typeface="Helvetica Neue"/>
      </a:defRPr>
    </a:lvl4pPr>
    <a:lvl5pPr indent="457200" defTabSz="228600" latinLnBrk="0">
      <a:lnSpc>
        <a:spcPct val="117999"/>
      </a:lnSpc>
      <a:defRPr sz="1100">
        <a:latin typeface="Helvetica Neue"/>
        <a:ea typeface="Helvetica Neue"/>
        <a:cs typeface="Helvetica Neue"/>
        <a:sym typeface="Helvetica Neue"/>
      </a:defRPr>
    </a:lvl5pPr>
    <a:lvl6pPr indent="571500" defTabSz="228600" latinLnBrk="0">
      <a:lnSpc>
        <a:spcPct val="117999"/>
      </a:lnSpc>
      <a:defRPr sz="1100">
        <a:latin typeface="Helvetica Neue"/>
        <a:ea typeface="Helvetica Neue"/>
        <a:cs typeface="Helvetica Neue"/>
        <a:sym typeface="Helvetica Neue"/>
      </a:defRPr>
    </a:lvl6pPr>
    <a:lvl7pPr indent="685800" defTabSz="228600" latinLnBrk="0">
      <a:lnSpc>
        <a:spcPct val="117999"/>
      </a:lnSpc>
      <a:defRPr sz="1100">
        <a:latin typeface="Helvetica Neue"/>
        <a:ea typeface="Helvetica Neue"/>
        <a:cs typeface="Helvetica Neue"/>
        <a:sym typeface="Helvetica Neue"/>
      </a:defRPr>
    </a:lvl7pPr>
    <a:lvl8pPr indent="800100" defTabSz="228600" latinLnBrk="0">
      <a:lnSpc>
        <a:spcPct val="117999"/>
      </a:lnSpc>
      <a:defRPr sz="1100">
        <a:latin typeface="Helvetica Neue"/>
        <a:ea typeface="Helvetica Neue"/>
        <a:cs typeface="Helvetica Neue"/>
        <a:sym typeface="Helvetica Neue"/>
      </a:defRPr>
    </a:lvl8pPr>
    <a:lvl9pPr indent="914400" defTabSz="228600" latinLnBrk="0">
      <a:lnSpc>
        <a:spcPct val="117999"/>
      </a:lnSpc>
      <a:defRPr sz="11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As</a:t>
            </a:r>
            <a:r>
              <a:rPr lang="zh-CN" altLang="en-US" dirty="0"/>
              <a:t> </a:t>
            </a:r>
            <a:r>
              <a:rPr lang="en-US" altLang="zh-CN" dirty="0"/>
              <a:t>the</a:t>
            </a:r>
            <a:r>
              <a:rPr lang="zh-CN" altLang="en-US" dirty="0"/>
              <a:t> </a:t>
            </a:r>
            <a:r>
              <a:rPr lang="en-US" altLang="zh-CN" dirty="0"/>
              <a:t>name</a:t>
            </a:r>
            <a:r>
              <a:rPr lang="zh-CN" altLang="en-US" dirty="0"/>
              <a:t> </a:t>
            </a:r>
            <a:r>
              <a:rPr lang="en-US" altLang="zh-CN" dirty="0"/>
              <a:t>suggests,</a:t>
            </a:r>
            <a:r>
              <a:rPr lang="zh-CN" altLang="en-US" dirty="0"/>
              <a:t> </a:t>
            </a:r>
            <a:r>
              <a:rPr lang="en-US" altLang="zh-CN" dirty="0"/>
              <a:t>HPCC</a:t>
            </a:r>
            <a:r>
              <a:rPr lang="zh-CN" altLang="en-US" dirty="0"/>
              <a:t> </a:t>
            </a:r>
            <a:r>
              <a:rPr lang="en-US" altLang="zh-CN" dirty="0"/>
              <a:t>controls</a:t>
            </a:r>
            <a:r>
              <a:rPr lang="zh-CN" altLang="en-US" baseline="0" dirty="0"/>
              <a:t> </a:t>
            </a:r>
            <a:r>
              <a:rPr lang="en-US" altLang="zh-CN" baseline="0" dirty="0"/>
              <a:t>the</a:t>
            </a:r>
            <a:r>
              <a:rPr lang="zh-CN" altLang="en-US" baseline="0" dirty="0"/>
              <a:t> </a:t>
            </a:r>
            <a:r>
              <a:rPr lang="en-US" altLang="zh-CN" baseline="0" dirty="0"/>
              <a:t>congestion</a:t>
            </a:r>
            <a:r>
              <a:rPr lang="zh-CN" altLang="en-US" baseline="0" dirty="0"/>
              <a:t> </a:t>
            </a:r>
            <a:r>
              <a:rPr lang="en-US" altLang="zh-CN" baseline="0" dirty="0"/>
              <a:t>precisely,</a:t>
            </a:r>
            <a:r>
              <a:rPr lang="zh-CN" altLang="en-US" baseline="0" dirty="0"/>
              <a:t> </a:t>
            </a:r>
            <a:r>
              <a:rPr lang="en-US" altLang="zh-CN" baseline="0" dirty="0"/>
              <a:t>so</a:t>
            </a:r>
            <a:r>
              <a:rPr lang="zh-CN" altLang="en-US" baseline="0" dirty="0"/>
              <a:t> </a:t>
            </a:r>
            <a:r>
              <a:rPr lang="en-US" altLang="zh-CN" baseline="0" dirty="0"/>
              <a:t>it</a:t>
            </a:r>
            <a:r>
              <a:rPr lang="zh-CN" altLang="en-US" baseline="0" dirty="0"/>
              <a:t> </a:t>
            </a:r>
            <a:r>
              <a:rPr lang="en-US" altLang="zh-CN" baseline="0" dirty="0"/>
              <a:t>can</a:t>
            </a:r>
            <a:r>
              <a:rPr lang="zh-CN" altLang="en-US" baseline="0" dirty="0"/>
              <a:t> </a:t>
            </a:r>
            <a:r>
              <a:rPr lang="en-US" altLang="zh-CN" baseline="0" dirty="0"/>
              <a:t>maintain</a:t>
            </a:r>
            <a:r>
              <a:rPr lang="zh-CN" altLang="en-US" baseline="0" dirty="0"/>
              <a:t> </a:t>
            </a:r>
            <a:r>
              <a:rPr lang="en-US" altLang="zh-CN" baseline="0" dirty="0"/>
              <a:t>near-zero</a:t>
            </a:r>
            <a:r>
              <a:rPr lang="zh-CN" altLang="en-US" baseline="0" dirty="0"/>
              <a:t> </a:t>
            </a:r>
            <a:r>
              <a:rPr lang="en-US" altLang="zh-CN" baseline="0" dirty="0"/>
              <a:t>queue</a:t>
            </a:r>
            <a:r>
              <a:rPr lang="zh-CN" altLang="en-US" baseline="0" dirty="0"/>
              <a:t> </a:t>
            </a:r>
            <a:r>
              <a:rPr lang="en-US" altLang="zh-CN" baseline="0" dirty="0"/>
              <a:t>for</a:t>
            </a:r>
            <a:r>
              <a:rPr lang="zh-CN" altLang="en-US" baseline="0" dirty="0"/>
              <a:t> </a:t>
            </a:r>
            <a:r>
              <a:rPr lang="en-US" altLang="zh-CN" baseline="0" dirty="0"/>
              <a:t>ultra-low</a:t>
            </a:r>
            <a:r>
              <a:rPr lang="zh-CN" altLang="en-US" baseline="0" dirty="0"/>
              <a:t> </a:t>
            </a:r>
            <a:r>
              <a:rPr lang="en-US" altLang="zh-CN" baseline="0" dirty="0"/>
              <a:t>latency,</a:t>
            </a:r>
            <a:r>
              <a:rPr lang="zh-CN" altLang="en-US" baseline="0" dirty="0"/>
              <a:t> </a:t>
            </a:r>
            <a:r>
              <a:rPr lang="en-US" altLang="zh-CN" baseline="0" dirty="0"/>
              <a:t>while</a:t>
            </a:r>
            <a:r>
              <a:rPr lang="zh-CN" altLang="en-US" baseline="0" dirty="0"/>
              <a:t> </a:t>
            </a:r>
            <a:r>
              <a:rPr lang="en-US" altLang="zh-CN" baseline="0" dirty="0"/>
              <a:t>maintain</a:t>
            </a:r>
            <a:r>
              <a:rPr lang="zh-CN" altLang="en-US" baseline="0" dirty="0"/>
              <a:t> </a:t>
            </a:r>
            <a:r>
              <a:rPr lang="en-US" altLang="zh-CN" baseline="0" dirty="0"/>
              <a:t>very</a:t>
            </a:r>
            <a:r>
              <a:rPr lang="zh-CN" altLang="en-US" baseline="0" dirty="0"/>
              <a:t> </a:t>
            </a:r>
            <a:r>
              <a:rPr lang="en-US" altLang="zh-CN" baseline="0" dirty="0"/>
              <a:t>high</a:t>
            </a:r>
            <a:r>
              <a:rPr lang="zh-CN" altLang="en-US" baseline="0" dirty="0"/>
              <a:t> </a:t>
            </a:r>
            <a:r>
              <a:rPr lang="en-US" altLang="zh-CN" baseline="0" dirty="0"/>
              <a:t>throughput. Today Alibaba is actively deploying HPCC. Now let me introduce why we need HPCC, and how we design it.</a:t>
            </a:r>
          </a:p>
          <a:p>
            <a:endParaRPr lang="en-US" baseline="0" dirty="0"/>
          </a:p>
          <a:p>
            <a:r>
              <a:rPr lang="en-US" baseline="0" dirty="0"/>
              <a:t>25'</a:t>
            </a:r>
            <a:endParaRPr lang="en-US" dirty="0"/>
          </a:p>
        </p:txBody>
      </p:sp>
    </p:spTree>
    <p:extLst>
      <p:ext uri="{BB962C8B-B14F-4D97-AF65-F5344CB8AC3E}">
        <p14:creationId xmlns:p14="http://schemas.microsoft.com/office/powerpoint/2010/main" val="13142093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All</a:t>
            </a:r>
            <a:r>
              <a:rPr lang="en-US" baseline="0" dirty="0"/>
              <a:t> 3 actually share same [read]</a:t>
            </a:r>
          </a:p>
          <a:p>
            <a:pPr marL="171450" indent="-171450">
              <a:buFontTx/>
              <a:buChar char="-"/>
            </a:pPr>
            <a:r>
              <a:rPr lang="en-US" baseline="0" dirty="0"/>
              <a:t>CC converges slowly [read] </a:t>
            </a:r>
          </a:p>
          <a:p>
            <a:pPr marL="171450" indent="-171450">
              <a:buFontTx/>
              <a:buChar char="-"/>
            </a:pPr>
            <a:r>
              <a:rPr lang="en-US" baseline="0" dirty="0"/>
              <a:t>There are standing queues [read]</a:t>
            </a:r>
          </a:p>
          <a:p>
            <a:pPr marL="171450" indent="-171450">
              <a:buFontTx/>
              <a:buChar char="-"/>
            </a:pPr>
            <a:r>
              <a:rPr lang="en-US" baseline="0" dirty="0"/>
              <a:t>Parameter tuning is complex [read]</a:t>
            </a:r>
          </a:p>
          <a:p>
            <a:pPr marL="171450" indent="-171450">
              <a:buFontTx/>
              <a:buChar char="-"/>
            </a:pPr>
            <a:r>
              <a:rPr lang="en-US" baseline="0" dirty="0"/>
              <a:t>So we ask, [read]</a:t>
            </a:r>
          </a:p>
          <a:p>
            <a:pPr marL="171450" indent="-171450">
              <a:buFontTx/>
              <a:buChar char="-"/>
            </a:pPr>
            <a:r>
              <a:rPr lang="en-US" baseline="0" dirty="0"/>
              <a:t>It turns out, just the right time to ask this question</a:t>
            </a:r>
          </a:p>
          <a:p>
            <a:r>
              <a:rPr lang="en-US" baseline="0" dirty="0"/>
              <a:t>10:20</a:t>
            </a:r>
          </a:p>
          <a:p>
            <a:r>
              <a:rPr lang="en-US" baseline="0" dirty="0"/>
              <a:t>[] feedback should not rely on queue</a:t>
            </a:r>
          </a:p>
        </p:txBody>
      </p:sp>
    </p:spTree>
    <p:extLst>
      <p:ext uri="{BB962C8B-B14F-4D97-AF65-F5344CB8AC3E}">
        <p14:creationId xmlns:p14="http://schemas.microsoft.com/office/powerpoint/2010/main" val="13294482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Bcz</a:t>
            </a:r>
            <a:r>
              <a:rPr lang="en-US" baseline="0" dirty="0"/>
              <a:t> a </a:t>
            </a:r>
            <a:r>
              <a:rPr lang="en-US" u="sng" baseline="0" dirty="0"/>
              <a:t>new</a:t>
            </a:r>
            <a:r>
              <a:rPr lang="en-US" baseline="0" dirty="0"/>
              <a:t> type of feedback is available just recently</a:t>
            </a:r>
          </a:p>
          <a:p>
            <a:pPr marL="171450" indent="-171450">
              <a:buFontTx/>
              <a:buChar char="-"/>
            </a:pPr>
            <a:r>
              <a:rPr lang="en-US" dirty="0"/>
              <a:t>Big switch vendors such</a:t>
            </a:r>
            <a:r>
              <a:rPr lang="en-US" baseline="0" dirty="0"/>
              <a:t> as [read]</a:t>
            </a:r>
          </a:p>
          <a:p>
            <a:pPr marL="171450" indent="-171450">
              <a:buFontTx/>
              <a:buChar char="-"/>
            </a:pPr>
            <a:r>
              <a:rPr lang="en-US" baseline="0" dirty="0"/>
              <a:t>In fact, [read], and this number is increasing with every new switch that they buy.</a:t>
            </a:r>
          </a:p>
          <a:p>
            <a:pPr marL="171450" indent="-171450">
              <a:buFontTx/>
              <a:buChar char="-"/>
            </a:pPr>
            <a:r>
              <a:rPr lang="en-US" baseline="0" dirty="0"/>
              <a:t>INT provides many detail per packet, such as </a:t>
            </a:r>
            <a:r>
              <a:rPr lang="en-US" baseline="0" dirty="0" err="1"/>
              <a:t>qlen</a:t>
            </a:r>
            <a:r>
              <a:rPr lang="en-US" baseline="0" dirty="0"/>
              <a:t>, and #</a:t>
            </a:r>
            <a:r>
              <a:rPr lang="en-US" baseline="0" dirty="0" err="1"/>
              <a:t>tx</a:t>
            </a:r>
            <a:r>
              <a:rPr lang="en-US" baseline="0" dirty="0"/>
              <a:t> bytes</a:t>
            </a:r>
            <a:r>
              <a:rPr lang="mr-IN" baseline="0" dirty="0"/>
              <a:t>…</a:t>
            </a:r>
            <a:endParaRPr lang="en-US" baseline="0" dirty="0"/>
          </a:p>
          <a:p>
            <a:pPr marL="171450" indent="-171450">
              <a:buFontTx/>
              <a:buChar char="-"/>
            </a:pPr>
            <a:r>
              <a:rPr lang="en-US" baseline="0" dirty="0"/>
              <a:t>Every switch that enables INT, will push data to </a:t>
            </a:r>
            <a:r>
              <a:rPr lang="en-US" baseline="0" dirty="0" err="1"/>
              <a:t>hdr</a:t>
            </a:r>
            <a:r>
              <a:rPr lang="mr-IN" baseline="0" dirty="0"/>
              <a:t>…</a:t>
            </a:r>
            <a:r>
              <a:rPr lang="en-US" baseline="0" dirty="0"/>
              <a:t> and later </a:t>
            </a:r>
            <a:r>
              <a:rPr lang="en-US" baseline="0" dirty="0" err="1"/>
              <a:t>sw</a:t>
            </a:r>
            <a:r>
              <a:rPr lang="en-US" baseline="0" dirty="0"/>
              <a:t> also append</a:t>
            </a:r>
            <a:r>
              <a:rPr lang="mr-IN" baseline="0" dirty="0"/>
              <a:t>…</a:t>
            </a:r>
            <a:r>
              <a:rPr lang="en-US" baseline="0" dirty="0"/>
              <a:t>, so receiver...</a:t>
            </a:r>
          </a:p>
          <a:p>
            <a:pPr marL="171450" indent="-171450">
              <a:buFontTx/>
              <a:buChar char="-"/>
            </a:pPr>
            <a:r>
              <a:rPr lang="en-US" baseline="0" dirty="0"/>
              <a:t>Alibaba is using INT for [read]. But, it has not been used for CC.</a:t>
            </a:r>
          </a:p>
          <a:p>
            <a:pPr marL="171450" indent="-171450">
              <a:buFontTx/>
              <a:buChar char="-"/>
            </a:pPr>
            <a:r>
              <a:rPr lang="en-US" baseline="0" dirty="0"/>
              <a:t>So a natural question is, [read]. To answer this question, we design HPCC.</a:t>
            </a:r>
          </a:p>
          <a:p>
            <a:endParaRPr lang="en-US" baseline="0" dirty="0"/>
          </a:p>
          <a:p>
            <a:r>
              <a:rPr lang="en-US" baseline="0" dirty="0"/>
              <a:t>11:23</a:t>
            </a:r>
          </a:p>
          <a:p>
            <a:r>
              <a:rPr lang="en-US" baseline="0" dirty="0"/>
              <a:t>[] Use separate slides for the popup</a:t>
            </a:r>
          </a:p>
          <a:p>
            <a:r>
              <a:rPr lang="en-US" baseline="0" dirty="0"/>
              <a:t>First talk INT, then </a:t>
            </a:r>
            <a:r>
              <a:rPr lang="en-US" baseline="0" dirty="0" err="1"/>
              <a:t>vendor&amp;productoin</a:t>
            </a:r>
            <a:endParaRPr lang="en-US" baseline="0" dirty="0"/>
          </a:p>
        </p:txBody>
      </p:sp>
    </p:spTree>
    <p:extLst>
      <p:ext uri="{BB962C8B-B14F-4D97-AF65-F5344CB8AC3E}">
        <p14:creationId xmlns:p14="http://schemas.microsoft.com/office/powerpoint/2010/main" val="16642620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All</a:t>
            </a:r>
            <a:r>
              <a:rPr lang="en-US" baseline="0" dirty="0"/>
              <a:t> 3 actually share same [read]</a:t>
            </a:r>
          </a:p>
          <a:p>
            <a:pPr marL="171450" indent="-171450">
              <a:buFontTx/>
              <a:buChar char="-"/>
            </a:pPr>
            <a:r>
              <a:rPr lang="en-US" baseline="0" dirty="0"/>
              <a:t>CC converges slowly [read] </a:t>
            </a:r>
          </a:p>
          <a:p>
            <a:pPr marL="171450" indent="-171450">
              <a:buFontTx/>
              <a:buChar char="-"/>
            </a:pPr>
            <a:r>
              <a:rPr lang="en-US" baseline="0" dirty="0"/>
              <a:t>There are standing queues [read]</a:t>
            </a:r>
          </a:p>
          <a:p>
            <a:pPr marL="171450" indent="-171450">
              <a:buFontTx/>
              <a:buChar char="-"/>
            </a:pPr>
            <a:r>
              <a:rPr lang="en-US" baseline="0" dirty="0"/>
              <a:t>Parameter tuning is complex [read]</a:t>
            </a:r>
          </a:p>
          <a:p>
            <a:pPr marL="171450" indent="-171450">
              <a:buFontTx/>
              <a:buChar char="-"/>
            </a:pPr>
            <a:r>
              <a:rPr lang="en-US" baseline="0" dirty="0"/>
              <a:t>So we ask, [read]</a:t>
            </a:r>
          </a:p>
          <a:p>
            <a:pPr marL="171450" indent="-171450">
              <a:buFontTx/>
              <a:buChar char="-"/>
            </a:pPr>
            <a:r>
              <a:rPr lang="en-US" baseline="0" dirty="0"/>
              <a:t>It turns out, just the right time to ask this question</a:t>
            </a:r>
          </a:p>
          <a:p>
            <a:r>
              <a:rPr lang="en-US" baseline="0" dirty="0"/>
              <a:t>10:20</a:t>
            </a:r>
          </a:p>
          <a:p>
            <a:r>
              <a:rPr lang="en-US" baseline="0" dirty="0"/>
              <a:t>[] feedback should not rely on queue</a:t>
            </a:r>
          </a:p>
        </p:txBody>
      </p:sp>
    </p:spTree>
    <p:extLst>
      <p:ext uri="{BB962C8B-B14F-4D97-AF65-F5344CB8AC3E}">
        <p14:creationId xmlns:p14="http://schemas.microsoft.com/office/powerpoint/2010/main" val="556512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defTabSz="228600" eaLnBrk="1" fontAlgn="auto" latinLnBrk="0" hangingPunct="1">
              <a:lnSpc>
                <a:spcPct val="117999"/>
              </a:lnSpc>
              <a:spcBef>
                <a:spcPts val="0"/>
              </a:spcBef>
              <a:spcAft>
                <a:spcPts val="0"/>
              </a:spcAft>
              <a:buClrTx/>
              <a:buSzTx/>
              <a:buFontTx/>
              <a:buChar char="-"/>
              <a:tabLst/>
              <a:defRPr/>
            </a:pPr>
            <a:r>
              <a:rPr lang="en-US" baseline="0" dirty="0"/>
              <a:t>3 goals: [read]</a:t>
            </a:r>
          </a:p>
          <a:p>
            <a:pPr marL="171450" marR="0" indent="-171450" defTabSz="228600" eaLnBrk="1" fontAlgn="auto" latinLnBrk="0" hangingPunct="1">
              <a:lnSpc>
                <a:spcPct val="117999"/>
              </a:lnSpc>
              <a:spcBef>
                <a:spcPts val="0"/>
              </a:spcBef>
              <a:spcAft>
                <a:spcPts val="0"/>
              </a:spcAft>
              <a:buClrTx/>
              <a:buSzTx/>
              <a:buFontTx/>
              <a:buChar char="-"/>
              <a:tabLst/>
              <a:defRPr/>
            </a:pPr>
            <a:r>
              <a:rPr lang="en-US" baseline="0" dirty="0"/>
              <a:t>achieves them as follows. When receiver, echoes back INT in ACK, so sender use as precise feedback, so that it knows the precise rate to adjust to</a:t>
            </a:r>
          </a:p>
          <a:p>
            <a:pPr marL="171450" marR="0" indent="-171450" defTabSz="228600" eaLnBrk="1" fontAlgn="auto" latinLnBrk="0" hangingPunct="1">
              <a:lnSpc>
                <a:spcPct val="117999"/>
              </a:lnSpc>
              <a:spcBef>
                <a:spcPts val="0"/>
              </a:spcBef>
              <a:spcAft>
                <a:spcPts val="0"/>
              </a:spcAft>
              <a:buClrTx/>
              <a:buSzTx/>
              <a:buFontTx/>
              <a:buChar char="-"/>
              <a:tabLst/>
              <a:defRPr/>
            </a:pPr>
            <a:r>
              <a:rPr lang="en-US" baseline="0" dirty="0"/>
              <a:t>The sender react to every </a:t>
            </a:r>
            <a:r>
              <a:rPr lang="en-US" baseline="0" dirty="0" err="1"/>
              <a:t>ack</a:t>
            </a:r>
            <a:r>
              <a:rPr lang="en-US" baseline="0" dirty="0"/>
              <a:t>, adjust frequently</a:t>
            </a:r>
          </a:p>
          <a:p>
            <a:pPr marL="171450" marR="0" indent="-171450" defTabSz="228600" eaLnBrk="1" fontAlgn="auto" latinLnBrk="0" hangingPunct="1">
              <a:lnSpc>
                <a:spcPct val="117999"/>
              </a:lnSpc>
              <a:spcBef>
                <a:spcPts val="0"/>
              </a:spcBef>
              <a:spcAft>
                <a:spcPts val="0"/>
              </a:spcAft>
              <a:buClrTx/>
              <a:buSzTx/>
              <a:buFontTx/>
              <a:buChar char="-"/>
              <a:tabLst/>
              <a:defRPr/>
            </a:pPr>
            <a:r>
              <a:rPr lang="en-US" baseline="0" dirty="0"/>
              <a:t>The goal of the adjustment is [read], so [read]</a:t>
            </a:r>
          </a:p>
          <a:p>
            <a:pPr marL="171450" marR="0" indent="-171450" defTabSz="228600" eaLnBrk="1" fontAlgn="auto" latinLnBrk="0" hangingPunct="1">
              <a:lnSpc>
                <a:spcPct val="117999"/>
              </a:lnSpc>
              <a:spcBef>
                <a:spcPts val="0"/>
              </a:spcBef>
              <a:spcAft>
                <a:spcPts val="0"/>
              </a:spcAft>
              <a:buClrTx/>
              <a:buSzTx/>
              <a:buFontTx/>
              <a:buChar char="-"/>
              <a:tabLst/>
              <a:defRPr/>
            </a:pPr>
            <a:r>
              <a:rPr lang="en-US" baseline="0" dirty="0"/>
              <a:t>Also, precise </a:t>
            </a:r>
            <a:r>
              <a:rPr lang="en-US" baseline="0" dirty="0" err="1"/>
              <a:t>fdbk</a:t>
            </a:r>
            <a:r>
              <a:rPr lang="en-US" baseline="0" dirty="0"/>
              <a:t>, so no heuristic, so very few ..</a:t>
            </a:r>
          </a:p>
          <a:p>
            <a:pPr marL="171450" marR="0" indent="-171450" defTabSz="228600" eaLnBrk="1" fontAlgn="auto" latinLnBrk="0" hangingPunct="1">
              <a:lnSpc>
                <a:spcPct val="117999"/>
              </a:lnSpc>
              <a:spcBef>
                <a:spcPts val="0"/>
              </a:spcBef>
              <a:spcAft>
                <a:spcPts val="0"/>
              </a:spcAft>
              <a:buClrTx/>
              <a:buSzTx/>
              <a:buFontTx/>
              <a:buChar char="-"/>
              <a:tabLst/>
              <a:defRPr/>
            </a:pPr>
            <a:r>
              <a:rPr lang="en-US" baseline="0" dirty="0"/>
              <a:t>But, 2 challenges:</a:t>
            </a:r>
          </a:p>
          <a:p>
            <a:pPr marL="171450" marR="0" indent="-171450" defTabSz="228600" eaLnBrk="1" fontAlgn="auto" latinLnBrk="0" hangingPunct="1">
              <a:lnSpc>
                <a:spcPct val="117999"/>
              </a:lnSpc>
              <a:spcBef>
                <a:spcPts val="0"/>
              </a:spcBef>
              <a:spcAft>
                <a:spcPts val="0"/>
              </a:spcAft>
              <a:buClrTx/>
              <a:buSzTx/>
              <a:buFontTx/>
              <a:buChar char="-"/>
              <a:tabLst/>
              <a:defRPr/>
            </a:pPr>
            <a:r>
              <a:rPr lang="en-US" baseline="0" dirty="0"/>
              <a:t>[read], affect convergence speed</a:t>
            </a:r>
          </a:p>
          <a:p>
            <a:pPr marL="171450" marR="0" indent="-171450" defTabSz="228600" eaLnBrk="1" fontAlgn="auto" latinLnBrk="0" hangingPunct="1">
              <a:lnSpc>
                <a:spcPct val="117999"/>
              </a:lnSpc>
              <a:spcBef>
                <a:spcPts val="0"/>
              </a:spcBef>
              <a:spcAft>
                <a:spcPts val="0"/>
              </a:spcAft>
              <a:buClrTx/>
              <a:buSzTx/>
              <a:buFontTx/>
              <a:buChar char="-"/>
              <a:tabLst/>
              <a:defRPr/>
            </a:pPr>
            <a:r>
              <a:rPr lang="en-US" baseline="0" dirty="0"/>
              <a:t>[read]</a:t>
            </a:r>
          </a:p>
          <a:p>
            <a:r>
              <a:rPr lang="en-US" baseline="0" dirty="0"/>
              <a:t>12:31</a:t>
            </a:r>
          </a:p>
          <a:p>
            <a:r>
              <a:rPr lang="en-US" baseline="0" dirty="0"/>
              <a:t>[] change to how precise fb achieves the 3 goals; del other two</a:t>
            </a:r>
          </a:p>
          <a:p>
            <a:r>
              <a:rPr lang="en-US" baseline="0" dirty="0"/>
              <a:t>Compare with slide 13. maybe in the same format even (or even 1 slides)</a:t>
            </a:r>
          </a:p>
          <a:p>
            <a:endParaRPr lang="en-US" dirty="0"/>
          </a:p>
        </p:txBody>
      </p:sp>
    </p:spTree>
    <p:extLst>
      <p:ext uri="{BB962C8B-B14F-4D97-AF65-F5344CB8AC3E}">
        <p14:creationId xmlns:p14="http://schemas.microsoft.com/office/powerpoint/2010/main" val="1284019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[read title]</a:t>
            </a:r>
          </a:p>
          <a:p>
            <a:pPr marL="171450" indent="-171450">
              <a:buFontTx/>
              <a:buChar char="-"/>
            </a:pPr>
            <a:r>
              <a:rPr lang="en-US" altLang="zh-CN" dirty="0"/>
              <a:t>Recent HW-based</a:t>
            </a:r>
            <a:r>
              <a:rPr lang="en-US" altLang="zh-CN" baseline="0" dirty="0"/>
              <a:t> CC (DCQCN and TIMELY) uses rate-based control. So they send </a:t>
            </a:r>
            <a:r>
              <a:rPr lang="en-US" altLang="zh-CN" baseline="0" dirty="0" err="1"/>
              <a:t>pkt</a:t>
            </a:r>
            <a:r>
              <a:rPr lang="en-US" altLang="zh-CN" baseline="0" dirty="0"/>
              <a:t> smoothly, and it is easy in hardware. </a:t>
            </a:r>
          </a:p>
          <a:p>
            <a:pPr marL="171450" indent="-171450">
              <a:buFontTx/>
              <a:buChar char="-"/>
            </a:pPr>
            <a:r>
              <a:rPr lang="en-US" altLang="zh-CN" baseline="0" dirty="0"/>
              <a:t>But it has problem. This is a no congestion case.</a:t>
            </a:r>
          </a:p>
          <a:p>
            <a:pPr marL="171450" indent="-171450">
              <a:buFontTx/>
              <a:buChar char="-"/>
            </a:pPr>
            <a:r>
              <a:rPr lang="en-US" altLang="zh-CN" baseline="0" dirty="0"/>
              <a:t>When </a:t>
            </a:r>
            <a:r>
              <a:rPr lang="en-US" altLang="zh-CN" baseline="0" dirty="0" err="1"/>
              <a:t>cong</a:t>
            </a:r>
            <a:r>
              <a:rPr lang="en-US" altLang="zh-CN" baseline="0" dirty="0"/>
              <a:t>, queue delay inflate RTT, so </a:t>
            </a:r>
            <a:r>
              <a:rPr lang="en-US" altLang="zh-CN" baseline="0" dirty="0" err="1"/>
              <a:t>fdbk</a:t>
            </a:r>
            <a:r>
              <a:rPr lang="en-US" altLang="zh-CN" baseline="0" dirty="0"/>
              <a:t> comes much later than T</a:t>
            </a:r>
          </a:p>
          <a:p>
            <a:pPr marL="171450" indent="-171450">
              <a:buFontTx/>
              <a:buChar char="-"/>
            </a:pPr>
            <a:r>
              <a:rPr lang="en-US" altLang="zh-CN" baseline="0" dirty="0"/>
              <a:t>Not only send for 1</a:t>
            </a:r>
            <a:r>
              <a:rPr lang="en-US" altLang="zh-CN" baseline="30000" dirty="0"/>
              <a:t>st</a:t>
            </a:r>
            <a:r>
              <a:rPr lang="en-US" altLang="zh-CN" baseline="0" dirty="0"/>
              <a:t> T, but persistently send at a high rate, until </a:t>
            </a:r>
            <a:r>
              <a:rPr lang="en-US" altLang="zh-CN" baseline="0" dirty="0" err="1"/>
              <a:t>fdbk</a:t>
            </a:r>
            <a:r>
              <a:rPr lang="en-US" altLang="zh-CN" baseline="0" dirty="0"/>
              <a:t> comes. Much more damage during </a:t>
            </a:r>
            <a:r>
              <a:rPr lang="en-US" altLang="zh-CN" baseline="0" dirty="0" err="1"/>
              <a:t>cong</a:t>
            </a:r>
            <a:endParaRPr lang="en-US" altLang="zh-CN" baseline="0" dirty="0"/>
          </a:p>
          <a:p>
            <a:pPr marL="171450" indent="-171450">
              <a:buFontTx/>
              <a:buChar char="-"/>
            </a:pPr>
            <a:r>
              <a:rPr lang="en-US" altLang="zh-CN" baseline="0" dirty="0"/>
              <a:t>In HPCC, [read], theoretically guaranteed enough</a:t>
            </a:r>
          </a:p>
          <a:p>
            <a:pPr marL="171450" indent="-171450">
              <a:buFontTx/>
              <a:buChar char="-"/>
            </a:pPr>
            <a:r>
              <a:rPr lang="en-US" altLang="zh-CN" baseline="0" dirty="0"/>
              <a:t>No </a:t>
            </a:r>
            <a:r>
              <a:rPr lang="en-US" altLang="zh-CN" baseline="0" dirty="0" err="1"/>
              <a:t>cong</a:t>
            </a:r>
            <a:r>
              <a:rPr lang="en-US" altLang="zh-CN" baseline="0" dirty="0"/>
              <a:t>, no impact</a:t>
            </a:r>
          </a:p>
          <a:p>
            <a:pPr marL="171450" indent="-171450">
              <a:buFontTx/>
              <a:buChar char="-"/>
            </a:pPr>
            <a:r>
              <a:rPr lang="en-US" altLang="zh-CN" baseline="0" dirty="0"/>
              <a:t>Cong, [read]. In this way, no matter how long </a:t>
            </a:r>
            <a:r>
              <a:rPr lang="en-US" altLang="zh-CN" baseline="0" dirty="0" err="1"/>
              <a:t>fdbk</a:t>
            </a:r>
            <a:r>
              <a:rPr lang="en-US" altLang="zh-CN" baseline="0" dirty="0"/>
              <a:t> delay is, bound the damage</a:t>
            </a:r>
          </a:p>
          <a:p>
            <a:pPr marL="171450" indent="-171450">
              <a:buFontTx/>
              <a:buChar char="-"/>
            </a:pPr>
            <a:r>
              <a:rPr lang="en-US" altLang="zh-CN" baseline="0" dirty="0"/>
              <a:t>But [read]. Unlike xx send at steady rate, </a:t>
            </a:r>
            <a:r>
              <a:rPr lang="en-US" altLang="zh-CN" baseline="0" dirty="0" err="1"/>
              <a:t>hpcc</a:t>
            </a:r>
            <a:r>
              <a:rPr lang="en-US" altLang="zh-CN" baseline="0" dirty="0"/>
              <a:t> may send a while and stops sending due to the win</a:t>
            </a:r>
          </a:p>
          <a:p>
            <a:pPr marL="171450" indent="-171450">
              <a:buFontTx/>
              <a:buChar char="-"/>
            </a:pPr>
            <a:r>
              <a:rPr lang="en-US" altLang="zh-CN" baseline="0" dirty="0"/>
              <a:t>[read]</a:t>
            </a:r>
          </a:p>
          <a:p>
            <a:endParaRPr lang="en-US" altLang="zh-CN" baseline="0" dirty="0"/>
          </a:p>
          <a:p>
            <a:r>
              <a:rPr lang="en-US" altLang="zh-CN" baseline="0" dirty="0"/>
              <a:t>14:42</a:t>
            </a:r>
          </a:p>
          <a:p>
            <a:r>
              <a:rPr lang="en-US" altLang="zh-CN" baseline="0" dirty="0"/>
              <a:t>[]</a:t>
            </a:r>
          </a:p>
          <a:p>
            <a:r>
              <a:rPr lang="en-US" altLang="zh-CN" baseline="0" dirty="0"/>
              <a:t>Red words should start with inflight</a:t>
            </a:r>
          </a:p>
          <a:p>
            <a:r>
              <a:rPr lang="en-US" altLang="zh-CN" baseline="0" dirty="0"/>
              <a:t>1 slide: rate on left, </a:t>
            </a:r>
            <a:r>
              <a:rPr lang="en-US" altLang="zh-CN" baseline="0" dirty="0" err="1"/>
              <a:t>hpcc</a:t>
            </a:r>
            <a:r>
              <a:rPr lang="en-US" altLang="zh-CN" baseline="0" dirty="0"/>
              <a:t> on right</a:t>
            </a:r>
          </a:p>
          <a:p>
            <a:r>
              <a:rPr lang="en-US" altLang="zh-CN" baseline="0" dirty="0"/>
              <a:t>2</a:t>
            </a:r>
            <a:r>
              <a:rPr lang="en-US" altLang="zh-CN" baseline="30000" dirty="0"/>
              <a:t>nd</a:t>
            </a:r>
            <a:r>
              <a:rPr lang="en-US" altLang="zh-CN" baseline="0" dirty="0"/>
              <a:t> slide: left measure rate, right: cannot measure rate</a:t>
            </a:r>
          </a:p>
        </p:txBody>
      </p:sp>
    </p:spTree>
    <p:extLst>
      <p:ext uri="{BB962C8B-B14F-4D97-AF65-F5344CB8AC3E}">
        <p14:creationId xmlns:p14="http://schemas.microsoft.com/office/powerpoint/2010/main" val="1839327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[read title]</a:t>
            </a:r>
          </a:p>
          <a:p>
            <a:pPr marL="171450" indent="-171450">
              <a:buFontTx/>
              <a:buChar char="-"/>
            </a:pPr>
            <a:r>
              <a:rPr lang="en-US" altLang="zh-CN" dirty="0"/>
              <a:t>Recent HW-based</a:t>
            </a:r>
            <a:r>
              <a:rPr lang="en-US" altLang="zh-CN" baseline="0" dirty="0"/>
              <a:t> CC (DCQCN and TIMELY) uses rate-based control. So they send </a:t>
            </a:r>
            <a:r>
              <a:rPr lang="en-US" altLang="zh-CN" baseline="0" dirty="0" err="1"/>
              <a:t>pkt</a:t>
            </a:r>
            <a:r>
              <a:rPr lang="en-US" altLang="zh-CN" baseline="0" dirty="0"/>
              <a:t> smoothly, and it is easy in hardware. </a:t>
            </a:r>
          </a:p>
          <a:p>
            <a:pPr marL="171450" indent="-171450">
              <a:buFontTx/>
              <a:buChar char="-"/>
            </a:pPr>
            <a:r>
              <a:rPr lang="en-US" altLang="zh-CN" baseline="0" dirty="0"/>
              <a:t>But it has problem. This is a no congestion case.</a:t>
            </a:r>
          </a:p>
          <a:p>
            <a:pPr marL="171450" indent="-171450">
              <a:buFontTx/>
              <a:buChar char="-"/>
            </a:pPr>
            <a:r>
              <a:rPr lang="en-US" altLang="zh-CN" baseline="0" dirty="0"/>
              <a:t>When </a:t>
            </a:r>
            <a:r>
              <a:rPr lang="en-US" altLang="zh-CN" baseline="0" dirty="0" err="1"/>
              <a:t>cong</a:t>
            </a:r>
            <a:r>
              <a:rPr lang="en-US" altLang="zh-CN" baseline="0" dirty="0"/>
              <a:t>, queue delay inflate RTT, so </a:t>
            </a:r>
            <a:r>
              <a:rPr lang="en-US" altLang="zh-CN" baseline="0" dirty="0" err="1"/>
              <a:t>fdbk</a:t>
            </a:r>
            <a:r>
              <a:rPr lang="en-US" altLang="zh-CN" baseline="0" dirty="0"/>
              <a:t> comes much later than T</a:t>
            </a:r>
          </a:p>
          <a:p>
            <a:pPr marL="171450" indent="-171450">
              <a:buFontTx/>
              <a:buChar char="-"/>
            </a:pPr>
            <a:r>
              <a:rPr lang="en-US" altLang="zh-CN" baseline="0" dirty="0"/>
              <a:t>Not only send for 1</a:t>
            </a:r>
            <a:r>
              <a:rPr lang="en-US" altLang="zh-CN" baseline="30000" dirty="0"/>
              <a:t>st</a:t>
            </a:r>
            <a:r>
              <a:rPr lang="en-US" altLang="zh-CN" baseline="0" dirty="0"/>
              <a:t> T, but persistently send at a high rate, until </a:t>
            </a:r>
            <a:r>
              <a:rPr lang="en-US" altLang="zh-CN" baseline="0" dirty="0" err="1"/>
              <a:t>fdbk</a:t>
            </a:r>
            <a:r>
              <a:rPr lang="en-US" altLang="zh-CN" baseline="0" dirty="0"/>
              <a:t> comes. Much more damage during </a:t>
            </a:r>
            <a:r>
              <a:rPr lang="en-US" altLang="zh-CN" baseline="0" dirty="0" err="1"/>
              <a:t>cong</a:t>
            </a:r>
            <a:endParaRPr lang="en-US" altLang="zh-CN" baseline="0" dirty="0"/>
          </a:p>
          <a:p>
            <a:pPr marL="171450" indent="-171450">
              <a:buFontTx/>
              <a:buChar char="-"/>
            </a:pPr>
            <a:r>
              <a:rPr lang="en-US" altLang="zh-CN" baseline="0" dirty="0"/>
              <a:t>In HPCC, [read], theoretically guaranteed enough</a:t>
            </a:r>
          </a:p>
          <a:p>
            <a:pPr marL="171450" indent="-171450">
              <a:buFontTx/>
              <a:buChar char="-"/>
            </a:pPr>
            <a:r>
              <a:rPr lang="en-US" altLang="zh-CN" baseline="0" dirty="0"/>
              <a:t>No </a:t>
            </a:r>
            <a:r>
              <a:rPr lang="en-US" altLang="zh-CN" baseline="0" dirty="0" err="1"/>
              <a:t>cong</a:t>
            </a:r>
            <a:r>
              <a:rPr lang="en-US" altLang="zh-CN" baseline="0" dirty="0"/>
              <a:t>, no impact</a:t>
            </a:r>
          </a:p>
          <a:p>
            <a:pPr marL="171450" indent="-171450">
              <a:buFontTx/>
              <a:buChar char="-"/>
            </a:pPr>
            <a:r>
              <a:rPr lang="en-US" altLang="zh-CN" baseline="0" dirty="0"/>
              <a:t>Cong, [read]. In this way, no matter how long </a:t>
            </a:r>
            <a:r>
              <a:rPr lang="en-US" altLang="zh-CN" baseline="0" dirty="0" err="1"/>
              <a:t>fdbk</a:t>
            </a:r>
            <a:r>
              <a:rPr lang="en-US" altLang="zh-CN" baseline="0" dirty="0"/>
              <a:t> delay is, bound the damage</a:t>
            </a:r>
          </a:p>
          <a:p>
            <a:pPr marL="171450" indent="-171450">
              <a:buFontTx/>
              <a:buChar char="-"/>
            </a:pPr>
            <a:r>
              <a:rPr lang="en-US" altLang="zh-CN" baseline="0" dirty="0"/>
              <a:t>But [read]. Unlike xx send at steady rate, </a:t>
            </a:r>
            <a:r>
              <a:rPr lang="en-US" altLang="zh-CN" baseline="0" dirty="0" err="1"/>
              <a:t>hpcc</a:t>
            </a:r>
            <a:r>
              <a:rPr lang="en-US" altLang="zh-CN" baseline="0" dirty="0"/>
              <a:t> may send a while and stops sending due to the win</a:t>
            </a:r>
          </a:p>
          <a:p>
            <a:pPr marL="171450" indent="-171450">
              <a:buFontTx/>
              <a:buChar char="-"/>
            </a:pPr>
            <a:r>
              <a:rPr lang="en-US" altLang="zh-CN" baseline="0" dirty="0"/>
              <a:t>[read]</a:t>
            </a:r>
          </a:p>
          <a:p>
            <a:endParaRPr lang="en-US" altLang="zh-CN" baseline="0" dirty="0"/>
          </a:p>
          <a:p>
            <a:r>
              <a:rPr lang="en-US" altLang="zh-CN" baseline="0" dirty="0"/>
              <a:t>14:42</a:t>
            </a:r>
          </a:p>
          <a:p>
            <a:r>
              <a:rPr lang="en-US" altLang="zh-CN" baseline="0" dirty="0"/>
              <a:t>[]</a:t>
            </a:r>
          </a:p>
          <a:p>
            <a:r>
              <a:rPr lang="en-US" altLang="zh-CN" baseline="0" dirty="0"/>
              <a:t>Red words should start with inflight</a:t>
            </a:r>
          </a:p>
          <a:p>
            <a:r>
              <a:rPr lang="en-US" altLang="zh-CN" baseline="0" dirty="0"/>
              <a:t>1 slide: rate on left, </a:t>
            </a:r>
            <a:r>
              <a:rPr lang="en-US" altLang="zh-CN" baseline="0" dirty="0" err="1"/>
              <a:t>hpcc</a:t>
            </a:r>
            <a:r>
              <a:rPr lang="en-US" altLang="zh-CN" baseline="0" dirty="0"/>
              <a:t> on right</a:t>
            </a:r>
          </a:p>
          <a:p>
            <a:r>
              <a:rPr lang="en-US" altLang="zh-CN" baseline="0" dirty="0"/>
              <a:t>2</a:t>
            </a:r>
            <a:r>
              <a:rPr lang="en-US" altLang="zh-CN" baseline="30000" dirty="0"/>
              <a:t>nd</a:t>
            </a:r>
            <a:r>
              <a:rPr lang="en-US" altLang="zh-CN" baseline="0" dirty="0"/>
              <a:t> slide: left measure rate, right: cannot measure rate</a:t>
            </a:r>
          </a:p>
        </p:txBody>
      </p:sp>
    </p:spTree>
    <p:extLst>
      <p:ext uri="{BB962C8B-B14F-4D97-AF65-F5344CB8AC3E}">
        <p14:creationId xmlns:p14="http://schemas.microsoft.com/office/powerpoint/2010/main" val="2114273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defTabSz="228600" eaLnBrk="1" fontAlgn="auto" latinLnBrk="0" hangingPunct="1">
              <a:lnSpc>
                <a:spcPct val="117999"/>
              </a:lnSpc>
              <a:spcBef>
                <a:spcPts val="0"/>
              </a:spcBef>
              <a:spcAft>
                <a:spcPts val="0"/>
              </a:spcAft>
              <a:buClrTx/>
              <a:buSzTx/>
              <a:buFontTx/>
              <a:buChar char="-"/>
              <a:tabLst/>
              <a:defRPr/>
            </a:pPr>
            <a:r>
              <a:rPr lang="en-US" altLang="zh-CN" baseline="0" dirty="0"/>
              <a:t>In HPCC, measure </a:t>
            </a:r>
            <a:r>
              <a:rPr lang="en-US" altLang="zh-CN" baseline="0" dirty="0" err="1"/>
              <a:t>cong</a:t>
            </a:r>
            <a:r>
              <a:rPr lang="en-US" altLang="zh-CN" baseline="0" dirty="0"/>
              <a:t> based total [read], and the control law is also based on that.</a:t>
            </a:r>
          </a:p>
          <a:p>
            <a:pPr marL="171450" marR="0" indent="-171450" defTabSz="228600" eaLnBrk="1" fontAlgn="auto" latinLnBrk="0" hangingPunct="1">
              <a:lnSpc>
                <a:spcPct val="117999"/>
              </a:lnSpc>
              <a:spcBef>
                <a:spcPts val="0"/>
              </a:spcBef>
              <a:spcAft>
                <a:spcPts val="0"/>
              </a:spcAft>
              <a:buClrTx/>
              <a:buSzTx/>
              <a:buFontTx/>
              <a:buChar char="-"/>
              <a:tabLst/>
              <a:defRPr/>
            </a:pPr>
            <a:r>
              <a:rPr lang="en-US" baseline="0" dirty="0"/>
              <a:t>single bottleneck as an </a:t>
            </a:r>
            <a:r>
              <a:rPr lang="en-US" baseline="0" dirty="0" err="1"/>
              <a:t>eg</a:t>
            </a:r>
            <a:r>
              <a:rPr lang="en-US" baseline="0" dirty="0"/>
              <a:t> to highlight key idea. </a:t>
            </a:r>
          </a:p>
          <a:p>
            <a:pPr marL="171450" marR="0" indent="-171450" defTabSz="228600" eaLnBrk="1" fontAlgn="auto" latinLnBrk="0" hangingPunct="1">
              <a:lnSpc>
                <a:spcPct val="117999"/>
              </a:lnSpc>
              <a:spcBef>
                <a:spcPts val="0"/>
              </a:spcBef>
              <a:spcAft>
                <a:spcPts val="0"/>
              </a:spcAft>
              <a:buClrTx/>
              <a:buSzTx/>
              <a:buFontTx/>
              <a:buChar char="-"/>
              <a:tabLst/>
              <a:defRPr/>
            </a:pPr>
            <a:r>
              <a:rPr lang="en-US" baseline="0" dirty="0"/>
              <a:t>The network can be viewed as a pipe of </a:t>
            </a:r>
            <a:r>
              <a:rPr lang="mr-IN" baseline="0" dirty="0"/>
              <a:t>…</a:t>
            </a:r>
            <a:r>
              <a:rPr lang="en-US" baseline="0" dirty="0"/>
              <a:t>, where B is </a:t>
            </a:r>
            <a:r>
              <a:rPr lang="mr-IN" baseline="0" dirty="0"/>
              <a:t>…</a:t>
            </a:r>
            <a:r>
              <a:rPr lang="en-US" baseline="0" dirty="0"/>
              <a:t>, and T </a:t>
            </a:r>
            <a:r>
              <a:rPr lang="mr-IN" baseline="0" dirty="0"/>
              <a:t>…</a:t>
            </a:r>
            <a:r>
              <a:rPr lang="en-US" baseline="0" dirty="0"/>
              <a:t>. The pipe volume is B*T. </a:t>
            </a:r>
          </a:p>
          <a:p>
            <a:pPr marL="171450" marR="0" indent="-171450" defTabSz="228600" eaLnBrk="1" fontAlgn="auto" latinLnBrk="0" hangingPunct="1">
              <a:lnSpc>
                <a:spcPct val="117999"/>
              </a:lnSpc>
              <a:spcBef>
                <a:spcPts val="0"/>
              </a:spcBef>
              <a:spcAft>
                <a:spcPts val="0"/>
              </a:spcAft>
              <a:buClrTx/>
              <a:buSzTx/>
              <a:buFontTx/>
              <a:buChar char="-"/>
              <a:tabLst/>
              <a:defRPr/>
            </a:pPr>
            <a:r>
              <a:rPr lang="en-US" baseline="0" dirty="0"/>
              <a:t>to know the extent of </a:t>
            </a:r>
            <a:r>
              <a:rPr lang="en-US" baseline="0" dirty="0" err="1"/>
              <a:t>cong</a:t>
            </a:r>
            <a:r>
              <a:rPr lang="en-US" baseline="0" dirty="0"/>
              <a:t>, each flow... </a:t>
            </a:r>
          </a:p>
          <a:p>
            <a:pPr marL="171450" marR="0" indent="-171450" defTabSz="228600" eaLnBrk="1" fontAlgn="auto" latinLnBrk="0" hangingPunct="1">
              <a:lnSpc>
                <a:spcPct val="117999"/>
              </a:lnSpc>
              <a:spcBef>
                <a:spcPts val="0"/>
              </a:spcBef>
              <a:spcAft>
                <a:spcPts val="0"/>
              </a:spcAft>
              <a:buClrTx/>
              <a:buSzTx/>
              <a:buFontTx/>
              <a:buChar char="-"/>
              <a:tabLst/>
              <a:defRPr/>
            </a:pPr>
            <a:r>
              <a:rPr lang="en-US" baseline="0" dirty="0"/>
              <a:t>Which not only includes </a:t>
            </a:r>
            <a:r>
              <a:rPr lang="en-US" baseline="0" dirty="0" err="1"/>
              <a:t>pkt</a:t>
            </a:r>
            <a:r>
              <a:rPr lang="en-US" baseline="0" dirty="0"/>
              <a:t> of this flow, but also</a:t>
            </a:r>
            <a:r>
              <a:rPr lang="mr-IN" baseline="0" dirty="0"/>
              <a:t>…</a:t>
            </a:r>
            <a:r>
              <a:rPr lang="en-US" baseline="0" dirty="0"/>
              <a:t> </a:t>
            </a:r>
          </a:p>
          <a:p>
            <a:pPr marL="171450" marR="0" indent="-171450" defTabSz="228600" eaLnBrk="1" fontAlgn="auto" latinLnBrk="0" hangingPunct="1">
              <a:lnSpc>
                <a:spcPct val="117999"/>
              </a:lnSpc>
              <a:spcBef>
                <a:spcPts val="0"/>
              </a:spcBef>
              <a:spcAft>
                <a:spcPts val="0"/>
              </a:spcAft>
              <a:buClrTx/>
              <a:buSzTx/>
              <a:buFontTx/>
              <a:buChar char="-"/>
              <a:tabLst/>
              <a:defRPr/>
            </a:pPr>
            <a:r>
              <a:rPr lang="en-US" baseline="0" dirty="0"/>
              <a:t>In this case, the </a:t>
            </a:r>
            <a:r>
              <a:rPr lang="mr-IN" baseline="0" dirty="0"/>
              <a:t>…</a:t>
            </a:r>
            <a:r>
              <a:rPr lang="en-US" baseline="0" dirty="0"/>
              <a:t> is within pipe volume, no congestion. </a:t>
            </a:r>
          </a:p>
          <a:p>
            <a:pPr marL="171450" marR="0" indent="-171450" defTabSz="228600" eaLnBrk="1" fontAlgn="auto" latinLnBrk="0" hangingPunct="1">
              <a:lnSpc>
                <a:spcPct val="117999"/>
              </a:lnSpc>
              <a:spcBef>
                <a:spcPts val="0"/>
              </a:spcBef>
              <a:spcAft>
                <a:spcPts val="0"/>
              </a:spcAft>
              <a:buClrTx/>
              <a:buSzTx/>
              <a:buFontTx/>
              <a:buChar char="-"/>
              <a:tabLst/>
              <a:defRPr/>
            </a:pPr>
            <a:r>
              <a:rPr lang="en-US" baseline="0" dirty="0"/>
              <a:t>On the other hand, if </a:t>
            </a:r>
            <a:r>
              <a:rPr lang="mr-IN" baseline="0" dirty="0"/>
              <a:t>…</a:t>
            </a:r>
            <a:r>
              <a:rPr lang="en-US" baseline="0" dirty="0"/>
              <a:t>exceeds the pipe volume, </a:t>
            </a:r>
            <a:r>
              <a:rPr lang="en-US" baseline="0" dirty="0" err="1"/>
              <a:t>pkt</a:t>
            </a:r>
            <a:r>
              <a:rPr lang="en-US" baseline="0" dirty="0"/>
              <a:t> cannot fit will queue up. There is </a:t>
            </a:r>
            <a:r>
              <a:rPr lang="en-US" baseline="0" dirty="0" err="1"/>
              <a:t>cong</a:t>
            </a:r>
            <a:endParaRPr lang="en-US" baseline="0" dirty="0"/>
          </a:p>
          <a:p>
            <a:pPr marL="171450" marR="0" indent="-171450" defTabSz="228600" eaLnBrk="1" fontAlgn="auto" latinLnBrk="0" hangingPunct="1">
              <a:lnSpc>
                <a:spcPct val="117999"/>
              </a:lnSpc>
              <a:spcBef>
                <a:spcPts val="0"/>
              </a:spcBef>
              <a:spcAft>
                <a:spcPts val="0"/>
              </a:spcAft>
              <a:buClrTx/>
              <a:buSzTx/>
              <a:buFontTx/>
              <a:buChar char="-"/>
              <a:tabLst/>
              <a:defRPr/>
            </a:pPr>
            <a:r>
              <a:rPr lang="en-US" baseline="0" dirty="0"/>
              <a:t>Goal: [read], so no q, almost </a:t>
            </a:r>
            <a:r>
              <a:rPr lang="en-US" u="sng" baseline="0" dirty="0"/>
              <a:t>fully </a:t>
            </a:r>
            <a:r>
              <a:rPr lang="en-US" baseline="0" dirty="0"/>
              <a:t>utilized</a:t>
            </a:r>
          </a:p>
          <a:p>
            <a:pPr marL="171450" marR="0" indent="-171450" defTabSz="228600" eaLnBrk="1" fontAlgn="auto" latinLnBrk="0" hangingPunct="1">
              <a:lnSpc>
                <a:spcPct val="117999"/>
              </a:lnSpc>
              <a:spcBef>
                <a:spcPts val="0"/>
              </a:spcBef>
              <a:spcAft>
                <a:spcPts val="0"/>
              </a:spcAft>
              <a:buClrTx/>
              <a:buSzTx/>
              <a:buFontTx/>
              <a:buChar char="-"/>
              <a:tabLst/>
              <a:defRPr/>
            </a:pPr>
            <a:r>
              <a:rPr lang="en-US" baseline="0" dirty="0"/>
              <a:t>To converge quickly, how many times greater the .. Is, than the pipe volume</a:t>
            </a:r>
          </a:p>
          <a:p>
            <a:pPr marL="171450" marR="0" indent="-171450" defTabSz="228600" eaLnBrk="1" fontAlgn="auto" latinLnBrk="0" hangingPunct="1">
              <a:lnSpc>
                <a:spcPct val="117999"/>
              </a:lnSpc>
              <a:spcBef>
                <a:spcPts val="0"/>
              </a:spcBef>
              <a:spcAft>
                <a:spcPts val="0"/>
              </a:spcAft>
              <a:buClrTx/>
              <a:buSzTx/>
              <a:buFontTx/>
              <a:buChar char="-"/>
              <a:tabLst/>
              <a:defRPr/>
            </a:pPr>
            <a:r>
              <a:rPr lang="en-US" baseline="0" dirty="0"/>
              <a:t>And each flow reduce win by k</a:t>
            </a:r>
          </a:p>
          <a:p>
            <a:pPr marL="171450" marR="0" indent="-171450" defTabSz="228600" eaLnBrk="1" fontAlgn="auto" latinLnBrk="0" hangingPunct="1">
              <a:lnSpc>
                <a:spcPct val="117999"/>
              </a:lnSpc>
              <a:spcBef>
                <a:spcPts val="0"/>
              </a:spcBef>
              <a:spcAft>
                <a:spcPts val="0"/>
              </a:spcAft>
              <a:buClrTx/>
              <a:buSzTx/>
              <a:buFontTx/>
              <a:buChar char="-"/>
              <a:tabLst/>
              <a:defRPr/>
            </a:pPr>
            <a:r>
              <a:rPr lang="en-US" baseline="0" dirty="0"/>
              <a:t>For fairness, also</a:t>
            </a:r>
            <a:r>
              <a:rPr lang="mr-IN" baseline="0" dirty="0"/>
              <a:t>…</a:t>
            </a:r>
            <a:endParaRPr lang="en-US" baseline="0" dirty="0"/>
          </a:p>
          <a:p>
            <a:pPr marL="171450" marR="0" indent="-171450" defTabSz="228600" eaLnBrk="1" fontAlgn="auto" latinLnBrk="0" hangingPunct="1">
              <a:lnSpc>
                <a:spcPct val="117999"/>
              </a:lnSpc>
              <a:spcBef>
                <a:spcPts val="0"/>
              </a:spcBef>
              <a:spcAft>
                <a:spcPts val="0"/>
              </a:spcAft>
              <a:buClrTx/>
              <a:buSzTx/>
              <a:buFontTx/>
              <a:buChar char="-"/>
              <a:tabLst/>
              <a:defRPr/>
            </a:pPr>
            <a:r>
              <a:rPr lang="en-US" baseline="0" dirty="0"/>
              <a:t>Of course, rate is updated accordingly, proportional</a:t>
            </a:r>
          </a:p>
          <a:p>
            <a:pPr marL="171450" marR="0" indent="-171450" defTabSz="228600" eaLnBrk="1" fontAlgn="auto" latinLnBrk="0" hangingPunct="1">
              <a:lnSpc>
                <a:spcPct val="117999"/>
              </a:lnSpc>
              <a:spcBef>
                <a:spcPts val="0"/>
              </a:spcBef>
              <a:spcAft>
                <a:spcPts val="0"/>
              </a:spcAft>
              <a:buClrTx/>
              <a:buSzTx/>
              <a:buFontTx/>
              <a:buChar char="-"/>
              <a:tabLst/>
              <a:defRPr/>
            </a:pPr>
            <a:r>
              <a:rPr lang="en-US" baseline="0" dirty="0"/>
              <a:t>Key question is, how INT estimate</a:t>
            </a:r>
            <a:r>
              <a:rPr lang="mr-IN" baseline="0" dirty="0"/>
              <a:t>…</a:t>
            </a:r>
            <a:endParaRPr lang="en-US" baseline="0" dirty="0"/>
          </a:p>
          <a:p>
            <a:pPr marL="0" marR="0" indent="0" defTabSz="228600" eaLnBrk="1" fontAlgn="auto" latinLnBrk="0" hangingPunct="1">
              <a:lnSpc>
                <a:spcPct val="117999"/>
              </a:lnSpc>
              <a:spcBef>
                <a:spcPts val="0"/>
              </a:spcBef>
              <a:spcAft>
                <a:spcPts val="0"/>
              </a:spcAft>
              <a:buClrTx/>
              <a:buSzTx/>
              <a:buFontTx/>
              <a:buNone/>
              <a:tabLst/>
              <a:defRPr/>
            </a:pPr>
            <a:r>
              <a:rPr lang="en-US" baseline="0" dirty="0"/>
              <a:t>[]</a:t>
            </a:r>
          </a:p>
          <a:p>
            <a:pPr marL="0" marR="0" indent="0" defTabSz="228600" eaLnBrk="1" fontAlgn="auto" latinLnBrk="0" hangingPunct="1">
              <a:lnSpc>
                <a:spcPct val="117999"/>
              </a:lnSpc>
              <a:spcBef>
                <a:spcPts val="0"/>
              </a:spcBef>
              <a:spcAft>
                <a:spcPts val="0"/>
              </a:spcAft>
              <a:buClrTx/>
              <a:buSzTx/>
              <a:buFontTx/>
              <a:buNone/>
              <a:tabLst/>
              <a:defRPr/>
            </a:pPr>
            <a:r>
              <a:rPr lang="en-US" baseline="0" dirty="0"/>
              <a:t>From top to bottom</a:t>
            </a:r>
          </a:p>
          <a:p>
            <a:pPr marL="0" marR="0" indent="0" defTabSz="228600" eaLnBrk="1" fontAlgn="auto" latinLnBrk="0" hangingPunct="1">
              <a:lnSpc>
                <a:spcPct val="117999"/>
              </a:lnSpc>
              <a:spcBef>
                <a:spcPts val="0"/>
              </a:spcBef>
              <a:spcAft>
                <a:spcPts val="0"/>
              </a:spcAft>
              <a:buClrTx/>
              <a:buSzTx/>
              <a:buFontTx/>
              <a:buNone/>
              <a:tabLst/>
              <a:defRPr/>
            </a:pPr>
            <a:r>
              <a:rPr lang="en-US" baseline="0" dirty="0"/>
              <a:t>Use one case.</a:t>
            </a:r>
          </a:p>
          <a:p>
            <a:pPr marL="0" marR="0" indent="0" defTabSz="228600" eaLnBrk="1" fontAlgn="auto" latinLnBrk="0" hangingPunct="1">
              <a:lnSpc>
                <a:spcPct val="117999"/>
              </a:lnSpc>
              <a:spcBef>
                <a:spcPts val="0"/>
              </a:spcBef>
              <a:spcAft>
                <a:spcPts val="0"/>
              </a:spcAft>
              <a:buClrTx/>
              <a:buSzTx/>
              <a:buFontTx/>
              <a:buNone/>
              <a:tabLst/>
              <a:defRPr/>
            </a:pPr>
            <a:r>
              <a:rPr lang="en-US" baseline="0" dirty="0"/>
              <a:t>Add a </a:t>
            </a:r>
            <a:r>
              <a:rPr lang="en-US" baseline="0" dirty="0" err="1"/>
              <a:t>sendtence</a:t>
            </a:r>
            <a:r>
              <a:rPr lang="en-US" baseline="0" dirty="0"/>
              <a:t> on each flow </a:t>
            </a:r>
            <a:r>
              <a:rPr lang="en-US" baseline="0" dirty="0" err="1"/>
              <a:t>calc</a:t>
            </a:r>
            <a:r>
              <a:rPr lang="en-US" baseline="0" dirty="0"/>
              <a:t> independently and distributed</a:t>
            </a:r>
          </a:p>
          <a:p>
            <a:pPr marL="0" marR="0" indent="0" defTabSz="228600" eaLnBrk="1" fontAlgn="auto" latinLnBrk="0" hangingPunct="1">
              <a:lnSpc>
                <a:spcPct val="117999"/>
              </a:lnSpc>
              <a:spcBef>
                <a:spcPts val="0"/>
              </a:spcBef>
              <a:spcAft>
                <a:spcPts val="0"/>
              </a:spcAft>
              <a:buClrTx/>
              <a:buSzTx/>
              <a:buFontTx/>
              <a:buNone/>
              <a:tabLst/>
              <a:defRPr/>
            </a:pPr>
            <a:r>
              <a:rPr lang="en-US" baseline="0" dirty="0"/>
              <a:t>[]</a:t>
            </a:r>
          </a:p>
          <a:p>
            <a:pPr marL="0" marR="0" indent="0" defTabSz="228600" eaLnBrk="1" fontAlgn="auto" latinLnBrk="0" hangingPunct="1">
              <a:lnSpc>
                <a:spcPct val="117999"/>
              </a:lnSpc>
              <a:spcBef>
                <a:spcPts val="0"/>
              </a:spcBef>
              <a:spcAft>
                <a:spcPts val="0"/>
              </a:spcAft>
              <a:buClrTx/>
              <a:buSzTx/>
              <a:buFontTx/>
              <a:buNone/>
              <a:tabLst/>
              <a:defRPr/>
            </a:pPr>
            <a:r>
              <a:rPr lang="en-US" baseline="0" dirty="0"/>
              <a:t>Point 1: how to capture inflight</a:t>
            </a:r>
          </a:p>
          <a:p>
            <a:pPr marL="0" marR="0" indent="0" defTabSz="228600" eaLnBrk="1" fontAlgn="auto" latinLnBrk="0" hangingPunct="1">
              <a:lnSpc>
                <a:spcPct val="117999"/>
              </a:lnSpc>
              <a:spcBef>
                <a:spcPts val="0"/>
              </a:spcBef>
              <a:spcAft>
                <a:spcPts val="0"/>
              </a:spcAft>
              <a:buClrTx/>
              <a:buSzTx/>
              <a:buFontTx/>
              <a:buNone/>
              <a:tabLst/>
              <a:defRPr/>
            </a:pPr>
            <a:r>
              <a:rPr lang="en-US" baseline="0" dirty="0"/>
              <a:t>- Each flow just local view, so use INT to get global view</a:t>
            </a:r>
          </a:p>
          <a:p>
            <a:pPr marL="0" marR="0" indent="0" defTabSz="228600" eaLnBrk="1" fontAlgn="auto" latinLnBrk="0" hangingPunct="1">
              <a:lnSpc>
                <a:spcPct val="117999"/>
              </a:lnSpc>
              <a:spcBef>
                <a:spcPts val="0"/>
              </a:spcBef>
              <a:spcAft>
                <a:spcPts val="0"/>
              </a:spcAft>
              <a:buClrTx/>
              <a:buSzTx/>
              <a:buFontTx/>
              <a:buNone/>
              <a:tabLst/>
              <a:defRPr/>
            </a:pPr>
            <a:r>
              <a:rPr lang="en-US" baseline="0" dirty="0"/>
              <a:t>P2: how to computer win adjustment</a:t>
            </a:r>
          </a:p>
          <a:p>
            <a:pPr marL="0" marR="0" indent="0" defTabSz="228600" eaLnBrk="1" fontAlgn="auto" latinLnBrk="0" hangingPunct="1">
              <a:lnSpc>
                <a:spcPct val="117999"/>
              </a:lnSpc>
              <a:spcBef>
                <a:spcPts val="0"/>
              </a:spcBef>
              <a:spcAft>
                <a:spcPts val="0"/>
              </a:spcAft>
              <a:buClrTx/>
              <a:buSzTx/>
              <a:buFontTx/>
              <a:buNone/>
              <a:tabLst/>
              <a:defRPr/>
            </a:pPr>
            <a:r>
              <a:rPr lang="en-US" baseline="0" dirty="0"/>
              <a:t>- MIMD</a:t>
            </a:r>
          </a:p>
        </p:txBody>
      </p:sp>
    </p:spTree>
    <p:extLst>
      <p:ext uri="{BB962C8B-B14F-4D97-AF65-F5344CB8AC3E}">
        <p14:creationId xmlns:p14="http://schemas.microsoft.com/office/powerpoint/2010/main" val="1633653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defTabSz="228600" eaLnBrk="1" fontAlgn="auto" latinLnBrk="0" hangingPunct="1">
              <a:lnSpc>
                <a:spcPct val="117999"/>
              </a:lnSpc>
              <a:spcBef>
                <a:spcPts val="0"/>
              </a:spcBef>
              <a:spcAft>
                <a:spcPts val="0"/>
              </a:spcAft>
              <a:buClrTx/>
              <a:buSzTx/>
              <a:buFontTx/>
              <a:buChar char="-"/>
              <a:tabLst/>
              <a:defRPr/>
            </a:pPr>
            <a:r>
              <a:rPr lang="en-US" altLang="zh-CN" baseline="0" dirty="0"/>
              <a:t>In HPCC, measure </a:t>
            </a:r>
            <a:r>
              <a:rPr lang="en-US" altLang="zh-CN" baseline="0" dirty="0" err="1"/>
              <a:t>cong</a:t>
            </a:r>
            <a:r>
              <a:rPr lang="en-US" altLang="zh-CN" baseline="0" dirty="0"/>
              <a:t> based total [read], and the control law is also based on that.</a:t>
            </a:r>
          </a:p>
          <a:p>
            <a:pPr marL="171450" marR="0" indent="-171450" defTabSz="228600" eaLnBrk="1" fontAlgn="auto" latinLnBrk="0" hangingPunct="1">
              <a:lnSpc>
                <a:spcPct val="117999"/>
              </a:lnSpc>
              <a:spcBef>
                <a:spcPts val="0"/>
              </a:spcBef>
              <a:spcAft>
                <a:spcPts val="0"/>
              </a:spcAft>
              <a:buClrTx/>
              <a:buSzTx/>
              <a:buFontTx/>
              <a:buChar char="-"/>
              <a:tabLst/>
              <a:defRPr/>
            </a:pPr>
            <a:r>
              <a:rPr lang="en-US" baseline="0" dirty="0"/>
              <a:t>single bottleneck as an </a:t>
            </a:r>
            <a:r>
              <a:rPr lang="en-US" baseline="0" dirty="0" err="1"/>
              <a:t>eg</a:t>
            </a:r>
            <a:r>
              <a:rPr lang="en-US" baseline="0" dirty="0"/>
              <a:t> to highlight key idea. </a:t>
            </a:r>
          </a:p>
          <a:p>
            <a:pPr marL="171450" marR="0" indent="-171450" defTabSz="228600" eaLnBrk="1" fontAlgn="auto" latinLnBrk="0" hangingPunct="1">
              <a:lnSpc>
                <a:spcPct val="117999"/>
              </a:lnSpc>
              <a:spcBef>
                <a:spcPts val="0"/>
              </a:spcBef>
              <a:spcAft>
                <a:spcPts val="0"/>
              </a:spcAft>
              <a:buClrTx/>
              <a:buSzTx/>
              <a:buFontTx/>
              <a:buChar char="-"/>
              <a:tabLst/>
              <a:defRPr/>
            </a:pPr>
            <a:r>
              <a:rPr lang="en-US" baseline="0" dirty="0"/>
              <a:t>The network can be viewed as a pipe of </a:t>
            </a:r>
            <a:r>
              <a:rPr lang="mr-IN" baseline="0" dirty="0"/>
              <a:t>…</a:t>
            </a:r>
            <a:r>
              <a:rPr lang="en-US" baseline="0" dirty="0"/>
              <a:t>, where B is </a:t>
            </a:r>
            <a:r>
              <a:rPr lang="mr-IN" baseline="0" dirty="0"/>
              <a:t>…</a:t>
            </a:r>
            <a:r>
              <a:rPr lang="en-US" baseline="0" dirty="0"/>
              <a:t>, and T </a:t>
            </a:r>
            <a:r>
              <a:rPr lang="mr-IN" baseline="0" dirty="0"/>
              <a:t>…</a:t>
            </a:r>
            <a:r>
              <a:rPr lang="en-US" baseline="0" dirty="0"/>
              <a:t>. The pipe volume is B*T. </a:t>
            </a:r>
          </a:p>
          <a:p>
            <a:pPr marL="171450" marR="0" indent="-171450" defTabSz="228600" eaLnBrk="1" fontAlgn="auto" latinLnBrk="0" hangingPunct="1">
              <a:lnSpc>
                <a:spcPct val="117999"/>
              </a:lnSpc>
              <a:spcBef>
                <a:spcPts val="0"/>
              </a:spcBef>
              <a:spcAft>
                <a:spcPts val="0"/>
              </a:spcAft>
              <a:buClrTx/>
              <a:buSzTx/>
              <a:buFontTx/>
              <a:buChar char="-"/>
              <a:tabLst/>
              <a:defRPr/>
            </a:pPr>
            <a:r>
              <a:rPr lang="en-US" baseline="0" dirty="0"/>
              <a:t>to know the extent of </a:t>
            </a:r>
            <a:r>
              <a:rPr lang="en-US" baseline="0" dirty="0" err="1"/>
              <a:t>cong</a:t>
            </a:r>
            <a:r>
              <a:rPr lang="en-US" baseline="0" dirty="0"/>
              <a:t>, each flow... </a:t>
            </a:r>
          </a:p>
          <a:p>
            <a:pPr marL="171450" marR="0" indent="-171450" defTabSz="228600" eaLnBrk="1" fontAlgn="auto" latinLnBrk="0" hangingPunct="1">
              <a:lnSpc>
                <a:spcPct val="117999"/>
              </a:lnSpc>
              <a:spcBef>
                <a:spcPts val="0"/>
              </a:spcBef>
              <a:spcAft>
                <a:spcPts val="0"/>
              </a:spcAft>
              <a:buClrTx/>
              <a:buSzTx/>
              <a:buFontTx/>
              <a:buChar char="-"/>
              <a:tabLst/>
              <a:defRPr/>
            </a:pPr>
            <a:r>
              <a:rPr lang="en-US" baseline="0" dirty="0"/>
              <a:t>Which not only includes </a:t>
            </a:r>
            <a:r>
              <a:rPr lang="en-US" baseline="0" dirty="0" err="1"/>
              <a:t>pkt</a:t>
            </a:r>
            <a:r>
              <a:rPr lang="en-US" baseline="0" dirty="0"/>
              <a:t> of this flow, but also</a:t>
            </a:r>
            <a:r>
              <a:rPr lang="mr-IN" baseline="0" dirty="0"/>
              <a:t>…</a:t>
            </a:r>
            <a:r>
              <a:rPr lang="en-US" baseline="0" dirty="0"/>
              <a:t> </a:t>
            </a:r>
          </a:p>
          <a:p>
            <a:pPr marL="171450" marR="0" indent="-171450" defTabSz="228600" eaLnBrk="1" fontAlgn="auto" latinLnBrk="0" hangingPunct="1">
              <a:lnSpc>
                <a:spcPct val="117999"/>
              </a:lnSpc>
              <a:spcBef>
                <a:spcPts val="0"/>
              </a:spcBef>
              <a:spcAft>
                <a:spcPts val="0"/>
              </a:spcAft>
              <a:buClrTx/>
              <a:buSzTx/>
              <a:buFontTx/>
              <a:buChar char="-"/>
              <a:tabLst/>
              <a:defRPr/>
            </a:pPr>
            <a:r>
              <a:rPr lang="en-US" baseline="0" dirty="0"/>
              <a:t>In this case, the </a:t>
            </a:r>
            <a:r>
              <a:rPr lang="mr-IN" baseline="0" dirty="0"/>
              <a:t>…</a:t>
            </a:r>
            <a:r>
              <a:rPr lang="en-US" baseline="0" dirty="0"/>
              <a:t> is within pipe volume, no congestion. </a:t>
            </a:r>
          </a:p>
          <a:p>
            <a:pPr marL="171450" marR="0" indent="-171450" defTabSz="228600" eaLnBrk="1" fontAlgn="auto" latinLnBrk="0" hangingPunct="1">
              <a:lnSpc>
                <a:spcPct val="117999"/>
              </a:lnSpc>
              <a:spcBef>
                <a:spcPts val="0"/>
              </a:spcBef>
              <a:spcAft>
                <a:spcPts val="0"/>
              </a:spcAft>
              <a:buClrTx/>
              <a:buSzTx/>
              <a:buFontTx/>
              <a:buChar char="-"/>
              <a:tabLst/>
              <a:defRPr/>
            </a:pPr>
            <a:r>
              <a:rPr lang="en-US" baseline="0" dirty="0"/>
              <a:t>On the other hand, if </a:t>
            </a:r>
            <a:r>
              <a:rPr lang="mr-IN" baseline="0" dirty="0"/>
              <a:t>…</a:t>
            </a:r>
            <a:r>
              <a:rPr lang="en-US" baseline="0" dirty="0"/>
              <a:t>exceeds the pipe volume, </a:t>
            </a:r>
            <a:r>
              <a:rPr lang="en-US" baseline="0" dirty="0" err="1"/>
              <a:t>pkt</a:t>
            </a:r>
            <a:r>
              <a:rPr lang="en-US" baseline="0" dirty="0"/>
              <a:t> cannot fit will queue up. There is </a:t>
            </a:r>
            <a:r>
              <a:rPr lang="en-US" baseline="0" dirty="0" err="1"/>
              <a:t>cong</a:t>
            </a:r>
            <a:endParaRPr lang="en-US" baseline="0" dirty="0"/>
          </a:p>
          <a:p>
            <a:pPr marL="171450" marR="0" indent="-171450" defTabSz="228600" eaLnBrk="1" fontAlgn="auto" latinLnBrk="0" hangingPunct="1">
              <a:lnSpc>
                <a:spcPct val="117999"/>
              </a:lnSpc>
              <a:spcBef>
                <a:spcPts val="0"/>
              </a:spcBef>
              <a:spcAft>
                <a:spcPts val="0"/>
              </a:spcAft>
              <a:buClrTx/>
              <a:buSzTx/>
              <a:buFontTx/>
              <a:buChar char="-"/>
              <a:tabLst/>
              <a:defRPr/>
            </a:pPr>
            <a:r>
              <a:rPr lang="en-US" baseline="0" dirty="0"/>
              <a:t>Goal: [read], so no q, almost </a:t>
            </a:r>
            <a:r>
              <a:rPr lang="en-US" u="sng" baseline="0" dirty="0"/>
              <a:t>fully </a:t>
            </a:r>
            <a:r>
              <a:rPr lang="en-US" baseline="0" dirty="0"/>
              <a:t>utilized</a:t>
            </a:r>
          </a:p>
          <a:p>
            <a:pPr marL="171450" marR="0" indent="-171450" defTabSz="228600" eaLnBrk="1" fontAlgn="auto" latinLnBrk="0" hangingPunct="1">
              <a:lnSpc>
                <a:spcPct val="117999"/>
              </a:lnSpc>
              <a:spcBef>
                <a:spcPts val="0"/>
              </a:spcBef>
              <a:spcAft>
                <a:spcPts val="0"/>
              </a:spcAft>
              <a:buClrTx/>
              <a:buSzTx/>
              <a:buFontTx/>
              <a:buChar char="-"/>
              <a:tabLst/>
              <a:defRPr/>
            </a:pPr>
            <a:r>
              <a:rPr lang="en-US" baseline="0" dirty="0"/>
              <a:t>To converge quickly, how many times greater the .. Is, than the pipe volume</a:t>
            </a:r>
          </a:p>
          <a:p>
            <a:pPr marL="171450" marR="0" indent="-171450" defTabSz="228600" eaLnBrk="1" fontAlgn="auto" latinLnBrk="0" hangingPunct="1">
              <a:lnSpc>
                <a:spcPct val="117999"/>
              </a:lnSpc>
              <a:spcBef>
                <a:spcPts val="0"/>
              </a:spcBef>
              <a:spcAft>
                <a:spcPts val="0"/>
              </a:spcAft>
              <a:buClrTx/>
              <a:buSzTx/>
              <a:buFontTx/>
              <a:buChar char="-"/>
              <a:tabLst/>
              <a:defRPr/>
            </a:pPr>
            <a:r>
              <a:rPr lang="en-US" baseline="0" dirty="0"/>
              <a:t>And each flow reduce win by k</a:t>
            </a:r>
          </a:p>
          <a:p>
            <a:pPr marL="171450" marR="0" indent="-171450" defTabSz="228600" eaLnBrk="1" fontAlgn="auto" latinLnBrk="0" hangingPunct="1">
              <a:lnSpc>
                <a:spcPct val="117999"/>
              </a:lnSpc>
              <a:spcBef>
                <a:spcPts val="0"/>
              </a:spcBef>
              <a:spcAft>
                <a:spcPts val="0"/>
              </a:spcAft>
              <a:buClrTx/>
              <a:buSzTx/>
              <a:buFontTx/>
              <a:buChar char="-"/>
              <a:tabLst/>
              <a:defRPr/>
            </a:pPr>
            <a:r>
              <a:rPr lang="en-US" baseline="0" dirty="0"/>
              <a:t>For fairness, also</a:t>
            </a:r>
            <a:r>
              <a:rPr lang="mr-IN" baseline="0" dirty="0"/>
              <a:t>…</a:t>
            </a:r>
            <a:endParaRPr lang="en-US" baseline="0" dirty="0"/>
          </a:p>
          <a:p>
            <a:pPr marL="171450" marR="0" indent="-171450" defTabSz="228600" eaLnBrk="1" fontAlgn="auto" latinLnBrk="0" hangingPunct="1">
              <a:lnSpc>
                <a:spcPct val="117999"/>
              </a:lnSpc>
              <a:spcBef>
                <a:spcPts val="0"/>
              </a:spcBef>
              <a:spcAft>
                <a:spcPts val="0"/>
              </a:spcAft>
              <a:buClrTx/>
              <a:buSzTx/>
              <a:buFontTx/>
              <a:buChar char="-"/>
              <a:tabLst/>
              <a:defRPr/>
            </a:pPr>
            <a:r>
              <a:rPr lang="en-US" baseline="0" dirty="0"/>
              <a:t>Of course, rate is updated accordingly, proportional</a:t>
            </a:r>
          </a:p>
          <a:p>
            <a:pPr marL="171450" marR="0" indent="-171450" defTabSz="228600" eaLnBrk="1" fontAlgn="auto" latinLnBrk="0" hangingPunct="1">
              <a:lnSpc>
                <a:spcPct val="117999"/>
              </a:lnSpc>
              <a:spcBef>
                <a:spcPts val="0"/>
              </a:spcBef>
              <a:spcAft>
                <a:spcPts val="0"/>
              </a:spcAft>
              <a:buClrTx/>
              <a:buSzTx/>
              <a:buFontTx/>
              <a:buChar char="-"/>
              <a:tabLst/>
              <a:defRPr/>
            </a:pPr>
            <a:r>
              <a:rPr lang="en-US" baseline="0" dirty="0"/>
              <a:t>Key question is, how INT estimate</a:t>
            </a:r>
            <a:r>
              <a:rPr lang="mr-IN" baseline="0" dirty="0"/>
              <a:t>…</a:t>
            </a:r>
            <a:endParaRPr lang="en-US" baseline="0" dirty="0"/>
          </a:p>
          <a:p>
            <a:pPr marL="0" marR="0" indent="0" defTabSz="228600" eaLnBrk="1" fontAlgn="auto" latinLnBrk="0" hangingPunct="1">
              <a:lnSpc>
                <a:spcPct val="117999"/>
              </a:lnSpc>
              <a:spcBef>
                <a:spcPts val="0"/>
              </a:spcBef>
              <a:spcAft>
                <a:spcPts val="0"/>
              </a:spcAft>
              <a:buClrTx/>
              <a:buSzTx/>
              <a:buFontTx/>
              <a:buNone/>
              <a:tabLst/>
              <a:defRPr/>
            </a:pPr>
            <a:r>
              <a:rPr lang="en-US" baseline="0" dirty="0"/>
              <a:t>[]</a:t>
            </a:r>
          </a:p>
          <a:p>
            <a:pPr marL="0" marR="0" indent="0" defTabSz="228600" eaLnBrk="1" fontAlgn="auto" latinLnBrk="0" hangingPunct="1">
              <a:lnSpc>
                <a:spcPct val="117999"/>
              </a:lnSpc>
              <a:spcBef>
                <a:spcPts val="0"/>
              </a:spcBef>
              <a:spcAft>
                <a:spcPts val="0"/>
              </a:spcAft>
              <a:buClrTx/>
              <a:buSzTx/>
              <a:buFontTx/>
              <a:buNone/>
              <a:tabLst/>
              <a:defRPr/>
            </a:pPr>
            <a:r>
              <a:rPr lang="en-US" baseline="0" dirty="0"/>
              <a:t>Point 1: how to capture inflight</a:t>
            </a:r>
          </a:p>
          <a:p>
            <a:pPr marL="0" marR="0" indent="0" defTabSz="228600" eaLnBrk="1" fontAlgn="auto" latinLnBrk="0" hangingPunct="1">
              <a:lnSpc>
                <a:spcPct val="117999"/>
              </a:lnSpc>
              <a:spcBef>
                <a:spcPts val="0"/>
              </a:spcBef>
              <a:spcAft>
                <a:spcPts val="0"/>
              </a:spcAft>
              <a:buClrTx/>
              <a:buSzTx/>
              <a:buFontTx/>
              <a:buNone/>
              <a:tabLst/>
              <a:defRPr/>
            </a:pPr>
            <a:r>
              <a:rPr lang="en-US" baseline="0" dirty="0"/>
              <a:t>- Each flow just local view, so use INT to get global view</a:t>
            </a:r>
          </a:p>
          <a:p>
            <a:pPr marL="0" marR="0" indent="0" defTabSz="228600" eaLnBrk="1" fontAlgn="auto" latinLnBrk="0" hangingPunct="1">
              <a:lnSpc>
                <a:spcPct val="117999"/>
              </a:lnSpc>
              <a:spcBef>
                <a:spcPts val="0"/>
              </a:spcBef>
              <a:spcAft>
                <a:spcPts val="0"/>
              </a:spcAft>
              <a:buClrTx/>
              <a:buSzTx/>
              <a:buFontTx/>
              <a:buNone/>
              <a:tabLst/>
              <a:defRPr/>
            </a:pPr>
            <a:r>
              <a:rPr lang="en-US" baseline="0" dirty="0"/>
              <a:t>P2: how to computer win adjustment</a:t>
            </a:r>
          </a:p>
          <a:p>
            <a:pPr marL="0" marR="0" indent="0" defTabSz="228600" eaLnBrk="1" fontAlgn="auto" latinLnBrk="0" hangingPunct="1">
              <a:lnSpc>
                <a:spcPct val="117999"/>
              </a:lnSpc>
              <a:spcBef>
                <a:spcPts val="0"/>
              </a:spcBef>
              <a:spcAft>
                <a:spcPts val="0"/>
              </a:spcAft>
              <a:buClrTx/>
              <a:buSzTx/>
              <a:buFontTx/>
              <a:buNone/>
              <a:tabLst/>
              <a:defRPr/>
            </a:pPr>
            <a:r>
              <a:rPr lang="en-US" baseline="0" dirty="0"/>
              <a:t>- MIMD</a:t>
            </a:r>
          </a:p>
        </p:txBody>
      </p:sp>
    </p:spTree>
    <p:extLst>
      <p:ext uri="{BB962C8B-B14F-4D97-AF65-F5344CB8AC3E}">
        <p14:creationId xmlns:p14="http://schemas.microsoft.com/office/powerpoint/2010/main" val="19168219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228600" eaLnBrk="1" fontAlgn="auto" latinLnBrk="0" hangingPunct="1">
              <a:lnSpc>
                <a:spcPct val="117999"/>
              </a:lnSpc>
              <a:spcBef>
                <a:spcPts val="0"/>
              </a:spcBef>
              <a:spcAft>
                <a:spcPts val="0"/>
              </a:spcAft>
              <a:buClrTx/>
              <a:buSzTx/>
              <a:buFontTx/>
              <a:buNone/>
              <a:tabLst/>
              <a:defRPr/>
            </a:pPr>
            <a:r>
              <a:rPr lang="en-US" altLang="zh-CN" dirty="0"/>
              <a:t>We</a:t>
            </a:r>
            <a:r>
              <a:rPr lang="en-US" altLang="zh-CN" baseline="0" dirty="0"/>
              <a:t> implemented HPCC in FPGA-based commodity NICs. The whole NIC takes 12000 lines, but the CC module only takes 2000 lines of them, and only uses &lt;2% of all hardware resources. We also design many optimizations, including using look-up tables to speed up division by 8x. We also design h/w friendly compression of the look-up table, which just need 10KB to represent the range of 4M numbers. And we use multiple engines to support 6x more concurrent flows.</a:t>
            </a:r>
          </a:p>
          <a:p>
            <a:endParaRPr lang="en-US" dirty="0"/>
          </a:p>
          <a:p>
            <a:r>
              <a:rPr lang="en-US" altLang="zh-CN" dirty="0"/>
              <a:t>[]</a:t>
            </a:r>
            <a:r>
              <a:rPr lang="en-US" altLang="zh-CN" dirty="0" err="1"/>
              <a:t>pkt</a:t>
            </a:r>
            <a:r>
              <a:rPr lang="en-US" altLang="zh-CN" baseline="0" dirty="0"/>
              <a:t> size</a:t>
            </a:r>
            <a:endParaRPr lang="en-US" altLang="zh-CN" dirty="0"/>
          </a:p>
          <a:p>
            <a:r>
              <a:rPr lang="en-US" altLang="zh-CN" dirty="0"/>
              <a:t>22:31</a:t>
            </a:r>
          </a:p>
        </p:txBody>
      </p:sp>
    </p:spTree>
    <p:extLst>
      <p:ext uri="{BB962C8B-B14F-4D97-AF65-F5344CB8AC3E}">
        <p14:creationId xmlns:p14="http://schemas.microsoft.com/office/powerpoint/2010/main" val="13632152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use our NIC in our testbed. It has 32 servers, and each server has 2 NICs.</a:t>
            </a:r>
          </a:p>
          <a:p>
            <a:r>
              <a:rPr lang="en-US" baseline="0" dirty="0"/>
              <a:t>Please note this is just what we used when we submit the paper. Today Alibaba is actively developing and deploying HPCC in production.</a:t>
            </a:r>
          </a:p>
          <a:p>
            <a:endParaRPr lang="en-US" baseline="0" dirty="0"/>
          </a:p>
          <a:p>
            <a:r>
              <a:rPr lang="en-US" baseline="0" dirty="0"/>
              <a:t>22:51</a:t>
            </a:r>
            <a:endParaRPr lang="en-US" dirty="0"/>
          </a:p>
          <a:p>
            <a:endParaRPr lang="en-US" dirty="0"/>
          </a:p>
        </p:txBody>
      </p:sp>
    </p:spTree>
    <p:extLst>
      <p:ext uri="{BB962C8B-B14F-4D97-AF65-F5344CB8AC3E}">
        <p14:creationId xmlns:p14="http://schemas.microsoft.com/office/powerpoint/2010/main" val="975543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defTabSz="228600" rtl="0" eaLnBrk="1" fontAlgn="auto" latinLnBrk="0" hangingPunct="1">
              <a:lnSpc>
                <a:spcPct val="117999"/>
              </a:lnSpc>
              <a:spcBef>
                <a:spcPts val="0"/>
              </a:spcBef>
              <a:spcAft>
                <a:spcPts val="0"/>
              </a:spcAft>
              <a:buClrTx/>
              <a:buSzTx/>
              <a:buFontTx/>
              <a:buChar char="-"/>
              <a:tabLst/>
              <a:defRPr/>
            </a:pPr>
            <a:r>
              <a:rPr lang="en-US" altLang="zh-CN" sz="1100" b="0" i="0" u="none" strike="noStrike" kern="1200" dirty="0">
                <a:solidFill>
                  <a:schemeClr val="tx1"/>
                </a:solidFill>
                <a:effectLst/>
                <a:latin typeface="Helvetica Neue"/>
                <a:ea typeface="Helvetica Neue"/>
                <a:cs typeface="Helvetica Neue"/>
                <a:sym typeface="Helvetica Neue"/>
              </a:rPr>
              <a:t>[title]</a:t>
            </a:r>
            <a:r>
              <a:rPr lang="en-US" altLang="zh-CN" sz="1100" b="0" i="0" u="none" strike="noStrike" kern="1200" baseline="0" dirty="0">
                <a:solidFill>
                  <a:schemeClr val="tx1"/>
                </a:solidFill>
                <a:effectLst/>
                <a:latin typeface="Helvetica Neue"/>
                <a:ea typeface="Helvetica Neue"/>
                <a:cs typeface="Helvetica Neue"/>
                <a:sym typeface="Helvetica Neue"/>
              </a:rPr>
              <a:t>, because the n</a:t>
            </a:r>
            <a:r>
              <a:rPr lang="en-US" sz="1100" b="0" i="0" u="none" strike="noStrike" kern="1200" dirty="0">
                <a:solidFill>
                  <a:schemeClr val="tx1"/>
                </a:solidFill>
                <a:effectLst/>
                <a:latin typeface="Helvetica Neue"/>
                <a:ea typeface="Helvetica Neue"/>
                <a:cs typeface="Helvetica Neue"/>
                <a:sym typeface="Helvetica Neue"/>
              </a:rPr>
              <a:t>etwork -&gt;</a:t>
            </a:r>
            <a:r>
              <a:rPr lang="en-US" sz="1100" b="0" i="0" u="none" strike="noStrike" kern="1200" baseline="0" dirty="0">
                <a:solidFill>
                  <a:schemeClr val="tx1"/>
                </a:solidFill>
                <a:effectLst/>
                <a:latin typeface="Helvetica Neue"/>
                <a:ea typeface="Helvetica Neue"/>
                <a:cs typeface="Helvetica Neue"/>
                <a:sym typeface="Helvetica Neue"/>
              </a:rPr>
              <a:t> </a:t>
            </a:r>
            <a:r>
              <a:rPr lang="en-US" sz="1100" b="0" i="0" u="none" strike="noStrike" kern="1200" dirty="0">
                <a:solidFill>
                  <a:schemeClr val="tx1"/>
                </a:solidFill>
                <a:effectLst/>
                <a:latin typeface="Helvetica Neue"/>
                <a:ea typeface="Helvetica Neue"/>
                <a:cs typeface="Helvetica Neue"/>
                <a:sym typeface="Helvetica Neue"/>
              </a:rPr>
              <a:t>the performance bottleneck</a:t>
            </a:r>
            <a:r>
              <a:rPr lang="en-US" sz="1100" b="0" i="0" u="none" strike="noStrike" kern="1200" baseline="0" dirty="0">
                <a:solidFill>
                  <a:schemeClr val="tx1"/>
                </a:solidFill>
                <a:effectLst/>
                <a:latin typeface="Helvetica Neue"/>
                <a:ea typeface="Helvetica Neue"/>
                <a:cs typeface="Helvetica Neue"/>
                <a:sym typeface="Helvetica Neue"/>
              </a:rPr>
              <a:t> in many systems in the cloud</a:t>
            </a:r>
          </a:p>
          <a:p>
            <a:pPr marL="171450" marR="0" indent="-171450" defTabSz="228600" rtl="0" eaLnBrk="1" fontAlgn="auto" latinLnBrk="0" hangingPunct="1">
              <a:lnSpc>
                <a:spcPct val="117999"/>
              </a:lnSpc>
              <a:spcBef>
                <a:spcPts val="0"/>
              </a:spcBef>
              <a:spcAft>
                <a:spcPts val="0"/>
              </a:spcAft>
              <a:buClrTx/>
              <a:buSzTx/>
              <a:buFontTx/>
              <a:buChar char="-"/>
              <a:tabLst/>
              <a:defRPr/>
            </a:pPr>
            <a:r>
              <a:rPr lang="en-US" sz="1100" b="0" i="0" u="none" strike="noStrike" kern="1200" baseline="0" dirty="0">
                <a:solidFill>
                  <a:schemeClr val="tx1"/>
                </a:solidFill>
                <a:effectLst/>
                <a:latin typeface="Helvetica Neue"/>
                <a:ea typeface="Helvetica Neue"/>
                <a:cs typeface="Helvetica Neue"/>
                <a:sym typeface="Helvetica Neue"/>
              </a:rPr>
              <a:t>New applications such as high-perf storage and large-scale distributed deep-learning, use new hardware that can generate and process data orders of magnitude faster than before, and allow very low access latency, so network is much more important than before.</a:t>
            </a:r>
          </a:p>
          <a:p>
            <a:pPr marL="171450" marR="0" indent="-171450" defTabSz="228600" rtl="0" eaLnBrk="1" fontAlgn="auto" latinLnBrk="0" hangingPunct="1">
              <a:lnSpc>
                <a:spcPct val="117999"/>
              </a:lnSpc>
              <a:spcBef>
                <a:spcPts val="0"/>
              </a:spcBef>
              <a:spcAft>
                <a:spcPts val="0"/>
              </a:spcAft>
              <a:buClrTx/>
              <a:buSzTx/>
              <a:buFontTx/>
              <a:buChar char="-"/>
              <a:tabLst/>
              <a:defRPr/>
            </a:pPr>
            <a:r>
              <a:rPr lang="en-US" sz="1100" b="0" i="0" u="none" strike="noStrike" kern="1200" baseline="0" dirty="0">
                <a:solidFill>
                  <a:schemeClr val="tx1"/>
                </a:solidFill>
                <a:effectLst/>
                <a:latin typeface="Helvetica Neue"/>
                <a:ea typeface="Helvetica Neue"/>
                <a:cs typeface="Helvetica Neue"/>
                <a:sym typeface="Helvetica Neue"/>
              </a:rPr>
              <a:t>Moreover, resource disaggregation is happening in the cloud, which disaggregate compute and memory into separate pools. So even memory accesses will go through the network, which adds considerable load to the network, and requires ultra-low latency. As a result, network is becoming bottleneck.</a:t>
            </a:r>
          </a:p>
          <a:p>
            <a:pPr marL="0" marR="0" indent="0" defTabSz="228600" rtl="0" eaLnBrk="1" fontAlgn="auto" latinLnBrk="0" hangingPunct="1">
              <a:lnSpc>
                <a:spcPct val="117999"/>
              </a:lnSpc>
              <a:spcBef>
                <a:spcPts val="0"/>
              </a:spcBef>
              <a:spcAft>
                <a:spcPts val="0"/>
              </a:spcAft>
              <a:buClrTx/>
              <a:buSzTx/>
              <a:buFontTx/>
              <a:buNone/>
              <a:tabLst/>
              <a:defRPr/>
            </a:pPr>
            <a:r>
              <a:rPr lang="en-US" sz="1100" b="0" i="0" u="none" strike="noStrike" kern="1200" baseline="0" dirty="0">
                <a:solidFill>
                  <a:schemeClr val="tx1"/>
                </a:solidFill>
                <a:effectLst/>
                <a:latin typeface="Helvetica Neue"/>
                <a:ea typeface="Helvetica Neue"/>
                <a:cs typeface="Helvetica Neue"/>
                <a:sym typeface="Helvetica Neue"/>
              </a:rPr>
              <a:t>[]</a:t>
            </a:r>
          </a:p>
          <a:p>
            <a:pPr marL="0" marR="0" indent="0" defTabSz="228600" rtl="0" eaLnBrk="1" fontAlgn="auto" latinLnBrk="0" hangingPunct="1">
              <a:lnSpc>
                <a:spcPct val="117999"/>
              </a:lnSpc>
              <a:spcBef>
                <a:spcPts val="0"/>
              </a:spcBef>
              <a:spcAft>
                <a:spcPts val="0"/>
              </a:spcAft>
              <a:buClrTx/>
              <a:buSzTx/>
              <a:buFontTx/>
              <a:buNone/>
              <a:tabLst/>
              <a:defRPr/>
            </a:pPr>
            <a:r>
              <a:rPr lang="en-US" altLang="zh-CN" sz="1100" b="0" i="0" u="none" strike="noStrike" kern="1200" baseline="0" dirty="0">
                <a:solidFill>
                  <a:schemeClr val="tx1"/>
                </a:solidFill>
                <a:effectLst/>
                <a:latin typeface="Helvetica Neue"/>
                <a:ea typeface="Helvetica Neue"/>
                <a:cs typeface="Helvetica Neue"/>
                <a:sym typeface="Helvetica Neue"/>
              </a:rPr>
              <a:t>Title of high per compute</a:t>
            </a:r>
            <a:endParaRPr lang="en-US" sz="1100" b="0" i="0" u="none" strike="noStrike" kern="1200" baseline="0" dirty="0">
              <a:solidFill>
                <a:schemeClr val="tx1"/>
              </a:solidFill>
              <a:effectLst/>
              <a:latin typeface="Helvetica Neue"/>
              <a:ea typeface="Helvetica Neue"/>
              <a:cs typeface="Helvetica Neue"/>
              <a:sym typeface="Helvetica Neue"/>
            </a:endParaRPr>
          </a:p>
          <a:p>
            <a:endParaRPr lang="en-US" dirty="0"/>
          </a:p>
        </p:txBody>
      </p:sp>
    </p:spTree>
    <p:extLst>
      <p:ext uri="{BB962C8B-B14F-4D97-AF65-F5344CB8AC3E}">
        <p14:creationId xmlns:p14="http://schemas.microsoft.com/office/powerpoint/2010/main" val="18055509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228600" eaLnBrk="1" fontAlgn="auto" latinLnBrk="0" hangingPunct="1">
              <a:lnSpc>
                <a:spcPct val="117999"/>
              </a:lnSpc>
              <a:spcBef>
                <a:spcPts val="0"/>
              </a:spcBef>
              <a:spcAft>
                <a:spcPts val="0"/>
              </a:spcAft>
              <a:buClrTx/>
              <a:buSzTx/>
              <a:buFontTx/>
              <a:buNone/>
              <a:tabLst/>
              <a:defRPr/>
            </a:pPr>
            <a:r>
              <a:rPr lang="en-US" dirty="0"/>
              <a:t>We evaluate HPCC in both the testbed that we mentioned,</a:t>
            </a:r>
            <a:r>
              <a:rPr lang="en-US" baseline="0" dirty="0"/>
              <a:t> </a:t>
            </a:r>
            <a:r>
              <a:rPr lang="en-US" dirty="0"/>
              <a:t>and a larger</a:t>
            </a:r>
            <a:r>
              <a:rPr lang="en-US" baseline="0" dirty="0"/>
              <a:t> scale </a:t>
            </a:r>
            <a:r>
              <a:rPr lang="en-US" dirty="0"/>
              <a:t>simulation. We test many different traffic settings, including</a:t>
            </a:r>
            <a:r>
              <a:rPr lang="en-US" baseline="0" dirty="0"/>
              <a:t> web search traffic and </a:t>
            </a:r>
            <a:r>
              <a:rPr lang="en-US" baseline="0" dirty="0" err="1"/>
              <a:t>hadoop</a:t>
            </a:r>
            <a:r>
              <a:rPr lang="en-US" baseline="0" dirty="0"/>
              <a:t> traffic, with different level of traffic load. And we also add different level of </a:t>
            </a:r>
            <a:r>
              <a:rPr lang="en-US" baseline="0" dirty="0" err="1"/>
              <a:t>incast</a:t>
            </a:r>
            <a:r>
              <a:rPr lang="en-US" baseline="0" dirty="0"/>
              <a:t> to those traffic, with different sizes and ratios. We also tested many micro-benchmarks. We compare with all production available CC, including DCQCN, TIMELY and DCTCP, with their recommended parameter settings. And we compare in terms of flow completion time, and switch queue length distribution. HPCC performs better in all scenarios.</a:t>
            </a:r>
          </a:p>
          <a:p>
            <a:pPr marL="0" marR="0" indent="0" defTabSz="228600" eaLnBrk="1" fontAlgn="auto" latinLnBrk="0" hangingPunct="1">
              <a:lnSpc>
                <a:spcPct val="117999"/>
              </a:lnSpc>
              <a:spcBef>
                <a:spcPts val="0"/>
              </a:spcBef>
              <a:spcAft>
                <a:spcPts val="0"/>
              </a:spcAft>
              <a:buClrTx/>
              <a:buSzTx/>
              <a:buFontTx/>
              <a:buNone/>
              <a:tabLst/>
              <a:defRPr/>
            </a:pPr>
            <a:r>
              <a:rPr lang="en-US" baseline="0" dirty="0"/>
              <a:t>23:34</a:t>
            </a:r>
          </a:p>
          <a:p>
            <a:endParaRPr lang="en-US" dirty="0"/>
          </a:p>
        </p:txBody>
      </p:sp>
    </p:spTree>
    <p:extLst>
      <p:ext uri="{BB962C8B-B14F-4D97-AF65-F5344CB8AC3E}">
        <p14:creationId xmlns:p14="http://schemas.microsoft.com/office/powerpoint/2010/main" val="1361862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our testbed, we show that HPCC reduces the flow completion time a lot. We compare with DCQCN, which is a hardware-based solution that is widely used in industry, and also widely deployed in Alibaba. HPCC performs better under many diff traffic patterns. For example, with web search traffic at 50% load, HPCC significantly reduces the tail FCT. Note that for long flows, HPCC and DCQCN performs similar; this is because they are less sensitive to queueing delay, and they occupy the bandwidth most of the time.</a:t>
            </a:r>
          </a:p>
          <a:p>
            <a:pPr marL="0" marR="0" indent="0" defTabSz="228600" eaLnBrk="1" fontAlgn="auto" latinLnBrk="0" hangingPunct="1">
              <a:lnSpc>
                <a:spcPct val="117999"/>
              </a:lnSpc>
              <a:spcBef>
                <a:spcPts val="0"/>
              </a:spcBef>
              <a:spcAft>
                <a:spcPts val="0"/>
              </a:spcAft>
              <a:buClrTx/>
              <a:buSzTx/>
              <a:buFontTx/>
              <a:buNone/>
              <a:tabLst/>
              <a:defRPr/>
            </a:pPr>
            <a:r>
              <a:rPr lang="en-US" dirty="0"/>
              <a:t>We also</a:t>
            </a:r>
            <a:r>
              <a:rPr lang="en-US" baseline="0" dirty="0"/>
              <a:t> monitor the queue length distribution. HPCC achieves near zero queue. Even at 99pct, the queue length is only 23KB, which is only 7us queueing delay.</a:t>
            </a:r>
          </a:p>
          <a:p>
            <a:r>
              <a:rPr lang="en-US" baseline="0" dirty="0"/>
              <a:t>We also compare with other CC. They are not available in HW, so we compare in simulation. The result is similar. Refer to paper.</a:t>
            </a:r>
          </a:p>
          <a:p>
            <a:r>
              <a:rPr lang="en-US" baseline="0" dirty="0"/>
              <a:t>24:48</a:t>
            </a:r>
            <a:endParaRPr lang="en-US" dirty="0"/>
          </a:p>
          <a:p>
            <a:endParaRPr lang="en-US" dirty="0"/>
          </a:p>
        </p:txBody>
      </p:sp>
    </p:spTree>
    <p:extLst>
      <p:ext uri="{BB962C8B-B14F-4D97-AF65-F5344CB8AC3E}">
        <p14:creationId xmlns:p14="http://schemas.microsoft.com/office/powerpoint/2010/main" val="11043004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00218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228600" rtl="0" eaLnBrk="1" fontAlgn="auto" latinLnBrk="0" hangingPunct="1">
              <a:lnSpc>
                <a:spcPct val="117999"/>
              </a:lnSpc>
              <a:spcBef>
                <a:spcPts val="0"/>
              </a:spcBef>
              <a:spcAft>
                <a:spcPts val="0"/>
              </a:spcAft>
              <a:buClrTx/>
              <a:buSzTx/>
              <a:buFontTx/>
              <a:buNone/>
              <a:tabLst/>
              <a:defRPr/>
            </a:pPr>
            <a:r>
              <a:rPr lang="en-US" dirty="0"/>
              <a:t>The</a:t>
            </a:r>
            <a:r>
              <a:rPr lang="en-US" baseline="0" dirty="0"/>
              <a:t> first of its kind.</a:t>
            </a:r>
            <a:endParaRPr lang="en-US" dirty="0"/>
          </a:p>
          <a:p>
            <a:pPr marL="0" marR="0" lvl="0" indent="0" algn="l" defTabSz="228600" rtl="0" eaLnBrk="1" fontAlgn="auto" latinLnBrk="0" hangingPunct="1">
              <a:lnSpc>
                <a:spcPct val="117999"/>
              </a:lnSpc>
              <a:spcBef>
                <a:spcPts val="0"/>
              </a:spcBef>
              <a:spcAft>
                <a:spcPts val="0"/>
              </a:spcAft>
              <a:buClrTx/>
              <a:buSzTx/>
              <a:buFontTx/>
              <a:buNone/>
              <a:tabLst/>
              <a:defRPr/>
            </a:pPr>
            <a:r>
              <a:rPr lang="en-US" dirty="0"/>
              <a:t>We</a:t>
            </a:r>
            <a:r>
              <a:rPr lang="en-US" baseline="0" dirty="0"/>
              <a:t> hope HPCC opens a window to next-generation CC in hardware-offloaded, high-speed networks.</a:t>
            </a:r>
          </a:p>
          <a:p>
            <a:pPr marL="0" marR="0" lvl="0" indent="0" algn="l" defTabSz="228600" rtl="0" eaLnBrk="1" fontAlgn="auto" latinLnBrk="0" hangingPunct="1">
              <a:lnSpc>
                <a:spcPct val="117999"/>
              </a:lnSpc>
              <a:spcBef>
                <a:spcPts val="0"/>
              </a:spcBef>
              <a:spcAft>
                <a:spcPts val="0"/>
              </a:spcAft>
              <a:buClrTx/>
              <a:buSzTx/>
              <a:buFontTx/>
              <a:buNone/>
              <a:tabLst/>
              <a:defRPr/>
            </a:pPr>
            <a:r>
              <a:rPr lang="en-US" baseline="0" dirty="0"/>
              <a:t>27:10</a:t>
            </a:r>
          </a:p>
          <a:p>
            <a:pPr marL="0" marR="0" lvl="0" indent="0" algn="l" defTabSz="228600" rtl="0" eaLnBrk="1" fontAlgn="auto" latinLnBrk="0" hangingPunct="1">
              <a:lnSpc>
                <a:spcPct val="117999"/>
              </a:lnSpc>
              <a:spcBef>
                <a:spcPts val="0"/>
              </a:spcBef>
              <a:spcAft>
                <a:spcPts val="0"/>
              </a:spcAft>
              <a:buClrTx/>
              <a:buSzTx/>
              <a:buFontTx/>
              <a:buNone/>
              <a:tabLst/>
              <a:defRPr/>
            </a:pPr>
            <a:r>
              <a:rPr lang="en-US" baseline="0" dirty="0"/>
              <a:t>[] </a:t>
            </a:r>
          </a:p>
          <a:p>
            <a:pPr marL="0" marR="0" lvl="0" indent="0" algn="l" defTabSz="228600" rtl="0" eaLnBrk="1" fontAlgn="auto" latinLnBrk="0" hangingPunct="1">
              <a:lnSpc>
                <a:spcPct val="117999"/>
              </a:lnSpc>
              <a:spcBef>
                <a:spcPts val="0"/>
              </a:spcBef>
              <a:spcAft>
                <a:spcPts val="0"/>
              </a:spcAft>
              <a:buClrTx/>
              <a:buSzTx/>
              <a:buFontTx/>
              <a:buNone/>
              <a:tabLst/>
              <a:defRPr/>
            </a:pPr>
            <a:r>
              <a:rPr lang="en-US" baseline="0" dirty="0"/>
              <a:t>Regroup: into 2 groups</a:t>
            </a:r>
          </a:p>
          <a:p>
            <a:pPr marL="0" marR="0" lvl="0" indent="0" algn="l" defTabSz="228600" rtl="0" eaLnBrk="1" fontAlgn="auto" latinLnBrk="0" hangingPunct="1">
              <a:lnSpc>
                <a:spcPct val="117999"/>
              </a:lnSpc>
              <a:spcBef>
                <a:spcPts val="0"/>
              </a:spcBef>
              <a:spcAft>
                <a:spcPts val="0"/>
              </a:spcAft>
              <a:buClrTx/>
              <a:buSzTx/>
              <a:buFontTx/>
              <a:buNone/>
              <a:tabLst/>
              <a:defRPr/>
            </a:pPr>
            <a:r>
              <a:rPr lang="en-US" baseline="0" dirty="0"/>
              <a:t>Check with Harry: MLX support HPCC, </a:t>
            </a:r>
            <a:r>
              <a:rPr lang="en-US" baseline="0" dirty="0" err="1"/>
              <a:t>broadcom</a:t>
            </a:r>
            <a:r>
              <a:rPr lang="en-US" baseline="0" dirty="0"/>
              <a:t> </a:t>
            </a:r>
          </a:p>
        </p:txBody>
      </p:sp>
    </p:spTree>
    <p:extLst>
      <p:ext uri="{BB962C8B-B14F-4D97-AF65-F5344CB8AC3E}">
        <p14:creationId xmlns:p14="http://schemas.microsoft.com/office/powerpoint/2010/main" val="8405646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7109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There are two essential steps toward high-performance networking. First, CPU cannot keep up with the high speed, so offloading the networking stack into the hardware is inevitable, and there are many recent efforts, such as RDMA and </a:t>
            </a:r>
            <a:r>
              <a:rPr lang="en-US" baseline="0" dirty="0" err="1"/>
              <a:t>SmartNICs</a:t>
            </a:r>
            <a:r>
              <a:rPr lang="en-US" baseline="0" dirty="0"/>
              <a:t>. Second, with the offloading, all the senders become faster, which cause even more severe congestion. So the congestion control is the [very important] for high-performance networking!</a:t>
            </a:r>
          </a:p>
          <a:p>
            <a:r>
              <a:rPr lang="en-US" baseline="0" dirty="0"/>
              <a:t>[]</a:t>
            </a:r>
          </a:p>
          <a:p>
            <a:r>
              <a:rPr lang="en-US" baseline="0" dirty="0"/>
              <a:t>Emphasize on CC. give transition from </a:t>
            </a:r>
            <a:r>
              <a:rPr lang="en-US" baseline="0" dirty="0" err="1"/>
              <a:t>hw</a:t>
            </a:r>
            <a:r>
              <a:rPr lang="en-US" baseline="0" dirty="0"/>
              <a:t> offloading to cc.</a:t>
            </a:r>
          </a:p>
          <a:p>
            <a:r>
              <a:rPr lang="en-US" baseline="0" dirty="0"/>
              <a:t>[]</a:t>
            </a:r>
          </a:p>
          <a:p>
            <a:r>
              <a:rPr lang="en-US" baseline="0" dirty="0"/>
              <a:t>Just leave the 2 sentences there</a:t>
            </a:r>
          </a:p>
          <a:p>
            <a:r>
              <a:rPr lang="en-US" baseline="0" dirty="0"/>
              <a:t>Talk about the title: CC is more important</a:t>
            </a:r>
          </a:p>
        </p:txBody>
      </p:sp>
    </p:spTree>
    <p:extLst>
      <p:ext uri="{BB962C8B-B14F-4D97-AF65-F5344CB8AC3E}">
        <p14:creationId xmlns:p14="http://schemas.microsoft.com/office/powerpoint/2010/main" val="1109030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[read]</a:t>
            </a:r>
          </a:p>
          <a:p>
            <a:pPr marL="171450" indent="-171450">
              <a:buFontTx/>
              <a:buChar char="-"/>
            </a:pPr>
            <a:r>
              <a:rPr lang="en-US" baseline="0" dirty="0"/>
              <a:t>Alibaba has a large-scale RDMA network</a:t>
            </a:r>
          </a:p>
          <a:p>
            <a:pPr marL="171450" indent="-171450">
              <a:buFontTx/>
              <a:buChar char="-"/>
            </a:pPr>
            <a:r>
              <a:rPr lang="en-US" baseline="0" dirty="0"/>
              <a:t>But, op face many problems in operating the network.</a:t>
            </a:r>
          </a:p>
          <a:p>
            <a:pPr marL="171450" indent="-171450">
              <a:buFontTx/>
              <a:buChar char="-"/>
            </a:pPr>
            <a:r>
              <a:rPr lang="en-US" baseline="0" dirty="0"/>
              <a:t>[read]</a:t>
            </a:r>
          </a:p>
        </p:txBody>
      </p:sp>
    </p:spTree>
    <p:extLst>
      <p:ext uri="{BB962C8B-B14F-4D97-AF65-F5344CB8AC3E}">
        <p14:creationId xmlns:p14="http://schemas.microsoft.com/office/powerpoint/2010/main" val="607975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They face stability issues, caused by PFC storm and deadlock</a:t>
            </a:r>
          </a:p>
          <a:p>
            <a:pPr marL="171450" indent="-171450">
              <a:buFontTx/>
              <a:buChar char="-"/>
            </a:pPr>
            <a:r>
              <a:rPr lang="en-US" baseline="0" dirty="0"/>
              <a:t>The root cause is [read], so buffer overflows frequently and trigger</a:t>
            </a:r>
            <a:r>
              <a:rPr lang="mr-IN" baseline="0" dirty="0"/>
              <a:t>…</a:t>
            </a:r>
            <a:endParaRPr lang="en-US" baseline="0" dirty="0"/>
          </a:p>
          <a:p>
            <a:pPr marL="171450" indent="-171450">
              <a:buFontTx/>
              <a:buChar char="-"/>
            </a:pPr>
            <a:r>
              <a:rPr lang="en-US" baseline="0" dirty="0"/>
              <a:t>They face challenge in running [read] in the same cluster</a:t>
            </a:r>
          </a:p>
          <a:p>
            <a:pPr marL="171450" indent="-171450">
              <a:buFontTx/>
              <a:buChar char="-"/>
            </a:pPr>
            <a:r>
              <a:rPr lang="en-US" baseline="0" dirty="0"/>
              <a:t>the root cause is CC intentionally... to improve throughput, but it inflates the latency</a:t>
            </a:r>
          </a:p>
          <a:p>
            <a:pPr marL="171450" indent="-171450">
              <a:buFontTx/>
              <a:buChar char="-"/>
            </a:pPr>
            <a:r>
              <a:rPr lang="en-US" baseline="0" dirty="0"/>
              <a:t>parameter tuning is time consuming</a:t>
            </a:r>
          </a:p>
          <a:p>
            <a:pPr marL="171450" indent="-171450">
              <a:buFontTx/>
              <a:buChar char="-"/>
            </a:pPr>
            <a:r>
              <a:rPr lang="en-US" baseline="0" dirty="0"/>
              <a:t>the reason is [read]</a:t>
            </a:r>
          </a:p>
        </p:txBody>
      </p:sp>
    </p:spTree>
    <p:extLst>
      <p:ext uri="{BB962C8B-B14F-4D97-AF65-F5344CB8AC3E}">
        <p14:creationId xmlns:p14="http://schemas.microsoft.com/office/powerpoint/2010/main" val="1583219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defTabSz="228600" eaLnBrk="1" fontAlgn="auto" latinLnBrk="0" hangingPunct="1">
              <a:lnSpc>
                <a:spcPct val="117999"/>
              </a:lnSpc>
              <a:spcBef>
                <a:spcPts val="0"/>
              </a:spcBef>
              <a:spcAft>
                <a:spcPts val="0"/>
              </a:spcAft>
              <a:buClrTx/>
              <a:buSzTx/>
              <a:buFontTx/>
              <a:buChar char="-"/>
              <a:tabLst/>
              <a:defRPr/>
            </a:pPr>
            <a:r>
              <a:rPr lang="en-US" baseline="0" dirty="0"/>
              <a:t>In production, buffer overflows frequently during </a:t>
            </a:r>
            <a:r>
              <a:rPr lang="en-US" baseline="0" dirty="0" err="1"/>
              <a:t>incast</a:t>
            </a:r>
            <a:r>
              <a:rPr lang="en-US" baseline="0" dirty="0"/>
              <a:t> and failure, which are common events in DC</a:t>
            </a:r>
          </a:p>
          <a:p>
            <a:pPr marL="171450" marR="0" indent="-171450" defTabSz="228600" eaLnBrk="1" fontAlgn="auto" latinLnBrk="0" hangingPunct="1">
              <a:lnSpc>
                <a:spcPct val="117999"/>
              </a:lnSpc>
              <a:spcBef>
                <a:spcPts val="0"/>
              </a:spcBef>
              <a:spcAft>
                <a:spcPts val="0"/>
              </a:spcAft>
              <a:buClrTx/>
              <a:buSzTx/>
              <a:buFontTx/>
              <a:buChar char="-"/>
              <a:tabLst/>
              <a:defRPr/>
            </a:pPr>
            <a:r>
              <a:rPr lang="en-US" baseline="0" dirty="0"/>
              <a:t>So operators PFC to prevent loss, which </a:t>
            </a:r>
            <a:r>
              <a:rPr lang="mr-IN" baseline="0" dirty="0"/>
              <a:t>…</a:t>
            </a:r>
            <a:endParaRPr lang="en-US" baseline="0" dirty="0"/>
          </a:p>
          <a:p>
            <a:pPr marL="171450" marR="0" indent="-171450" defTabSz="228600" eaLnBrk="1" fontAlgn="auto" latinLnBrk="0" hangingPunct="1">
              <a:lnSpc>
                <a:spcPct val="117999"/>
              </a:lnSpc>
              <a:spcBef>
                <a:spcPts val="0"/>
              </a:spcBef>
              <a:spcAft>
                <a:spcPts val="0"/>
              </a:spcAft>
              <a:buClrTx/>
              <a:buSzTx/>
              <a:buFontTx/>
              <a:buChar char="-"/>
              <a:tabLst/>
              <a:defRPr/>
            </a:pPr>
            <a:r>
              <a:rPr lang="en-US" baseline="0" dirty="0"/>
              <a:t>If you are not familiar with PFC, don’t worry, because they are just the result of buffer overflow.</a:t>
            </a:r>
          </a:p>
          <a:p>
            <a:pPr marL="171450" marR="0" indent="-171450" defTabSz="228600" eaLnBrk="1" fontAlgn="auto" latinLnBrk="0" hangingPunct="1">
              <a:lnSpc>
                <a:spcPct val="117999"/>
              </a:lnSpc>
              <a:spcBef>
                <a:spcPts val="0"/>
              </a:spcBef>
              <a:spcAft>
                <a:spcPts val="0"/>
              </a:spcAft>
              <a:buClrTx/>
              <a:buSzTx/>
              <a:buFontTx/>
              <a:buChar char="-"/>
              <a:tabLst/>
              <a:defRPr/>
            </a:pPr>
            <a:r>
              <a:rPr lang="en-US" baseline="0" dirty="0"/>
              <a:t>The root cause is that CC cannot control buffer well because converge slowly</a:t>
            </a:r>
          </a:p>
          <a:p>
            <a:pPr marL="0" marR="0" indent="0" defTabSz="228600" eaLnBrk="1" fontAlgn="auto" latinLnBrk="0" hangingPunct="1">
              <a:lnSpc>
                <a:spcPct val="117999"/>
              </a:lnSpc>
              <a:spcBef>
                <a:spcPts val="0"/>
              </a:spcBef>
              <a:spcAft>
                <a:spcPts val="0"/>
              </a:spcAft>
              <a:buClrTx/>
              <a:buSzTx/>
              <a:buFontTx/>
              <a:buNone/>
              <a:tabLst/>
              <a:defRPr/>
            </a:pPr>
            <a:r>
              <a:rPr lang="en-US" baseline="0" dirty="0"/>
              <a:t>[]</a:t>
            </a:r>
          </a:p>
          <a:p>
            <a:pPr marL="0" marR="0" indent="0" defTabSz="228600" eaLnBrk="1" fontAlgn="auto" latinLnBrk="0" hangingPunct="1">
              <a:lnSpc>
                <a:spcPct val="117999"/>
              </a:lnSpc>
              <a:spcBef>
                <a:spcPts val="0"/>
              </a:spcBef>
              <a:spcAft>
                <a:spcPts val="0"/>
              </a:spcAft>
              <a:buClrTx/>
              <a:buSzTx/>
              <a:buFontTx/>
              <a:buNone/>
              <a:tabLst/>
              <a:defRPr/>
            </a:pPr>
            <a:r>
              <a:rPr lang="en-US" baseline="0" dirty="0"/>
              <a:t>Talk about our </a:t>
            </a:r>
            <a:r>
              <a:rPr lang="en-US" baseline="0" dirty="0" err="1"/>
              <a:t>eval</a:t>
            </a:r>
            <a:r>
              <a:rPr lang="en-US" baseline="0" dirty="0"/>
              <a:t> of not using </a:t>
            </a:r>
            <a:r>
              <a:rPr lang="en-US" baseline="0" dirty="0" err="1"/>
              <a:t>pfc</a:t>
            </a:r>
            <a:endParaRPr lang="en-US" baseline="0" dirty="0"/>
          </a:p>
        </p:txBody>
      </p:sp>
    </p:spTree>
    <p:extLst>
      <p:ext uri="{BB962C8B-B14F-4D97-AF65-F5344CB8AC3E}">
        <p14:creationId xmlns:p14="http://schemas.microsoft.com/office/powerpoint/2010/main" val="1656588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Standing queue cause long latency</a:t>
            </a:r>
          </a:p>
          <a:p>
            <a:pPr marL="171450" indent="-171450">
              <a:buFontTx/>
              <a:buChar char="-"/>
            </a:pPr>
            <a:r>
              <a:rPr lang="en-US" dirty="0"/>
              <a:t>In production,</a:t>
            </a:r>
            <a:r>
              <a:rPr lang="en-US" baseline="0" dirty="0"/>
              <a:t> base RTT low, many app based on this assumption</a:t>
            </a:r>
          </a:p>
          <a:p>
            <a:pPr marL="171450" indent="-171450">
              <a:buFontTx/>
              <a:buChar char="-"/>
            </a:pPr>
            <a:r>
              <a:rPr lang="en-US" baseline="0" dirty="0"/>
              <a:t>But often complain high latency</a:t>
            </a:r>
          </a:p>
          <a:p>
            <a:pPr marL="171450" indent="-171450">
              <a:buFontTx/>
              <a:buChar char="-"/>
            </a:pPr>
            <a:r>
              <a:rPr lang="en-US" baseline="0" dirty="0"/>
              <a:t>In one case, ML </a:t>
            </a:r>
            <a:r>
              <a:rPr lang="mr-IN" baseline="0" dirty="0"/>
              <a:t>…</a:t>
            </a:r>
            <a:endParaRPr lang="en-US" baseline="0" dirty="0"/>
          </a:p>
          <a:p>
            <a:pPr marL="171450" indent="-171450">
              <a:buFontTx/>
              <a:buChar char="-"/>
            </a:pPr>
            <a:r>
              <a:rPr lang="en-US" baseline="0" dirty="0"/>
              <a:t>Our investigation, standing q in net</a:t>
            </a:r>
          </a:p>
          <a:p>
            <a:pPr marL="171450" indent="-171450">
              <a:buFontTx/>
              <a:buChar char="-"/>
            </a:pPr>
            <a:r>
              <a:rPr lang="en-US" baseline="0" dirty="0"/>
              <a:t>Built by other BW hungry storage app.</a:t>
            </a:r>
            <a:endParaRPr lang="en-US" dirty="0"/>
          </a:p>
          <a:p>
            <a:r>
              <a:rPr lang="en-US" baseline="0" dirty="0"/>
              <a:t>7:20</a:t>
            </a:r>
          </a:p>
          <a:p>
            <a:r>
              <a:rPr lang="en-US" baseline="0" dirty="0"/>
              <a:t>[] add: operator’s problem</a:t>
            </a:r>
            <a:endParaRPr lang="en-US" dirty="0"/>
          </a:p>
          <a:p>
            <a:endParaRPr lang="en-US" dirty="0"/>
          </a:p>
        </p:txBody>
      </p:sp>
    </p:spTree>
    <p:extLst>
      <p:ext uri="{BB962C8B-B14F-4D97-AF65-F5344CB8AC3E}">
        <p14:creationId xmlns:p14="http://schemas.microsoft.com/office/powerpoint/2010/main" val="1324551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a:t>Key problem is,</a:t>
            </a:r>
            <a:r>
              <a:rPr lang="en-US" baseline="0" dirty="0"/>
              <a:t> </a:t>
            </a:r>
            <a:r>
              <a:rPr lang="en-US" baseline="0" dirty="0" err="1"/>
              <a:t>fdbk</a:t>
            </a:r>
            <a:r>
              <a:rPr lang="en-US" baseline="0" dirty="0"/>
              <a:t> used today (</a:t>
            </a:r>
            <a:r>
              <a:rPr lang="en-US" baseline="0" dirty="0" err="1"/>
              <a:t>ecn</a:t>
            </a:r>
            <a:r>
              <a:rPr lang="en-US" baseline="0" dirty="0"/>
              <a:t>/d), rely on</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Intentionally keep standing queue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What’s worse, operators set high queue, </a:t>
            </a:r>
            <a:r>
              <a:rPr lang="en-US" baseline="0" dirty="0" err="1"/>
              <a:t>bcz</a:t>
            </a:r>
            <a:r>
              <a:rPr lang="en-US" baseline="0" dirty="0"/>
              <a:t> [read]</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The reason is, CC has rate fluctuations. When rate goes down, </a:t>
            </a:r>
            <a:r>
              <a:rPr lang="en-US" baseline="0" dirty="0" err="1"/>
              <a:t>pkt</a:t>
            </a:r>
            <a:r>
              <a:rPr lang="en-US" baseline="0" dirty="0"/>
              <a:t> in q keep link busy</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If q is short, not enough </a:t>
            </a:r>
            <a:r>
              <a:rPr lang="en-US" baseline="0" dirty="0" err="1"/>
              <a:t>pkt</a:t>
            </a:r>
            <a:r>
              <a:rPr lang="en-US" baseline="0" dirty="0"/>
              <a:t> to keep link busy before rate goes up again, so lose </a:t>
            </a:r>
            <a:r>
              <a:rPr lang="en-US" baseline="0" dirty="0" err="1"/>
              <a:t>thruput</a:t>
            </a:r>
            <a:endParaRPr lang="en-US" baseline="0" dirty="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So </a:t>
            </a:r>
            <a:r>
              <a:rPr lang="en-US" baseline="0" dirty="0" err="1"/>
              <a:t>usuly</a:t>
            </a:r>
            <a:r>
              <a:rPr lang="en-US" baseline="0" dirty="0"/>
              <a:t> op set high q, to keep link always busy</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In DC, the rate fluctuation is even worse, </a:t>
            </a:r>
            <a:r>
              <a:rPr lang="en-US" baseline="0" dirty="0" err="1"/>
              <a:t>bcz</a:t>
            </a:r>
            <a:r>
              <a:rPr lang="mr-IN" baseline="0" dirty="0"/>
              <a:t>…</a:t>
            </a:r>
            <a:endParaRPr lang="en-US" baseline="0" dirty="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As a result, set </a:t>
            </a:r>
            <a:r>
              <a:rPr lang="en-US" b="0" u="sng" baseline="0" dirty="0"/>
              <a:t>very high</a:t>
            </a:r>
            <a:r>
              <a:rPr lang="en-US" baseline="0" dirty="0"/>
              <a:t>, [read], up to </a:t>
            </a:r>
            <a:r>
              <a:rPr lang="en-US" b="0" u="sng" baseline="0" dirty="0"/>
              <a:t>10 times</a:t>
            </a:r>
            <a:r>
              <a:rPr lang="en-US" baseline="0" dirty="0"/>
              <a:t> </a:t>
            </a:r>
            <a:r>
              <a:rPr lang="mr-IN" baseline="0" dirty="0"/>
              <a:t>…</a:t>
            </a:r>
            <a:r>
              <a:rPr lang="en-US" baseline="0" dirty="0"/>
              <a:t>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Completely waste the ultra low base latency.</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dirty="0"/>
          </a:p>
          <a:p>
            <a:r>
              <a:rPr lang="en-US" baseline="0" dirty="0"/>
              <a:t>8:19</a:t>
            </a:r>
          </a:p>
          <a:p>
            <a:endParaRPr lang="en-US" dirty="0"/>
          </a:p>
          <a:p>
            <a:r>
              <a:rPr lang="en-US" dirty="0"/>
              <a:t>[]</a:t>
            </a:r>
            <a:r>
              <a:rPr lang="en-US" baseline="0" dirty="0"/>
              <a:t> </a:t>
            </a:r>
          </a:p>
          <a:p>
            <a:r>
              <a:rPr lang="en-US" baseline="0" dirty="0"/>
              <a:t>Delete figure. Just keep standing q, and red text</a:t>
            </a:r>
          </a:p>
          <a:p>
            <a:r>
              <a:rPr lang="en-US" baseline="0" dirty="0"/>
              <a:t>Add cc problem</a:t>
            </a:r>
            <a:endParaRPr lang="en-US" dirty="0"/>
          </a:p>
        </p:txBody>
      </p:sp>
    </p:spTree>
    <p:extLst>
      <p:ext uri="{BB962C8B-B14F-4D97-AF65-F5344CB8AC3E}">
        <p14:creationId xmlns:p14="http://schemas.microsoft.com/office/powerpoint/2010/main" val="907402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[read</a:t>
            </a:r>
            <a:r>
              <a:rPr lang="en-US" baseline="0" dirty="0"/>
              <a:t> title]</a:t>
            </a:r>
          </a:p>
          <a:p>
            <a:pPr marL="171450" indent="-171450">
              <a:buFontTx/>
              <a:buChar char="-"/>
            </a:pPr>
            <a:r>
              <a:rPr lang="en-US" baseline="0" dirty="0"/>
              <a:t>1</a:t>
            </a:r>
            <a:r>
              <a:rPr lang="en-US" baseline="30000" dirty="0"/>
              <a:t>st</a:t>
            </a:r>
            <a:r>
              <a:rPr lang="en-US" baseline="0" dirty="0"/>
              <a:t> </a:t>
            </a:r>
            <a:r>
              <a:rPr lang="en-US" baseline="0" dirty="0" err="1"/>
              <a:t>eg</a:t>
            </a:r>
            <a:r>
              <a:rPr lang="en-US" baseline="0" dirty="0"/>
              <a:t>., op has to carefully tune, </a:t>
            </a:r>
            <a:r>
              <a:rPr lang="en-US" baseline="0" dirty="0" err="1"/>
              <a:t>bcz</a:t>
            </a:r>
            <a:r>
              <a:rPr lang="en-US" baseline="0" dirty="0"/>
              <a:t> [] requires more aggressive rate reduction, but more under-</a:t>
            </a:r>
            <a:r>
              <a:rPr lang="en-US" baseline="0" dirty="0" err="1"/>
              <a:t>util</a:t>
            </a:r>
            <a:endParaRPr lang="en-US" baseline="0" dirty="0"/>
          </a:p>
          <a:p>
            <a:pPr marL="171450" indent="-171450">
              <a:buFontTx/>
              <a:buChar char="-"/>
            </a:pPr>
            <a:r>
              <a:rPr lang="en-US" baseline="0" dirty="0"/>
              <a:t>2</a:t>
            </a:r>
            <a:r>
              <a:rPr lang="en-US" baseline="30000" dirty="0"/>
              <a:t>nd</a:t>
            </a:r>
            <a:r>
              <a:rPr lang="en-US" baseline="0" dirty="0"/>
              <a:t> </a:t>
            </a:r>
            <a:r>
              <a:rPr lang="en-US" baseline="0" dirty="0" err="1"/>
              <a:t>eg</a:t>
            </a:r>
            <a:r>
              <a:rPr lang="en-US" baseline="0" dirty="0"/>
              <a:t>, op has to carefully tune </a:t>
            </a:r>
            <a:r>
              <a:rPr lang="en-US" baseline="0" dirty="0" err="1"/>
              <a:t>qlen</a:t>
            </a:r>
            <a:r>
              <a:rPr lang="en-US" baseline="0" dirty="0"/>
              <a:t>, balance []and[]</a:t>
            </a:r>
          </a:p>
          <a:p>
            <a:pPr marL="171450" indent="-171450">
              <a:buFontTx/>
              <a:buChar char="-"/>
            </a:pPr>
            <a:r>
              <a:rPr lang="en-US" baseline="0" dirty="0"/>
              <a:t>In fact, op face [read]</a:t>
            </a:r>
          </a:p>
          <a:p>
            <a:pPr marL="171450" indent="-171450">
              <a:buFontTx/>
              <a:buChar char="-"/>
            </a:pPr>
            <a:r>
              <a:rPr lang="en-US" baseline="0" dirty="0" err="1"/>
              <a:t>Bcz</a:t>
            </a:r>
            <a:r>
              <a:rPr lang="en-US" baseline="0" dirty="0"/>
              <a:t> these </a:t>
            </a:r>
            <a:r>
              <a:rPr lang="en-US" baseline="0" dirty="0" err="1"/>
              <a:t>tradoff</a:t>
            </a:r>
            <a:r>
              <a:rPr lang="en-US" baseline="0" dirty="0"/>
              <a:t> [read], but no [read] to tell CC </a:t>
            </a:r>
            <a:r>
              <a:rPr lang="en-US" u="sng" baseline="0" dirty="0"/>
              <a:t>what exactly </a:t>
            </a:r>
            <a:r>
              <a:rPr lang="en-US" baseline="0" dirty="0"/>
              <a:t>they look like</a:t>
            </a:r>
          </a:p>
          <a:p>
            <a:pPr marL="171450" indent="-171450">
              <a:buFontTx/>
              <a:buChar char="-"/>
            </a:pPr>
            <a:r>
              <a:rPr lang="en-US" baseline="0" dirty="0"/>
              <a:t>So [read], e.g., </a:t>
            </a:r>
            <a:r>
              <a:rPr lang="en-US" baseline="0" dirty="0" err="1"/>
              <a:t>dcqcn</a:t>
            </a:r>
            <a:r>
              <a:rPr lang="mr-IN" baseline="0" dirty="0"/>
              <a:t>…</a:t>
            </a:r>
            <a:endParaRPr lang="en-US" baseline="0" dirty="0"/>
          </a:p>
          <a:p>
            <a:pPr marL="171450" indent="-171450">
              <a:buFontTx/>
              <a:buChar char="-"/>
            </a:pPr>
            <a:r>
              <a:rPr lang="en-US" baseline="0" dirty="0"/>
              <a:t>[and], precious </a:t>
            </a:r>
            <a:r>
              <a:rPr lang="en-US" baseline="0" dirty="0" err="1"/>
              <a:t>rsrc</a:t>
            </a:r>
            <a:r>
              <a:rPr lang="en-US" baseline="0" dirty="0"/>
              <a:t>, not available all time</a:t>
            </a:r>
          </a:p>
          <a:p>
            <a:pPr marL="171450" indent="-171450">
              <a:buFontTx/>
              <a:buChar char="-"/>
            </a:pPr>
            <a:r>
              <a:rPr lang="en-US" baseline="0" dirty="0"/>
              <a:t>[read]</a:t>
            </a:r>
          </a:p>
          <a:p>
            <a:pPr marL="171450" indent="-171450">
              <a:buFontTx/>
              <a:buChar char="-"/>
            </a:pPr>
            <a:endParaRPr lang="en-US" baseline="0" dirty="0"/>
          </a:p>
          <a:p>
            <a:pPr marL="171450" indent="-171450">
              <a:buFontTx/>
              <a:buChar char="-"/>
            </a:pPr>
            <a:r>
              <a:rPr lang="en-US" baseline="0" dirty="0"/>
              <a:t>[] </a:t>
            </a:r>
            <a:r>
              <a:rPr lang="en-US" baseline="0" dirty="0" err="1"/>
              <a:t>heursitc</a:t>
            </a:r>
            <a:r>
              <a:rPr lang="en-US" baseline="0" dirty="0"/>
              <a:t>: judge the current state of network, guess adjustment of rate, </a:t>
            </a:r>
          </a:p>
          <a:p>
            <a:pPr marL="0" indent="0">
              <a:buFontTx/>
              <a:buNone/>
            </a:pPr>
            <a:r>
              <a:rPr lang="en-US" baseline="0" dirty="0"/>
              <a:t>[]</a:t>
            </a:r>
          </a:p>
          <a:p>
            <a:pPr marL="0" indent="0">
              <a:buFontTx/>
              <a:buNone/>
            </a:pPr>
            <a:r>
              <a:rPr lang="en-US" baseline="0" dirty="0"/>
              <a:t>First show the rate adjustment, and queue </a:t>
            </a:r>
            <a:r>
              <a:rPr lang="en-US" baseline="0" dirty="0" err="1"/>
              <a:t>len</a:t>
            </a:r>
            <a:r>
              <a:rPr lang="en-US" baseline="0" dirty="0"/>
              <a:t>, then say they are </a:t>
            </a:r>
            <a:r>
              <a:rPr lang="en-US" baseline="0" dirty="0" err="1"/>
              <a:t>funda</a:t>
            </a:r>
            <a:r>
              <a:rPr lang="en-US" baseline="0" dirty="0"/>
              <a:t> tradeoff, show the upper part of figure</a:t>
            </a:r>
          </a:p>
          <a:p>
            <a:pPr marL="0" indent="0">
              <a:buFontTx/>
              <a:buNone/>
            </a:pPr>
            <a:r>
              <a:rPr lang="en-US" baseline="0" dirty="0"/>
              <a:t>Many factors influence CC :</a:t>
            </a:r>
          </a:p>
          <a:p>
            <a:pPr marL="0" indent="0">
              <a:buFontTx/>
              <a:buNone/>
            </a:pPr>
            <a:r>
              <a:rPr lang="en-US" baseline="0" dirty="0"/>
              <a:t>complex tuning:</a:t>
            </a:r>
          </a:p>
          <a:p>
            <a:pPr marL="0" indent="0">
              <a:buFontTx/>
              <a:buNone/>
            </a:pPr>
            <a:r>
              <a:rPr lang="en-US" baseline="0" dirty="0"/>
              <a:t>	many parameters,</a:t>
            </a:r>
          </a:p>
          <a:p>
            <a:pPr marL="0" indent="0">
              <a:buFontTx/>
              <a:buNone/>
            </a:pPr>
            <a:r>
              <a:rPr lang="en-US" baseline="0" dirty="0"/>
              <a:t>	tuning takes day/month, (say affect SLA</a:t>
            </a:r>
            <a:r>
              <a:rPr lang="mr-IN" baseline="0" dirty="0"/>
              <a:t>…</a:t>
            </a:r>
            <a:r>
              <a:rPr lang="en-US" baseline="0" dirty="0"/>
              <a:t>)</a:t>
            </a:r>
          </a:p>
        </p:txBody>
      </p:sp>
    </p:spTree>
    <p:extLst>
      <p:ext uri="{BB962C8B-B14F-4D97-AF65-F5344CB8AC3E}">
        <p14:creationId xmlns:p14="http://schemas.microsoft.com/office/powerpoint/2010/main" val="1571515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标题与副标题">
    <p:spTree>
      <p:nvGrpSpPr>
        <p:cNvPr id="1" name=""/>
        <p:cNvGrpSpPr/>
        <p:nvPr/>
      </p:nvGrpSpPr>
      <p:grpSpPr>
        <a:xfrm>
          <a:off x="0" y="0"/>
          <a:ext cx="0" cy="0"/>
          <a:chOff x="0" y="0"/>
          <a:chExt cx="0" cy="0"/>
        </a:xfrm>
      </p:grpSpPr>
      <p:sp>
        <p:nvSpPr>
          <p:cNvPr id="11" name="Shape 11"/>
          <p:cNvSpPr>
            <a:spLocks noGrp="1"/>
          </p:cNvSpPr>
          <p:nvPr>
            <p:ph type="title"/>
          </p:nvPr>
        </p:nvSpPr>
        <p:spPr>
          <a:xfrm>
            <a:off x="889000" y="2647950"/>
            <a:ext cx="10414000" cy="825500"/>
          </a:xfrm>
          <a:prstGeom prst="rect">
            <a:avLst/>
          </a:prstGeom>
        </p:spPr>
        <p:txBody>
          <a:bodyPr anchor="b"/>
          <a:lstStyle>
            <a:lvl1pPr>
              <a:defRPr b="1">
                <a:latin typeface="+mj-ea"/>
                <a:ea typeface="+mj-ea"/>
              </a:defRPr>
            </a:lvl1pPr>
          </a:lstStyle>
          <a:p>
            <a:r>
              <a:rPr dirty="0" err="1"/>
              <a:t>标题文本</a:t>
            </a:r>
            <a:endParaRPr dirty="0"/>
          </a:p>
        </p:txBody>
      </p:sp>
      <p:sp>
        <p:nvSpPr>
          <p:cNvPr id="12" name="Shape 12"/>
          <p:cNvSpPr>
            <a:spLocks noGrp="1"/>
          </p:cNvSpPr>
          <p:nvPr>
            <p:ph type="body" sz="quarter" idx="1"/>
          </p:nvPr>
        </p:nvSpPr>
        <p:spPr>
          <a:xfrm>
            <a:off x="889000" y="3536950"/>
            <a:ext cx="10414000" cy="793750"/>
          </a:xfrm>
          <a:prstGeom prst="rect">
            <a:avLst/>
          </a:prstGeom>
        </p:spPr>
        <p:txBody>
          <a:bodyPr anchor="t"/>
          <a:lstStyle>
            <a:lvl1pPr marL="0" indent="0" algn="ctr">
              <a:spcBef>
                <a:spcPts val="0"/>
              </a:spcBef>
              <a:buSzTx/>
              <a:buNone/>
              <a:defRPr sz="2200"/>
            </a:lvl1pPr>
            <a:lvl2pPr marL="0" indent="114289" algn="ctr">
              <a:spcBef>
                <a:spcPts val="0"/>
              </a:spcBef>
              <a:buSzTx/>
              <a:buNone/>
              <a:defRPr sz="2200"/>
            </a:lvl2pPr>
            <a:lvl3pPr marL="0" indent="228577" algn="ctr">
              <a:spcBef>
                <a:spcPts val="0"/>
              </a:spcBef>
              <a:buSzTx/>
              <a:buNone/>
              <a:defRPr sz="2200"/>
            </a:lvl3pPr>
            <a:lvl4pPr marL="0" indent="342866" algn="ctr">
              <a:spcBef>
                <a:spcPts val="0"/>
              </a:spcBef>
              <a:buSzTx/>
              <a:buNone/>
              <a:defRPr sz="2200"/>
            </a:lvl4pPr>
            <a:lvl5pPr marL="0" indent="457154" algn="ctr">
              <a:spcBef>
                <a:spcPts val="0"/>
              </a:spcBef>
              <a:buSzTx/>
              <a:buNone/>
              <a:defRPr sz="2200"/>
            </a:lvl5pPr>
          </a:lstStyle>
          <a:p>
            <a:r>
              <a:rPr dirty="0" err="1"/>
              <a:t>正文级别</a:t>
            </a:r>
            <a:r>
              <a:rPr dirty="0"/>
              <a:t> 1</a:t>
            </a:r>
          </a:p>
          <a:p>
            <a:pPr lvl="1"/>
            <a:r>
              <a:rPr dirty="0" err="1"/>
              <a:t>正文级别</a:t>
            </a:r>
            <a:r>
              <a:rPr dirty="0"/>
              <a:t> 2</a:t>
            </a:r>
          </a:p>
          <a:p>
            <a:pPr lvl="2"/>
            <a:r>
              <a:rPr dirty="0" err="1"/>
              <a:t>正文级别</a:t>
            </a:r>
            <a:r>
              <a:rPr dirty="0"/>
              <a:t> 3</a:t>
            </a:r>
          </a:p>
          <a:p>
            <a:pPr lvl="3"/>
            <a:r>
              <a:rPr dirty="0" err="1"/>
              <a:t>正文级别</a:t>
            </a:r>
            <a:r>
              <a:rPr dirty="0"/>
              <a:t> 4</a:t>
            </a:r>
          </a:p>
          <a:p>
            <a:pPr lvl="4"/>
            <a:r>
              <a:rPr dirty="0" err="1"/>
              <a:t>正文级别</a:t>
            </a:r>
            <a:r>
              <a:rPr dirty="0"/>
              <a:t> 5</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中国地图">
    <p:bg>
      <p:bgRef idx="1001">
        <a:schemeClr val="bg1"/>
      </p:bgRef>
    </p:bg>
    <p:spTree>
      <p:nvGrpSpPr>
        <p:cNvPr id="1" name=""/>
        <p:cNvGrpSpPr/>
        <p:nvPr/>
      </p:nvGrpSpPr>
      <p:grpSpPr>
        <a:xfrm>
          <a:off x="0" y="0"/>
          <a:ext cx="0" cy="0"/>
          <a:chOff x="0" y="0"/>
          <a:chExt cx="0" cy="0"/>
        </a:xfrm>
      </p:grpSpPr>
      <p:pic>
        <p:nvPicPr>
          <p:cNvPr id="3" name="图像" descr="图像">
            <a:extLst>
              <a:ext uri="{FF2B5EF4-FFF2-40B4-BE49-F238E27FC236}">
                <a16:creationId xmlns:a16="http://schemas.microsoft.com/office/drawing/2014/main" id="{3C7D70B2-61CA-0F4D-B584-73621C8B66E3}"/>
              </a:ext>
            </a:extLst>
          </p:cNvPr>
          <p:cNvPicPr>
            <a:picLocks noChangeAspect="1"/>
          </p:cNvPicPr>
          <p:nvPr userDrawn="1"/>
        </p:nvPicPr>
        <p:blipFill>
          <a:blip r:embed="rId2">
            <a:alphaModFix amt="10000"/>
          </a:blip>
          <a:stretch>
            <a:fillRect/>
          </a:stretch>
        </p:blipFill>
        <p:spPr>
          <a:xfrm>
            <a:off x="4810875" y="1275348"/>
            <a:ext cx="5939584" cy="5779741"/>
          </a:xfrm>
          <a:prstGeom prst="rect">
            <a:avLst/>
          </a:prstGeom>
          <a:ln w="12700">
            <a:miter lim="400000"/>
          </a:ln>
        </p:spPr>
      </p:pic>
      <p:sp>
        <p:nvSpPr>
          <p:cNvPr id="4" name="圆形">
            <a:extLst>
              <a:ext uri="{FF2B5EF4-FFF2-40B4-BE49-F238E27FC236}">
                <a16:creationId xmlns:a16="http://schemas.microsoft.com/office/drawing/2014/main" id="{C043752E-A023-704C-B399-1461DA51041A}"/>
              </a:ext>
            </a:extLst>
          </p:cNvPr>
          <p:cNvSpPr/>
          <p:nvPr userDrawn="1"/>
        </p:nvSpPr>
        <p:spPr>
          <a:xfrm>
            <a:off x="8293791" y="2803023"/>
            <a:ext cx="81835" cy="81830"/>
          </a:xfrm>
          <a:prstGeom prst="ellipse">
            <a:avLst/>
          </a:prstGeom>
          <a:solidFill>
            <a:srgbClr val="FF7300"/>
          </a:solidFill>
          <a:ln w="12700">
            <a:miter lim="400000"/>
          </a:ln>
        </p:spPr>
        <p:txBody>
          <a:bodyPr lIns="25397" tIns="25397" rIns="25397" bIns="25397" anchor="ctr"/>
          <a:lstStyle/>
          <a:p>
            <a:pPr>
              <a:defRPr sz="3200"/>
            </a:pPr>
            <a:endParaRPr sz="1600"/>
          </a:p>
        </p:txBody>
      </p:sp>
      <p:sp>
        <p:nvSpPr>
          <p:cNvPr id="5" name="圆形">
            <a:extLst>
              <a:ext uri="{FF2B5EF4-FFF2-40B4-BE49-F238E27FC236}">
                <a16:creationId xmlns:a16="http://schemas.microsoft.com/office/drawing/2014/main" id="{2AE8911F-B820-5044-A86B-9900925A4E63}"/>
              </a:ext>
            </a:extLst>
          </p:cNvPr>
          <p:cNvSpPr/>
          <p:nvPr userDrawn="1"/>
        </p:nvSpPr>
        <p:spPr>
          <a:xfrm>
            <a:off x="8236181" y="2745420"/>
            <a:ext cx="197055" cy="197043"/>
          </a:xfrm>
          <a:prstGeom prst="ellipse">
            <a:avLst/>
          </a:prstGeom>
          <a:ln w="12700">
            <a:solidFill>
              <a:srgbClr val="FF7300">
                <a:alpha val="50000"/>
              </a:srgbClr>
            </a:solidFill>
            <a:miter lim="400000"/>
          </a:ln>
        </p:spPr>
        <p:txBody>
          <a:bodyPr lIns="25397" tIns="25397" rIns="25397" bIns="25397" anchor="ctr"/>
          <a:lstStyle/>
          <a:p>
            <a:pPr>
              <a:defRPr sz="3200"/>
            </a:pPr>
            <a:endParaRPr sz="1600"/>
          </a:p>
        </p:txBody>
      </p:sp>
      <p:sp>
        <p:nvSpPr>
          <p:cNvPr id="6" name="圆形">
            <a:extLst>
              <a:ext uri="{FF2B5EF4-FFF2-40B4-BE49-F238E27FC236}">
                <a16:creationId xmlns:a16="http://schemas.microsoft.com/office/drawing/2014/main" id="{AE7B8842-B7EE-7B46-BD33-2CA7C1D5BEEA}"/>
              </a:ext>
            </a:extLst>
          </p:cNvPr>
          <p:cNvSpPr/>
          <p:nvPr userDrawn="1"/>
        </p:nvSpPr>
        <p:spPr>
          <a:xfrm>
            <a:off x="8144417" y="2653660"/>
            <a:ext cx="380580" cy="380556"/>
          </a:xfrm>
          <a:prstGeom prst="ellipse">
            <a:avLst/>
          </a:prstGeom>
          <a:ln w="12700">
            <a:solidFill>
              <a:srgbClr val="FF7300">
                <a:alpha val="30000"/>
              </a:srgbClr>
            </a:solidFill>
            <a:miter lim="400000"/>
          </a:ln>
        </p:spPr>
        <p:txBody>
          <a:bodyPr lIns="25397" tIns="25397" rIns="25397" bIns="25397" anchor="ctr"/>
          <a:lstStyle/>
          <a:p>
            <a:pPr>
              <a:defRPr sz="3200"/>
            </a:pPr>
            <a:endParaRPr sz="1600"/>
          </a:p>
        </p:txBody>
      </p:sp>
      <p:sp>
        <p:nvSpPr>
          <p:cNvPr id="7" name="圆形">
            <a:extLst>
              <a:ext uri="{FF2B5EF4-FFF2-40B4-BE49-F238E27FC236}">
                <a16:creationId xmlns:a16="http://schemas.microsoft.com/office/drawing/2014/main" id="{CDAD8864-E70C-F343-AB79-27A3301F06E8}"/>
              </a:ext>
            </a:extLst>
          </p:cNvPr>
          <p:cNvSpPr/>
          <p:nvPr userDrawn="1"/>
        </p:nvSpPr>
        <p:spPr>
          <a:xfrm>
            <a:off x="9641831" y="1895711"/>
            <a:ext cx="81835" cy="81830"/>
          </a:xfrm>
          <a:prstGeom prst="ellipse">
            <a:avLst/>
          </a:prstGeom>
          <a:solidFill>
            <a:srgbClr val="FF7300"/>
          </a:solidFill>
          <a:ln w="12700">
            <a:miter lim="400000"/>
          </a:ln>
        </p:spPr>
        <p:txBody>
          <a:bodyPr lIns="25397" tIns="25397" rIns="25397" bIns="25397" anchor="ctr"/>
          <a:lstStyle/>
          <a:p>
            <a:pPr>
              <a:defRPr sz="3200"/>
            </a:pPr>
            <a:endParaRPr sz="1600"/>
          </a:p>
        </p:txBody>
      </p:sp>
      <p:sp>
        <p:nvSpPr>
          <p:cNvPr id="8" name="圆形">
            <a:extLst>
              <a:ext uri="{FF2B5EF4-FFF2-40B4-BE49-F238E27FC236}">
                <a16:creationId xmlns:a16="http://schemas.microsoft.com/office/drawing/2014/main" id="{B47DDE20-5BC6-E24B-8754-4D30434644C4}"/>
              </a:ext>
            </a:extLst>
          </p:cNvPr>
          <p:cNvSpPr/>
          <p:nvPr userDrawn="1"/>
        </p:nvSpPr>
        <p:spPr>
          <a:xfrm>
            <a:off x="9561681" y="1815565"/>
            <a:ext cx="242136" cy="242120"/>
          </a:xfrm>
          <a:prstGeom prst="ellipse">
            <a:avLst/>
          </a:prstGeom>
          <a:ln w="12700">
            <a:solidFill>
              <a:srgbClr val="FF7300">
                <a:alpha val="50000"/>
              </a:srgbClr>
            </a:solidFill>
            <a:miter lim="400000"/>
          </a:ln>
        </p:spPr>
        <p:txBody>
          <a:bodyPr lIns="25397" tIns="25397" rIns="25397" bIns="25397" anchor="ctr"/>
          <a:lstStyle/>
          <a:p>
            <a:pPr>
              <a:defRPr sz="3200"/>
            </a:pPr>
            <a:endParaRPr sz="1600"/>
          </a:p>
        </p:txBody>
      </p:sp>
      <p:sp>
        <p:nvSpPr>
          <p:cNvPr id="9" name="圆形">
            <a:extLst>
              <a:ext uri="{FF2B5EF4-FFF2-40B4-BE49-F238E27FC236}">
                <a16:creationId xmlns:a16="http://schemas.microsoft.com/office/drawing/2014/main" id="{D82B93BC-7998-AF43-8B42-C5CFBFB4C4CA}"/>
              </a:ext>
            </a:extLst>
          </p:cNvPr>
          <p:cNvSpPr/>
          <p:nvPr userDrawn="1"/>
        </p:nvSpPr>
        <p:spPr>
          <a:xfrm>
            <a:off x="9448926" y="1702818"/>
            <a:ext cx="467647" cy="467617"/>
          </a:xfrm>
          <a:prstGeom prst="ellipse">
            <a:avLst/>
          </a:prstGeom>
          <a:ln w="12700">
            <a:solidFill>
              <a:srgbClr val="FF7300">
                <a:alpha val="30000"/>
              </a:srgbClr>
            </a:solidFill>
            <a:miter lim="400000"/>
          </a:ln>
        </p:spPr>
        <p:txBody>
          <a:bodyPr lIns="25397" tIns="25397" rIns="25397" bIns="25397" anchor="ctr"/>
          <a:lstStyle/>
          <a:p>
            <a:pPr>
              <a:defRPr sz="3200"/>
            </a:pPr>
            <a:endParaRPr sz="1600"/>
          </a:p>
        </p:txBody>
      </p:sp>
      <p:sp>
        <p:nvSpPr>
          <p:cNvPr id="10" name="圆形">
            <a:extLst>
              <a:ext uri="{FF2B5EF4-FFF2-40B4-BE49-F238E27FC236}">
                <a16:creationId xmlns:a16="http://schemas.microsoft.com/office/drawing/2014/main" id="{A4254BF7-9ADD-4B48-9823-4D88A989104A}"/>
              </a:ext>
            </a:extLst>
          </p:cNvPr>
          <p:cNvSpPr/>
          <p:nvPr userDrawn="1"/>
        </p:nvSpPr>
        <p:spPr>
          <a:xfrm>
            <a:off x="9386540" y="3928768"/>
            <a:ext cx="81835" cy="81830"/>
          </a:xfrm>
          <a:prstGeom prst="ellipse">
            <a:avLst/>
          </a:prstGeom>
          <a:solidFill>
            <a:srgbClr val="FF7300"/>
          </a:solidFill>
          <a:ln w="12700">
            <a:miter lim="400000"/>
          </a:ln>
        </p:spPr>
        <p:txBody>
          <a:bodyPr lIns="25397" tIns="25397" rIns="25397" bIns="25397" anchor="ctr"/>
          <a:lstStyle/>
          <a:p>
            <a:pPr>
              <a:defRPr sz="3200"/>
            </a:pPr>
            <a:endParaRPr sz="1600"/>
          </a:p>
        </p:txBody>
      </p:sp>
      <p:sp>
        <p:nvSpPr>
          <p:cNvPr id="11" name="圆形">
            <a:extLst>
              <a:ext uri="{FF2B5EF4-FFF2-40B4-BE49-F238E27FC236}">
                <a16:creationId xmlns:a16="http://schemas.microsoft.com/office/drawing/2014/main" id="{537AB64A-67D4-F643-ADE8-B0E43A30A763}"/>
              </a:ext>
            </a:extLst>
          </p:cNvPr>
          <p:cNvSpPr/>
          <p:nvPr userDrawn="1"/>
        </p:nvSpPr>
        <p:spPr>
          <a:xfrm>
            <a:off x="9294535" y="3836773"/>
            <a:ext cx="265844" cy="265827"/>
          </a:xfrm>
          <a:prstGeom prst="ellipse">
            <a:avLst/>
          </a:prstGeom>
          <a:ln w="12700">
            <a:solidFill>
              <a:srgbClr val="FF7300">
                <a:alpha val="50000"/>
              </a:srgbClr>
            </a:solidFill>
            <a:miter lim="400000"/>
          </a:ln>
        </p:spPr>
        <p:txBody>
          <a:bodyPr lIns="25397" tIns="25397" rIns="25397" bIns="25397" anchor="ctr"/>
          <a:lstStyle/>
          <a:p>
            <a:pPr>
              <a:defRPr sz="3200"/>
            </a:pPr>
            <a:endParaRPr sz="1600"/>
          </a:p>
        </p:txBody>
      </p:sp>
      <p:sp>
        <p:nvSpPr>
          <p:cNvPr id="12" name="圆形">
            <a:extLst>
              <a:ext uri="{FF2B5EF4-FFF2-40B4-BE49-F238E27FC236}">
                <a16:creationId xmlns:a16="http://schemas.microsoft.com/office/drawing/2014/main" id="{95C0F646-FC51-B64F-BDC1-473CFD708353}"/>
              </a:ext>
            </a:extLst>
          </p:cNvPr>
          <p:cNvSpPr/>
          <p:nvPr userDrawn="1"/>
        </p:nvSpPr>
        <p:spPr>
          <a:xfrm>
            <a:off x="9196500" y="3738745"/>
            <a:ext cx="461915" cy="461885"/>
          </a:xfrm>
          <a:prstGeom prst="ellipse">
            <a:avLst/>
          </a:prstGeom>
          <a:ln w="12700">
            <a:solidFill>
              <a:srgbClr val="FF7300">
                <a:alpha val="30000"/>
              </a:srgbClr>
            </a:solidFill>
            <a:miter lim="400000"/>
          </a:ln>
        </p:spPr>
        <p:txBody>
          <a:bodyPr lIns="25397" tIns="25397" rIns="25397" bIns="25397" anchor="ctr"/>
          <a:lstStyle/>
          <a:p>
            <a:pPr>
              <a:defRPr sz="3200"/>
            </a:pPr>
            <a:endParaRPr sz="1600"/>
          </a:p>
        </p:txBody>
      </p:sp>
      <p:sp>
        <p:nvSpPr>
          <p:cNvPr id="13" name="圆形">
            <a:extLst>
              <a:ext uri="{FF2B5EF4-FFF2-40B4-BE49-F238E27FC236}">
                <a16:creationId xmlns:a16="http://schemas.microsoft.com/office/drawing/2014/main" id="{A457139D-4991-F147-997F-407B448E19F3}"/>
              </a:ext>
            </a:extLst>
          </p:cNvPr>
          <p:cNvSpPr/>
          <p:nvPr userDrawn="1"/>
        </p:nvSpPr>
        <p:spPr>
          <a:xfrm>
            <a:off x="9127876" y="3670121"/>
            <a:ext cx="599165" cy="599126"/>
          </a:xfrm>
          <a:prstGeom prst="ellipse">
            <a:avLst/>
          </a:prstGeom>
          <a:ln w="12700">
            <a:solidFill>
              <a:srgbClr val="FF7300">
                <a:alpha val="30000"/>
              </a:srgbClr>
            </a:solidFill>
            <a:miter lim="400000"/>
          </a:ln>
        </p:spPr>
        <p:txBody>
          <a:bodyPr lIns="25397" tIns="25397" rIns="25397" bIns="25397" anchor="ctr"/>
          <a:lstStyle/>
          <a:p>
            <a:pPr>
              <a:defRPr sz="3200"/>
            </a:pPr>
            <a:endParaRPr sz="1600"/>
          </a:p>
        </p:txBody>
      </p:sp>
      <p:sp>
        <p:nvSpPr>
          <p:cNvPr id="14" name="圆形">
            <a:extLst>
              <a:ext uri="{FF2B5EF4-FFF2-40B4-BE49-F238E27FC236}">
                <a16:creationId xmlns:a16="http://schemas.microsoft.com/office/drawing/2014/main" id="{7F8B7756-57FF-7140-9931-618F5F889D3A}"/>
              </a:ext>
            </a:extLst>
          </p:cNvPr>
          <p:cNvSpPr/>
          <p:nvPr userDrawn="1"/>
        </p:nvSpPr>
        <p:spPr>
          <a:xfrm>
            <a:off x="7165834" y="4790351"/>
            <a:ext cx="81835" cy="81830"/>
          </a:xfrm>
          <a:prstGeom prst="ellipse">
            <a:avLst/>
          </a:prstGeom>
          <a:solidFill>
            <a:srgbClr val="FF7300"/>
          </a:solidFill>
          <a:ln w="12700">
            <a:miter lim="400000"/>
          </a:ln>
        </p:spPr>
        <p:txBody>
          <a:bodyPr lIns="25397" tIns="25397" rIns="25397" bIns="25397" anchor="ctr"/>
          <a:lstStyle/>
          <a:p>
            <a:pPr>
              <a:defRPr sz="3200"/>
            </a:pPr>
            <a:endParaRPr sz="1600"/>
          </a:p>
        </p:txBody>
      </p:sp>
      <p:sp>
        <p:nvSpPr>
          <p:cNvPr id="15" name="圆形">
            <a:extLst>
              <a:ext uri="{FF2B5EF4-FFF2-40B4-BE49-F238E27FC236}">
                <a16:creationId xmlns:a16="http://schemas.microsoft.com/office/drawing/2014/main" id="{EAFC2B87-6316-0B41-9FF2-F44D656B10DB}"/>
              </a:ext>
            </a:extLst>
          </p:cNvPr>
          <p:cNvSpPr/>
          <p:nvPr userDrawn="1"/>
        </p:nvSpPr>
        <p:spPr>
          <a:xfrm>
            <a:off x="7069331" y="4693856"/>
            <a:ext cx="274838" cy="274820"/>
          </a:xfrm>
          <a:prstGeom prst="ellipse">
            <a:avLst/>
          </a:prstGeom>
          <a:ln w="12700">
            <a:solidFill>
              <a:srgbClr val="FF7300">
                <a:alpha val="50000"/>
              </a:srgbClr>
            </a:solidFill>
            <a:miter lim="400000"/>
          </a:ln>
        </p:spPr>
        <p:txBody>
          <a:bodyPr lIns="25397" tIns="25397" rIns="25397" bIns="25397" anchor="ctr"/>
          <a:lstStyle/>
          <a:p>
            <a:pPr>
              <a:defRPr sz="3200"/>
            </a:pPr>
            <a:endParaRPr sz="1600"/>
          </a:p>
        </p:txBody>
      </p:sp>
      <p:sp>
        <p:nvSpPr>
          <p:cNvPr id="16" name="圆形">
            <a:extLst>
              <a:ext uri="{FF2B5EF4-FFF2-40B4-BE49-F238E27FC236}">
                <a16:creationId xmlns:a16="http://schemas.microsoft.com/office/drawing/2014/main" id="{E30F45A9-520F-EE43-8A0A-856B263C5A69}"/>
              </a:ext>
            </a:extLst>
          </p:cNvPr>
          <p:cNvSpPr/>
          <p:nvPr userDrawn="1"/>
        </p:nvSpPr>
        <p:spPr>
          <a:xfrm>
            <a:off x="6941347" y="4565884"/>
            <a:ext cx="530806" cy="530771"/>
          </a:xfrm>
          <a:prstGeom prst="ellipse">
            <a:avLst/>
          </a:prstGeom>
          <a:ln w="12700">
            <a:solidFill>
              <a:srgbClr val="FF7300">
                <a:alpha val="30000"/>
              </a:srgbClr>
            </a:solidFill>
            <a:miter lim="400000"/>
          </a:ln>
        </p:spPr>
        <p:txBody>
          <a:bodyPr lIns="25397" tIns="25397" rIns="25397" bIns="25397" anchor="ctr"/>
          <a:lstStyle/>
          <a:p>
            <a:pPr>
              <a:defRPr sz="3200"/>
            </a:pPr>
            <a:endParaRPr sz="1600"/>
          </a:p>
        </p:txBody>
      </p:sp>
      <p:sp>
        <p:nvSpPr>
          <p:cNvPr id="17" name="圆形">
            <a:extLst>
              <a:ext uri="{FF2B5EF4-FFF2-40B4-BE49-F238E27FC236}">
                <a16:creationId xmlns:a16="http://schemas.microsoft.com/office/drawing/2014/main" id="{4F720C5F-DAEF-6B45-BE18-2CB94980CF4E}"/>
              </a:ext>
            </a:extLst>
          </p:cNvPr>
          <p:cNvSpPr/>
          <p:nvPr userDrawn="1"/>
        </p:nvSpPr>
        <p:spPr>
          <a:xfrm>
            <a:off x="9221567" y="4747988"/>
            <a:ext cx="81835" cy="81830"/>
          </a:xfrm>
          <a:prstGeom prst="ellipse">
            <a:avLst/>
          </a:prstGeom>
          <a:solidFill>
            <a:srgbClr val="FF7300"/>
          </a:solidFill>
          <a:ln w="12700">
            <a:miter lim="400000"/>
          </a:ln>
        </p:spPr>
        <p:txBody>
          <a:bodyPr lIns="25397" tIns="25397" rIns="25397" bIns="25397" anchor="ctr"/>
          <a:lstStyle/>
          <a:p>
            <a:pPr>
              <a:defRPr sz="3200"/>
            </a:pPr>
            <a:endParaRPr sz="1600"/>
          </a:p>
        </p:txBody>
      </p:sp>
      <p:sp>
        <p:nvSpPr>
          <p:cNvPr id="18" name="圆形">
            <a:extLst>
              <a:ext uri="{FF2B5EF4-FFF2-40B4-BE49-F238E27FC236}">
                <a16:creationId xmlns:a16="http://schemas.microsoft.com/office/drawing/2014/main" id="{E634413A-E4D3-6940-A5DA-40FA22756E08}"/>
              </a:ext>
            </a:extLst>
          </p:cNvPr>
          <p:cNvSpPr/>
          <p:nvPr userDrawn="1"/>
        </p:nvSpPr>
        <p:spPr>
          <a:xfrm>
            <a:off x="8977698" y="4697266"/>
            <a:ext cx="81835" cy="81830"/>
          </a:xfrm>
          <a:prstGeom prst="ellipse">
            <a:avLst/>
          </a:prstGeom>
          <a:solidFill>
            <a:srgbClr val="FF7300"/>
          </a:solidFill>
          <a:ln w="12700">
            <a:miter lim="400000"/>
          </a:ln>
        </p:spPr>
        <p:txBody>
          <a:bodyPr lIns="25397" tIns="25397" rIns="25397" bIns="25397" anchor="ctr"/>
          <a:lstStyle/>
          <a:p>
            <a:pPr>
              <a:defRPr sz="3200"/>
            </a:pPr>
            <a:endParaRPr sz="1600"/>
          </a:p>
        </p:txBody>
      </p:sp>
      <p:sp>
        <p:nvSpPr>
          <p:cNvPr id="19" name="圆形">
            <a:extLst>
              <a:ext uri="{FF2B5EF4-FFF2-40B4-BE49-F238E27FC236}">
                <a16:creationId xmlns:a16="http://schemas.microsoft.com/office/drawing/2014/main" id="{00BB26FB-3FCF-0540-A63C-B9B2487F6C33}"/>
              </a:ext>
            </a:extLst>
          </p:cNvPr>
          <p:cNvSpPr/>
          <p:nvPr userDrawn="1"/>
        </p:nvSpPr>
        <p:spPr>
          <a:xfrm>
            <a:off x="9332459" y="2668716"/>
            <a:ext cx="81835" cy="81830"/>
          </a:xfrm>
          <a:prstGeom prst="ellipse">
            <a:avLst/>
          </a:prstGeom>
          <a:solidFill>
            <a:srgbClr val="FF7300"/>
          </a:solidFill>
          <a:ln w="12700">
            <a:miter lim="400000"/>
          </a:ln>
        </p:spPr>
        <p:txBody>
          <a:bodyPr lIns="25397" tIns="25397" rIns="25397" bIns="25397" anchor="ctr"/>
          <a:lstStyle/>
          <a:p>
            <a:pPr>
              <a:defRPr sz="3200"/>
            </a:pPr>
            <a:endParaRPr sz="1600"/>
          </a:p>
        </p:txBody>
      </p:sp>
      <p:sp>
        <p:nvSpPr>
          <p:cNvPr id="20" name="圆形">
            <a:extLst>
              <a:ext uri="{FF2B5EF4-FFF2-40B4-BE49-F238E27FC236}">
                <a16:creationId xmlns:a16="http://schemas.microsoft.com/office/drawing/2014/main" id="{1F87D782-1A3B-074D-BDDE-00C1C82E1154}"/>
              </a:ext>
            </a:extLst>
          </p:cNvPr>
          <p:cNvSpPr/>
          <p:nvPr userDrawn="1"/>
        </p:nvSpPr>
        <p:spPr>
          <a:xfrm>
            <a:off x="9240453" y="2576721"/>
            <a:ext cx="265844" cy="265827"/>
          </a:xfrm>
          <a:prstGeom prst="ellipse">
            <a:avLst/>
          </a:prstGeom>
          <a:ln w="12700">
            <a:solidFill>
              <a:srgbClr val="FF7300">
                <a:alpha val="50000"/>
              </a:srgbClr>
            </a:solidFill>
            <a:miter lim="400000"/>
          </a:ln>
        </p:spPr>
        <p:txBody>
          <a:bodyPr lIns="25397" tIns="25397" rIns="25397" bIns="25397" anchor="ctr"/>
          <a:lstStyle/>
          <a:p>
            <a:pPr>
              <a:defRPr sz="3200"/>
            </a:pPr>
            <a:endParaRPr sz="1600"/>
          </a:p>
        </p:txBody>
      </p:sp>
      <p:sp>
        <p:nvSpPr>
          <p:cNvPr id="21" name="圆形">
            <a:extLst>
              <a:ext uri="{FF2B5EF4-FFF2-40B4-BE49-F238E27FC236}">
                <a16:creationId xmlns:a16="http://schemas.microsoft.com/office/drawing/2014/main" id="{D002402C-8A81-6C49-8C35-0FE25110A116}"/>
              </a:ext>
            </a:extLst>
          </p:cNvPr>
          <p:cNvSpPr/>
          <p:nvPr userDrawn="1"/>
        </p:nvSpPr>
        <p:spPr>
          <a:xfrm>
            <a:off x="9142419" y="2478693"/>
            <a:ext cx="461915" cy="461885"/>
          </a:xfrm>
          <a:prstGeom prst="ellipse">
            <a:avLst/>
          </a:prstGeom>
          <a:ln w="12700">
            <a:solidFill>
              <a:srgbClr val="FF7300">
                <a:alpha val="30000"/>
              </a:srgbClr>
            </a:solidFill>
            <a:miter lim="400000"/>
          </a:ln>
        </p:spPr>
        <p:txBody>
          <a:bodyPr lIns="25397" tIns="25397" rIns="25397" bIns="25397" anchor="ctr"/>
          <a:lstStyle/>
          <a:p>
            <a:pPr>
              <a:defRPr sz="3200"/>
            </a:pPr>
            <a:endParaRPr sz="1600"/>
          </a:p>
        </p:txBody>
      </p:sp>
      <p:sp>
        <p:nvSpPr>
          <p:cNvPr id="22" name="圆形">
            <a:extLst>
              <a:ext uri="{FF2B5EF4-FFF2-40B4-BE49-F238E27FC236}">
                <a16:creationId xmlns:a16="http://schemas.microsoft.com/office/drawing/2014/main" id="{17B3AA0E-CCF5-764B-BF73-96014B4D88DF}"/>
              </a:ext>
            </a:extLst>
          </p:cNvPr>
          <p:cNvSpPr/>
          <p:nvPr userDrawn="1"/>
        </p:nvSpPr>
        <p:spPr>
          <a:xfrm>
            <a:off x="9073794" y="2410072"/>
            <a:ext cx="599165" cy="599125"/>
          </a:xfrm>
          <a:prstGeom prst="ellipse">
            <a:avLst/>
          </a:prstGeom>
          <a:ln w="12700">
            <a:solidFill>
              <a:srgbClr val="FF7300">
                <a:alpha val="30000"/>
              </a:srgbClr>
            </a:solidFill>
            <a:miter lim="400000"/>
          </a:ln>
        </p:spPr>
        <p:txBody>
          <a:bodyPr lIns="25397" tIns="25397" rIns="25397" bIns="25397" anchor="ctr"/>
          <a:lstStyle/>
          <a:p>
            <a:pPr>
              <a:defRPr sz="3200"/>
            </a:pPr>
            <a:endParaRPr sz="1600"/>
          </a:p>
        </p:txBody>
      </p:sp>
      <p:sp>
        <p:nvSpPr>
          <p:cNvPr id="23" name="圆形">
            <a:extLst>
              <a:ext uri="{FF2B5EF4-FFF2-40B4-BE49-F238E27FC236}">
                <a16:creationId xmlns:a16="http://schemas.microsoft.com/office/drawing/2014/main" id="{64F96C9B-AE43-964D-A03E-E4E7635A3508}"/>
              </a:ext>
            </a:extLst>
          </p:cNvPr>
          <p:cNvSpPr/>
          <p:nvPr userDrawn="1"/>
        </p:nvSpPr>
        <p:spPr>
          <a:xfrm>
            <a:off x="8743722" y="2873205"/>
            <a:ext cx="81835" cy="81830"/>
          </a:xfrm>
          <a:prstGeom prst="ellipse">
            <a:avLst/>
          </a:prstGeom>
          <a:solidFill>
            <a:srgbClr val="FF7300"/>
          </a:solidFill>
          <a:ln w="12700">
            <a:miter lim="400000"/>
          </a:ln>
        </p:spPr>
        <p:txBody>
          <a:bodyPr lIns="25397" tIns="25397" rIns="25397" bIns="25397" anchor="ctr"/>
          <a:lstStyle/>
          <a:p>
            <a:pPr>
              <a:defRPr sz="3200"/>
            </a:pPr>
            <a:endParaRPr sz="1600"/>
          </a:p>
        </p:txBody>
      </p:sp>
      <p:sp>
        <p:nvSpPr>
          <p:cNvPr id="24" name="圆形">
            <a:extLst>
              <a:ext uri="{FF2B5EF4-FFF2-40B4-BE49-F238E27FC236}">
                <a16:creationId xmlns:a16="http://schemas.microsoft.com/office/drawing/2014/main" id="{82DEBAFF-F11F-A044-9920-ABC0E03BF0B4}"/>
              </a:ext>
            </a:extLst>
          </p:cNvPr>
          <p:cNvSpPr/>
          <p:nvPr userDrawn="1"/>
        </p:nvSpPr>
        <p:spPr>
          <a:xfrm>
            <a:off x="8651720" y="2781209"/>
            <a:ext cx="265844" cy="265827"/>
          </a:xfrm>
          <a:prstGeom prst="ellipse">
            <a:avLst/>
          </a:prstGeom>
          <a:ln w="12700">
            <a:solidFill>
              <a:srgbClr val="FF7300">
                <a:alpha val="50000"/>
              </a:srgbClr>
            </a:solidFill>
            <a:miter lim="400000"/>
          </a:ln>
        </p:spPr>
        <p:txBody>
          <a:bodyPr lIns="25397" tIns="25397" rIns="25397" bIns="25397" anchor="ctr"/>
          <a:lstStyle/>
          <a:p>
            <a:pPr>
              <a:defRPr sz="3200"/>
            </a:pPr>
            <a:endParaRPr sz="1600"/>
          </a:p>
        </p:txBody>
      </p:sp>
      <p:sp>
        <p:nvSpPr>
          <p:cNvPr id="25" name="圆形">
            <a:extLst>
              <a:ext uri="{FF2B5EF4-FFF2-40B4-BE49-F238E27FC236}">
                <a16:creationId xmlns:a16="http://schemas.microsoft.com/office/drawing/2014/main" id="{35F02206-7FEC-3945-B654-5D58D82140B9}"/>
              </a:ext>
            </a:extLst>
          </p:cNvPr>
          <p:cNvSpPr/>
          <p:nvPr userDrawn="1"/>
        </p:nvSpPr>
        <p:spPr>
          <a:xfrm>
            <a:off x="8457501" y="2587003"/>
            <a:ext cx="654282" cy="654239"/>
          </a:xfrm>
          <a:prstGeom prst="ellipse">
            <a:avLst/>
          </a:prstGeom>
          <a:ln w="12700">
            <a:solidFill>
              <a:srgbClr val="FF7300">
                <a:alpha val="30000"/>
              </a:srgbClr>
            </a:solidFill>
            <a:miter lim="400000"/>
          </a:ln>
        </p:spPr>
        <p:txBody>
          <a:bodyPr lIns="25397" tIns="25397" rIns="25397" bIns="25397" anchor="ctr"/>
          <a:lstStyle/>
          <a:p>
            <a:pPr>
              <a:defRPr sz="3200"/>
            </a:pPr>
            <a:endParaRPr sz="1600"/>
          </a:p>
        </p:txBody>
      </p:sp>
      <p:sp>
        <p:nvSpPr>
          <p:cNvPr id="26" name="圆形">
            <a:extLst>
              <a:ext uri="{FF2B5EF4-FFF2-40B4-BE49-F238E27FC236}">
                <a16:creationId xmlns:a16="http://schemas.microsoft.com/office/drawing/2014/main" id="{4E074F17-E243-5149-A30B-C40E0A08212F}"/>
              </a:ext>
            </a:extLst>
          </p:cNvPr>
          <p:cNvSpPr/>
          <p:nvPr userDrawn="1"/>
        </p:nvSpPr>
        <p:spPr>
          <a:xfrm>
            <a:off x="8178674" y="5345825"/>
            <a:ext cx="81835" cy="81830"/>
          </a:xfrm>
          <a:prstGeom prst="ellipse">
            <a:avLst/>
          </a:prstGeom>
          <a:solidFill>
            <a:srgbClr val="FF7300"/>
          </a:solidFill>
          <a:ln w="12700">
            <a:miter lim="400000"/>
          </a:ln>
        </p:spPr>
        <p:txBody>
          <a:bodyPr lIns="25397" tIns="25397" rIns="25397" bIns="25397" anchor="ctr"/>
          <a:lstStyle/>
          <a:p>
            <a:pPr>
              <a:defRPr sz="3200"/>
            </a:pPr>
            <a:endParaRPr sz="1600"/>
          </a:p>
        </p:txBody>
      </p:sp>
      <p:sp>
        <p:nvSpPr>
          <p:cNvPr id="27" name="圆形">
            <a:extLst>
              <a:ext uri="{FF2B5EF4-FFF2-40B4-BE49-F238E27FC236}">
                <a16:creationId xmlns:a16="http://schemas.microsoft.com/office/drawing/2014/main" id="{B2B2C2D6-E5E6-3B41-843D-5D0A42DD8BFD}"/>
              </a:ext>
            </a:extLst>
          </p:cNvPr>
          <p:cNvSpPr/>
          <p:nvPr userDrawn="1"/>
        </p:nvSpPr>
        <p:spPr>
          <a:xfrm>
            <a:off x="8082174" y="5249330"/>
            <a:ext cx="274837" cy="274820"/>
          </a:xfrm>
          <a:prstGeom prst="ellipse">
            <a:avLst/>
          </a:prstGeom>
          <a:ln w="12700">
            <a:solidFill>
              <a:srgbClr val="FF7300">
                <a:alpha val="50000"/>
              </a:srgbClr>
            </a:solidFill>
            <a:miter lim="400000"/>
          </a:ln>
        </p:spPr>
        <p:txBody>
          <a:bodyPr lIns="25397" tIns="25397" rIns="25397" bIns="25397" anchor="ctr"/>
          <a:lstStyle/>
          <a:p>
            <a:pPr>
              <a:defRPr sz="3200"/>
            </a:pPr>
            <a:endParaRPr sz="1600"/>
          </a:p>
        </p:txBody>
      </p:sp>
      <p:sp>
        <p:nvSpPr>
          <p:cNvPr id="28" name="圆形">
            <a:extLst>
              <a:ext uri="{FF2B5EF4-FFF2-40B4-BE49-F238E27FC236}">
                <a16:creationId xmlns:a16="http://schemas.microsoft.com/office/drawing/2014/main" id="{057FECA2-B8D7-9B48-845C-500DFC455686}"/>
              </a:ext>
            </a:extLst>
          </p:cNvPr>
          <p:cNvSpPr/>
          <p:nvPr userDrawn="1"/>
        </p:nvSpPr>
        <p:spPr>
          <a:xfrm>
            <a:off x="7954187" y="5121357"/>
            <a:ext cx="530806" cy="530771"/>
          </a:xfrm>
          <a:prstGeom prst="ellipse">
            <a:avLst/>
          </a:prstGeom>
          <a:ln w="12700">
            <a:solidFill>
              <a:srgbClr val="FF7300">
                <a:alpha val="30000"/>
              </a:srgbClr>
            </a:solidFill>
            <a:miter lim="400000"/>
          </a:ln>
        </p:spPr>
        <p:txBody>
          <a:bodyPr lIns="25397" tIns="25397" rIns="25397" bIns="25397" anchor="ctr"/>
          <a:lstStyle/>
          <a:p>
            <a:pPr>
              <a:defRPr sz="3200"/>
            </a:pPr>
            <a:endParaRPr sz="1600"/>
          </a:p>
        </p:txBody>
      </p:sp>
      <p:sp>
        <p:nvSpPr>
          <p:cNvPr id="29" name="圆形">
            <a:extLst>
              <a:ext uri="{FF2B5EF4-FFF2-40B4-BE49-F238E27FC236}">
                <a16:creationId xmlns:a16="http://schemas.microsoft.com/office/drawing/2014/main" id="{74B45E99-4E4D-994D-BBC6-147B8180C0F6}"/>
              </a:ext>
            </a:extLst>
          </p:cNvPr>
          <p:cNvSpPr/>
          <p:nvPr userDrawn="1"/>
        </p:nvSpPr>
        <p:spPr>
          <a:xfrm>
            <a:off x="9081966" y="4923345"/>
            <a:ext cx="81835" cy="81830"/>
          </a:xfrm>
          <a:prstGeom prst="ellipse">
            <a:avLst/>
          </a:prstGeom>
          <a:solidFill>
            <a:srgbClr val="FF7300"/>
          </a:solidFill>
          <a:ln w="12700">
            <a:miter lim="400000"/>
          </a:ln>
        </p:spPr>
        <p:txBody>
          <a:bodyPr lIns="25397" tIns="25397" rIns="25397" bIns="25397" anchor="ctr"/>
          <a:lstStyle/>
          <a:p>
            <a:pPr>
              <a:defRPr sz="3200"/>
            </a:pPr>
            <a:endParaRPr sz="1600"/>
          </a:p>
        </p:txBody>
      </p:sp>
      <p:sp>
        <p:nvSpPr>
          <p:cNvPr id="30" name="圆形">
            <a:extLst>
              <a:ext uri="{FF2B5EF4-FFF2-40B4-BE49-F238E27FC236}">
                <a16:creationId xmlns:a16="http://schemas.microsoft.com/office/drawing/2014/main" id="{56594F7C-4CCB-FB4B-A786-D5EDBD89FD00}"/>
              </a:ext>
            </a:extLst>
          </p:cNvPr>
          <p:cNvSpPr/>
          <p:nvPr userDrawn="1"/>
        </p:nvSpPr>
        <p:spPr>
          <a:xfrm>
            <a:off x="8985463" y="4826851"/>
            <a:ext cx="274838" cy="274820"/>
          </a:xfrm>
          <a:prstGeom prst="ellipse">
            <a:avLst/>
          </a:prstGeom>
          <a:ln w="12700">
            <a:solidFill>
              <a:srgbClr val="FF7300">
                <a:alpha val="50000"/>
              </a:srgbClr>
            </a:solidFill>
            <a:miter lim="400000"/>
          </a:ln>
        </p:spPr>
        <p:txBody>
          <a:bodyPr lIns="25397" tIns="25397" rIns="25397" bIns="25397" anchor="ctr"/>
          <a:lstStyle/>
          <a:p>
            <a:pPr>
              <a:defRPr sz="3200"/>
            </a:pPr>
            <a:endParaRPr sz="1600"/>
          </a:p>
        </p:txBody>
      </p:sp>
      <p:sp>
        <p:nvSpPr>
          <p:cNvPr id="31" name="圆形">
            <a:extLst>
              <a:ext uri="{FF2B5EF4-FFF2-40B4-BE49-F238E27FC236}">
                <a16:creationId xmlns:a16="http://schemas.microsoft.com/office/drawing/2014/main" id="{00F15214-8879-9A44-ABA1-928C2B35F52C}"/>
              </a:ext>
            </a:extLst>
          </p:cNvPr>
          <p:cNvSpPr/>
          <p:nvPr userDrawn="1"/>
        </p:nvSpPr>
        <p:spPr>
          <a:xfrm>
            <a:off x="8827022" y="4480525"/>
            <a:ext cx="530806" cy="530771"/>
          </a:xfrm>
          <a:prstGeom prst="ellipse">
            <a:avLst/>
          </a:prstGeom>
          <a:ln w="12700">
            <a:solidFill>
              <a:srgbClr val="FF7300">
                <a:alpha val="30000"/>
              </a:srgbClr>
            </a:solidFill>
            <a:miter lim="400000"/>
          </a:ln>
        </p:spPr>
        <p:txBody>
          <a:bodyPr lIns="25397" tIns="25397" rIns="25397" bIns="25397" anchor="ctr"/>
          <a:lstStyle/>
          <a:p>
            <a:pPr>
              <a:defRPr sz="3200"/>
            </a:pPr>
            <a:endParaRPr sz="1600"/>
          </a:p>
        </p:txBody>
      </p:sp>
      <p:sp>
        <p:nvSpPr>
          <p:cNvPr id="32" name="圆形">
            <a:extLst>
              <a:ext uri="{FF2B5EF4-FFF2-40B4-BE49-F238E27FC236}">
                <a16:creationId xmlns:a16="http://schemas.microsoft.com/office/drawing/2014/main" id="{4A8C04A3-EDA0-4A4C-8186-0F4F71EE262A}"/>
              </a:ext>
            </a:extLst>
          </p:cNvPr>
          <p:cNvSpPr/>
          <p:nvPr userDrawn="1"/>
        </p:nvSpPr>
        <p:spPr>
          <a:xfrm>
            <a:off x="9002468" y="3814127"/>
            <a:ext cx="81835" cy="81830"/>
          </a:xfrm>
          <a:prstGeom prst="ellipse">
            <a:avLst/>
          </a:prstGeom>
          <a:solidFill>
            <a:srgbClr val="FF7300"/>
          </a:solidFill>
          <a:ln w="12700">
            <a:miter lim="400000"/>
          </a:ln>
        </p:spPr>
        <p:txBody>
          <a:bodyPr lIns="25397" tIns="25397" rIns="25397" bIns="25397" anchor="ctr"/>
          <a:lstStyle/>
          <a:p>
            <a:pPr>
              <a:defRPr sz="3200"/>
            </a:pPr>
            <a:endParaRPr sz="1600"/>
          </a:p>
        </p:txBody>
      </p:sp>
      <p:sp>
        <p:nvSpPr>
          <p:cNvPr id="33" name="圆形">
            <a:extLst>
              <a:ext uri="{FF2B5EF4-FFF2-40B4-BE49-F238E27FC236}">
                <a16:creationId xmlns:a16="http://schemas.microsoft.com/office/drawing/2014/main" id="{8B05F97D-E58A-B642-96CB-97FDD4B5D3CF}"/>
              </a:ext>
            </a:extLst>
          </p:cNvPr>
          <p:cNvSpPr/>
          <p:nvPr userDrawn="1"/>
        </p:nvSpPr>
        <p:spPr>
          <a:xfrm>
            <a:off x="8910463" y="3722128"/>
            <a:ext cx="265844" cy="265827"/>
          </a:xfrm>
          <a:prstGeom prst="ellipse">
            <a:avLst/>
          </a:prstGeom>
          <a:ln w="12700">
            <a:solidFill>
              <a:srgbClr val="FF7300">
                <a:alpha val="50000"/>
              </a:srgbClr>
            </a:solidFill>
            <a:miter lim="400000"/>
          </a:ln>
        </p:spPr>
        <p:txBody>
          <a:bodyPr lIns="25397" tIns="25397" rIns="25397" bIns="25397" anchor="ctr"/>
          <a:lstStyle/>
          <a:p>
            <a:pPr>
              <a:defRPr sz="3200"/>
            </a:pPr>
            <a:endParaRPr sz="1600"/>
          </a:p>
        </p:txBody>
      </p:sp>
      <p:sp>
        <p:nvSpPr>
          <p:cNvPr id="34" name="圆形">
            <a:extLst>
              <a:ext uri="{FF2B5EF4-FFF2-40B4-BE49-F238E27FC236}">
                <a16:creationId xmlns:a16="http://schemas.microsoft.com/office/drawing/2014/main" id="{8E3CEE66-9410-0A43-B060-1D434C491DDD}"/>
              </a:ext>
            </a:extLst>
          </p:cNvPr>
          <p:cNvSpPr/>
          <p:nvPr userDrawn="1"/>
        </p:nvSpPr>
        <p:spPr>
          <a:xfrm>
            <a:off x="8812428" y="3624099"/>
            <a:ext cx="461915" cy="461885"/>
          </a:xfrm>
          <a:prstGeom prst="ellipse">
            <a:avLst/>
          </a:prstGeom>
          <a:ln w="12700">
            <a:solidFill>
              <a:srgbClr val="FF7300">
                <a:alpha val="30000"/>
              </a:srgbClr>
            </a:solidFill>
            <a:miter lim="400000"/>
          </a:ln>
        </p:spPr>
        <p:txBody>
          <a:bodyPr lIns="25397" tIns="25397" rIns="25397" bIns="25397" anchor="ctr"/>
          <a:lstStyle/>
          <a:p>
            <a:pPr>
              <a:defRPr sz="3200"/>
            </a:pPr>
            <a:endParaRPr sz="1600"/>
          </a:p>
        </p:txBody>
      </p:sp>
      <p:sp>
        <p:nvSpPr>
          <p:cNvPr id="35" name="圆形">
            <a:extLst>
              <a:ext uri="{FF2B5EF4-FFF2-40B4-BE49-F238E27FC236}">
                <a16:creationId xmlns:a16="http://schemas.microsoft.com/office/drawing/2014/main" id="{8C706D6B-D97E-4549-8CA7-0CC5B2C549FA}"/>
              </a:ext>
            </a:extLst>
          </p:cNvPr>
          <p:cNvSpPr/>
          <p:nvPr userDrawn="1"/>
        </p:nvSpPr>
        <p:spPr>
          <a:xfrm>
            <a:off x="8743804" y="3555479"/>
            <a:ext cx="599165" cy="599126"/>
          </a:xfrm>
          <a:prstGeom prst="ellipse">
            <a:avLst/>
          </a:prstGeom>
          <a:ln w="12700">
            <a:solidFill>
              <a:srgbClr val="FF7300">
                <a:alpha val="30000"/>
              </a:srgbClr>
            </a:solidFill>
            <a:miter lim="400000"/>
          </a:ln>
        </p:spPr>
        <p:txBody>
          <a:bodyPr lIns="25397" tIns="25397" rIns="25397" bIns="25397" anchor="ctr"/>
          <a:lstStyle/>
          <a:p>
            <a:pPr>
              <a:defRPr sz="3200"/>
            </a:pPr>
            <a:endParaRPr sz="1600"/>
          </a:p>
        </p:txBody>
      </p:sp>
      <p:sp>
        <p:nvSpPr>
          <p:cNvPr id="36" name="圆形">
            <a:extLst>
              <a:ext uri="{FF2B5EF4-FFF2-40B4-BE49-F238E27FC236}">
                <a16:creationId xmlns:a16="http://schemas.microsoft.com/office/drawing/2014/main" id="{7FA543E4-745C-B545-9AB6-8AF7B594D67A}"/>
              </a:ext>
            </a:extLst>
          </p:cNvPr>
          <p:cNvSpPr/>
          <p:nvPr userDrawn="1"/>
        </p:nvSpPr>
        <p:spPr>
          <a:xfrm>
            <a:off x="8658521" y="3177870"/>
            <a:ext cx="81835" cy="81830"/>
          </a:xfrm>
          <a:prstGeom prst="ellipse">
            <a:avLst/>
          </a:prstGeom>
          <a:solidFill>
            <a:srgbClr val="FF7300"/>
          </a:solidFill>
          <a:ln w="12700">
            <a:miter lim="400000"/>
          </a:ln>
        </p:spPr>
        <p:txBody>
          <a:bodyPr lIns="25397" tIns="25397" rIns="25397" bIns="25397" anchor="ctr"/>
          <a:lstStyle/>
          <a:p>
            <a:pPr>
              <a:defRPr sz="3200"/>
            </a:pPr>
            <a:endParaRPr sz="1600"/>
          </a:p>
        </p:txBody>
      </p:sp>
      <p:sp>
        <p:nvSpPr>
          <p:cNvPr id="37" name="圆形">
            <a:extLst>
              <a:ext uri="{FF2B5EF4-FFF2-40B4-BE49-F238E27FC236}">
                <a16:creationId xmlns:a16="http://schemas.microsoft.com/office/drawing/2014/main" id="{110B2372-DB5A-6043-8902-C4AA32098D61}"/>
              </a:ext>
            </a:extLst>
          </p:cNvPr>
          <p:cNvSpPr/>
          <p:nvPr userDrawn="1"/>
        </p:nvSpPr>
        <p:spPr>
          <a:xfrm>
            <a:off x="8566519" y="3085874"/>
            <a:ext cx="265844" cy="265827"/>
          </a:xfrm>
          <a:prstGeom prst="ellipse">
            <a:avLst/>
          </a:prstGeom>
          <a:ln w="12700">
            <a:solidFill>
              <a:srgbClr val="FF7300">
                <a:alpha val="50000"/>
              </a:srgbClr>
            </a:solidFill>
            <a:miter lim="400000"/>
          </a:ln>
        </p:spPr>
        <p:txBody>
          <a:bodyPr lIns="25397" tIns="25397" rIns="25397" bIns="25397" anchor="ctr"/>
          <a:lstStyle/>
          <a:p>
            <a:pPr>
              <a:defRPr sz="3200"/>
            </a:pPr>
            <a:endParaRPr sz="1600"/>
          </a:p>
        </p:txBody>
      </p:sp>
      <p:sp>
        <p:nvSpPr>
          <p:cNvPr id="38" name="圆形">
            <a:extLst>
              <a:ext uri="{FF2B5EF4-FFF2-40B4-BE49-F238E27FC236}">
                <a16:creationId xmlns:a16="http://schemas.microsoft.com/office/drawing/2014/main" id="{6386284D-6E98-BE4D-92C2-A2448A6D2547}"/>
              </a:ext>
            </a:extLst>
          </p:cNvPr>
          <p:cNvSpPr/>
          <p:nvPr userDrawn="1"/>
        </p:nvSpPr>
        <p:spPr>
          <a:xfrm>
            <a:off x="8468483" y="2987846"/>
            <a:ext cx="461915" cy="461885"/>
          </a:xfrm>
          <a:prstGeom prst="ellipse">
            <a:avLst/>
          </a:prstGeom>
          <a:ln w="12700">
            <a:solidFill>
              <a:srgbClr val="FF7300">
                <a:alpha val="30000"/>
              </a:srgbClr>
            </a:solidFill>
            <a:miter lim="400000"/>
          </a:ln>
        </p:spPr>
        <p:txBody>
          <a:bodyPr lIns="25397" tIns="25397" rIns="25397" bIns="25397" anchor="ctr"/>
          <a:lstStyle/>
          <a:p>
            <a:pPr>
              <a:defRPr sz="3200"/>
            </a:pPr>
            <a:endParaRPr sz="1600"/>
          </a:p>
        </p:txBody>
      </p:sp>
      <p:sp>
        <p:nvSpPr>
          <p:cNvPr id="39" name="圆形">
            <a:extLst>
              <a:ext uri="{FF2B5EF4-FFF2-40B4-BE49-F238E27FC236}">
                <a16:creationId xmlns:a16="http://schemas.microsoft.com/office/drawing/2014/main" id="{C5A2A6D1-EA32-624C-B35B-B957D51912F9}"/>
              </a:ext>
            </a:extLst>
          </p:cNvPr>
          <p:cNvSpPr/>
          <p:nvPr userDrawn="1"/>
        </p:nvSpPr>
        <p:spPr>
          <a:xfrm>
            <a:off x="8399857" y="2919225"/>
            <a:ext cx="599164" cy="599125"/>
          </a:xfrm>
          <a:prstGeom prst="ellipse">
            <a:avLst/>
          </a:prstGeom>
          <a:ln w="12700">
            <a:solidFill>
              <a:srgbClr val="FF7300">
                <a:alpha val="30000"/>
              </a:srgbClr>
            </a:solidFill>
            <a:miter lim="400000"/>
          </a:ln>
        </p:spPr>
        <p:txBody>
          <a:bodyPr lIns="25397" tIns="25397" rIns="25397" bIns="25397" anchor="ctr"/>
          <a:lstStyle/>
          <a:p>
            <a:pPr>
              <a:defRPr sz="3200"/>
            </a:pPr>
            <a:endParaRPr sz="1600"/>
          </a:p>
        </p:txBody>
      </p:sp>
      <p:sp>
        <p:nvSpPr>
          <p:cNvPr id="40" name="圆形">
            <a:extLst>
              <a:ext uri="{FF2B5EF4-FFF2-40B4-BE49-F238E27FC236}">
                <a16:creationId xmlns:a16="http://schemas.microsoft.com/office/drawing/2014/main" id="{51350CA4-068C-7B48-AA3F-5D50F9AAEA96}"/>
              </a:ext>
            </a:extLst>
          </p:cNvPr>
          <p:cNvSpPr/>
          <p:nvPr userDrawn="1"/>
        </p:nvSpPr>
        <p:spPr>
          <a:xfrm>
            <a:off x="9284164" y="3167642"/>
            <a:ext cx="81835" cy="81830"/>
          </a:xfrm>
          <a:prstGeom prst="ellipse">
            <a:avLst/>
          </a:prstGeom>
          <a:solidFill>
            <a:srgbClr val="FF7300"/>
          </a:solidFill>
          <a:ln w="12700">
            <a:miter lim="400000"/>
          </a:ln>
        </p:spPr>
        <p:txBody>
          <a:bodyPr lIns="25397" tIns="25397" rIns="25397" bIns="25397" anchor="ctr"/>
          <a:lstStyle/>
          <a:p>
            <a:pPr>
              <a:defRPr sz="3200"/>
            </a:pPr>
            <a:endParaRPr sz="1600"/>
          </a:p>
        </p:txBody>
      </p:sp>
      <p:sp>
        <p:nvSpPr>
          <p:cNvPr id="41" name="圆形">
            <a:extLst>
              <a:ext uri="{FF2B5EF4-FFF2-40B4-BE49-F238E27FC236}">
                <a16:creationId xmlns:a16="http://schemas.microsoft.com/office/drawing/2014/main" id="{AE731024-393F-D94B-AE9B-D35A4C81D6D0}"/>
              </a:ext>
            </a:extLst>
          </p:cNvPr>
          <p:cNvSpPr/>
          <p:nvPr userDrawn="1"/>
        </p:nvSpPr>
        <p:spPr>
          <a:xfrm>
            <a:off x="9187664" y="3071147"/>
            <a:ext cx="274837" cy="274820"/>
          </a:xfrm>
          <a:prstGeom prst="ellipse">
            <a:avLst/>
          </a:prstGeom>
          <a:ln w="12700">
            <a:solidFill>
              <a:srgbClr val="FF7300">
                <a:alpha val="50000"/>
              </a:srgbClr>
            </a:solidFill>
            <a:miter lim="400000"/>
          </a:ln>
        </p:spPr>
        <p:txBody>
          <a:bodyPr lIns="25397" tIns="25397" rIns="25397" bIns="25397" anchor="ctr"/>
          <a:lstStyle/>
          <a:p>
            <a:pPr>
              <a:defRPr sz="3200"/>
            </a:pPr>
            <a:endParaRPr sz="1600"/>
          </a:p>
        </p:txBody>
      </p:sp>
      <p:sp>
        <p:nvSpPr>
          <p:cNvPr id="42" name="圆形">
            <a:extLst>
              <a:ext uri="{FF2B5EF4-FFF2-40B4-BE49-F238E27FC236}">
                <a16:creationId xmlns:a16="http://schemas.microsoft.com/office/drawing/2014/main" id="{8064B195-9303-0641-8E06-C1E90734FEB8}"/>
              </a:ext>
            </a:extLst>
          </p:cNvPr>
          <p:cNvSpPr/>
          <p:nvPr userDrawn="1"/>
        </p:nvSpPr>
        <p:spPr>
          <a:xfrm>
            <a:off x="9059677" y="2943171"/>
            <a:ext cx="530806" cy="530772"/>
          </a:xfrm>
          <a:prstGeom prst="ellipse">
            <a:avLst/>
          </a:prstGeom>
          <a:ln w="12700">
            <a:solidFill>
              <a:srgbClr val="FF7300">
                <a:alpha val="30000"/>
              </a:srgbClr>
            </a:solidFill>
            <a:miter lim="400000"/>
          </a:ln>
        </p:spPr>
        <p:txBody>
          <a:bodyPr lIns="25397" tIns="25397" rIns="25397" bIns="25397" anchor="ctr"/>
          <a:lstStyle/>
          <a:p>
            <a:pPr>
              <a:defRPr sz="3200"/>
            </a:pPr>
            <a:endParaRPr sz="1600"/>
          </a:p>
        </p:txBody>
      </p:sp>
      <p:sp>
        <p:nvSpPr>
          <p:cNvPr id="43" name="圆形">
            <a:extLst>
              <a:ext uri="{FF2B5EF4-FFF2-40B4-BE49-F238E27FC236}">
                <a16:creationId xmlns:a16="http://schemas.microsoft.com/office/drawing/2014/main" id="{D2AB100B-EAE4-E14D-AF3C-D8AC02CF9AA4}"/>
              </a:ext>
            </a:extLst>
          </p:cNvPr>
          <p:cNvSpPr/>
          <p:nvPr userDrawn="1"/>
        </p:nvSpPr>
        <p:spPr>
          <a:xfrm>
            <a:off x="7284498" y="4929475"/>
            <a:ext cx="265844" cy="265827"/>
          </a:xfrm>
          <a:prstGeom prst="ellipse">
            <a:avLst/>
          </a:prstGeom>
          <a:ln w="12700">
            <a:solidFill>
              <a:srgbClr val="FF7300">
                <a:alpha val="30000"/>
              </a:srgbClr>
            </a:solidFill>
            <a:miter lim="400000"/>
          </a:ln>
        </p:spPr>
        <p:txBody>
          <a:bodyPr lIns="25397" tIns="25397" rIns="25397" bIns="25397" anchor="ctr"/>
          <a:lstStyle/>
          <a:p>
            <a:pPr>
              <a:defRPr sz="3200"/>
            </a:pPr>
            <a:endParaRPr sz="1600"/>
          </a:p>
        </p:txBody>
      </p:sp>
      <p:sp>
        <p:nvSpPr>
          <p:cNvPr id="44" name="圆形">
            <a:extLst>
              <a:ext uri="{FF2B5EF4-FFF2-40B4-BE49-F238E27FC236}">
                <a16:creationId xmlns:a16="http://schemas.microsoft.com/office/drawing/2014/main" id="{5C20B71F-D89E-7042-82A9-A0D9CCF910B7}"/>
              </a:ext>
            </a:extLst>
          </p:cNvPr>
          <p:cNvSpPr/>
          <p:nvPr userDrawn="1"/>
        </p:nvSpPr>
        <p:spPr>
          <a:xfrm>
            <a:off x="7382716" y="5021470"/>
            <a:ext cx="81835" cy="81830"/>
          </a:xfrm>
          <a:prstGeom prst="ellipse">
            <a:avLst/>
          </a:prstGeom>
          <a:solidFill>
            <a:srgbClr val="FF7300"/>
          </a:solidFill>
          <a:ln w="12700">
            <a:miter lim="400000"/>
          </a:ln>
        </p:spPr>
        <p:txBody>
          <a:bodyPr lIns="25397" tIns="25397" rIns="25397" bIns="25397" anchor="ctr"/>
          <a:lstStyle/>
          <a:p>
            <a:pPr>
              <a:defRPr sz="3200"/>
            </a:pPr>
            <a:endParaRPr sz="1600"/>
          </a:p>
        </p:txBody>
      </p:sp>
      <p:sp>
        <p:nvSpPr>
          <p:cNvPr id="45" name="圆形">
            <a:extLst>
              <a:ext uri="{FF2B5EF4-FFF2-40B4-BE49-F238E27FC236}">
                <a16:creationId xmlns:a16="http://schemas.microsoft.com/office/drawing/2014/main" id="{8B1B6DD4-CE41-7043-BC91-AAFE9498D237}"/>
              </a:ext>
            </a:extLst>
          </p:cNvPr>
          <p:cNvSpPr/>
          <p:nvPr userDrawn="1"/>
        </p:nvSpPr>
        <p:spPr>
          <a:xfrm>
            <a:off x="8825499" y="3909170"/>
            <a:ext cx="265844" cy="265827"/>
          </a:xfrm>
          <a:prstGeom prst="ellipse">
            <a:avLst/>
          </a:prstGeom>
          <a:ln w="12700">
            <a:solidFill>
              <a:srgbClr val="FF7300">
                <a:alpha val="30000"/>
              </a:srgbClr>
            </a:solidFill>
            <a:miter lim="400000"/>
          </a:ln>
        </p:spPr>
        <p:txBody>
          <a:bodyPr lIns="25397" tIns="25397" rIns="25397" bIns="25397" anchor="ctr"/>
          <a:lstStyle/>
          <a:p>
            <a:pPr>
              <a:defRPr sz="3200"/>
            </a:pPr>
            <a:endParaRPr sz="1600"/>
          </a:p>
        </p:txBody>
      </p:sp>
      <p:sp>
        <p:nvSpPr>
          <p:cNvPr id="46" name="圆形">
            <a:extLst>
              <a:ext uri="{FF2B5EF4-FFF2-40B4-BE49-F238E27FC236}">
                <a16:creationId xmlns:a16="http://schemas.microsoft.com/office/drawing/2014/main" id="{26D7F818-3C09-4C4A-92DB-58F357A577E8}"/>
              </a:ext>
            </a:extLst>
          </p:cNvPr>
          <p:cNvSpPr/>
          <p:nvPr userDrawn="1"/>
        </p:nvSpPr>
        <p:spPr>
          <a:xfrm>
            <a:off x="8923721" y="4001164"/>
            <a:ext cx="81835" cy="81830"/>
          </a:xfrm>
          <a:prstGeom prst="ellipse">
            <a:avLst/>
          </a:prstGeom>
          <a:solidFill>
            <a:srgbClr val="FF7300"/>
          </a:solidFill>
          <a:ln w="12700">
            <a:miter lim="400000"/>
          </a:ln>
        </p:spPr>
        <p:txBody>
          <a:bodyPr lIns="25397" tIns="25397" rIns="25397" bIns="25397" anchor="ctr"/>
          <a:lstStyle/>
          <a:p>
            <a:pPr>
              <a:defRPr sz="3200"/>
            </a:pPr>
            <a:endParaRPr sz="1600"/>
          </a:p>
        </p:txBody>
      </p:sp>
      <p:sp>
        <p:nvSpPr>
          <p:cNvPr id="48" name="文本占位符 11">
            <a:extLst>
              <a:ext uri="{FF2B5EF4-FFF2-40B4-BE49-F238E27FC236}">
                <a16:creationId xmlns:a16="http://schemas.microsoft.com/office/drawing/2014/main" id="{30B546F4-07BF-3F4F-9517-1BE7B9EF68D7}"/>
              </a:ext>
            </a:extLst>
          </p:cNvPr>
          <p:cNvSpPr>
            <a:spLocks noGrp="1"/>
          </p:cNvSpPr>
          <p:nvPr>
            <p:ph type="body" sz="quarter" idx="12" hasCustomPrompt="1"/>
          </p:nvPr>
        </p:nvSpPr>
        <p:spPr>
          <a:xfrm>
            <a:off x="370021" y="1001422"/>
            <a:ext cx="6915837" cy="273926"/>
          </a:xfrm>
          <a:prstGeom prst="rect">
            <a:avLst/>
          </a:prstGeom>
        </p:spPr>
        <p:txBody>
          <a:bodyPr>
            <a:noAutofit/>
          </a:bodyPr>
          <a:lstStyle>
            <a:lvl1pPr marL="0" marR="0" indent="0" algn="l" defTabSz="914264" rtl="0" eaLnBrk="1" fontAlgn="auto" latinLnBrk="0" hangingPunct="1">
              <a:lnSpc>
                <a:spcPct val="90000"/>
              </a:lnSpc>
              <a:spcBef>
                <a:spcPts val="1000"/>
              </a:spcBef>
              <a:spcAft>
                <a:spcPts val="0"/>
              </a:spcAft>
              <a:buClrTx/>
              <a:buSzTx/>
              <a:buFont typeface="Arial" panose="020B0604020202020204" pitchFamily="34" charset="0"/>
              <a:buNone/>
              <a:tabLst/>
              <a:defRPr sz="1700" b="0" i="0" baseline="0">
                <a:latin typeface="微软雅黑" panose="020B0503020204020204" pitchFamily="34" charset="-122"/>
                <a:ea typeface="微软雅黑" panose="020B0503020204020204" pitchFamily="34" charset="-122"/>
              </a:defRPr>
            </a:lvl1pPr>
          </a:lstStyle>
          <a:p>
            <a:pPr marL="0" marR="0" lvl="0" indent="0" algn="l" defTabSz="91426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zh-CN" altLang="en-US" dirty="0"/>
              <a:t>这</a:t>
            </a:r>
            <a:r>
              <a:rPr lang="zh-CN" altLang="en-US" dirty="0"/>
              <a:t>是副标题，字数请控制在一行以内</a:t>
            </a:r>
            <a:r>
              <a:rPr lang="en-US" altLang="zh-CN" dirty="0"/>
              <a:t>-</a:t>
            </a:r>
            <a:r>
              <a:rPr lang="zh-CN" altLang="en-US" dirty="0"/>
              <a:t>微软雅黑</a:t>
            </a:r>
            <a:r>
              <a:rPr lang="en-US" altLang="zh-CN" dirty="0">
                <a:solidFill>
                  <a:schemeClr val="tx1">
                    <a:lumMod val="75000"/>
                    <a:lumOff val="25000"/>
                  </a:schemeClr>
                </a:solidFill>
                <a:latin typeface="Microsoft YaHei" panose="020B0503020204020204" pitchFamily="34" charset="-122"/>
                <a:ea typeface="Microsoft YaHei" panose="020B0503020204020204" pitchFamily="34" charset="-122"/>
              </a:rPr>
              <a:t>_GBK 34</a:t>
            </a:r>
            <a:r>
              <a:rPr lang="zh-CN" altLang="en-US" dirty="0">
                <a:solidFill>
                  <a:schemeClr val="tx1">
                    <a:lumMod val="75000"/>
                    <a:lumOff val="25000"/>
                  </a:schemeClr>
                </a:solidFill>
                <a:latin typeface="Microsoft YaHei" panose="020B0503020204020204" pitchFamily="34" charset="-122"/>
                <a:ea typeface="Microsoft YaHei" panose="020B0503020204020204" pitchFamily="34" charset="-122"/>
              </a:rPr>
              <a:t>磅</a:t>
            </a:r>
            <a:endParaRPr kumimoji="1" lang="zh-CN" altLang="en-US" dirty="0"/>
          </a:p>
        </p:txBody>
      </p:sp>
      <p:sp>
        <p:nvSpPr>
          <p:cNvPr id="51" name="文本占位符 50">
            <a:extLst>
              <a:ext uri="{FF2B5EF4-FFF2-40B4-BE49-F238E27FC236}">
                <a16:creationId xmlns:a16="http://schemas.microsoft.com/office/drawing/2014/main" id="{36190E1A-7BA1-2E4E-9EA3-48F7C7D2AF2F}"/>
              </a:ext>
            </a:extLst>
          </p:cNvPr>
          <p:cNvSpPr>
            <a:spLocks noGrp="1"/>
          </p:cNvSpPr>
          <p:nvPr>
            <p:ph type="body" sz="quarter" idx="13" hasCustomPrompt="1"/>
          </p:nvPr>
        </p:nvSpPr>
        <p:spPr>
          <a:xfrm>
            <a:off x="9781516" y="1835551"/>
            <a:ext cx="769988" cy="189694"/>
          </a:xfrm>
          <a:prstGeom prst="rect">
            <a:avLst/>
          </a:prstGeom>
        </p:spPr>
        <p:txBody>
          <a:bodyPr anchor="ctr"/>
          <a:lstStyle>
            <a:lvl1pPr marL="0" indent="0">
              <a:buNone/>
              <a:defRPr sz="1200" b="0" i="0">
                <a:latin typeface="Microsoft YaHei Light" panose="020B0502040204020203" pitchFamily="34" charset="-122"/>
                <a:ea typeface="Microsoft YaHei Light" panose="020B0502040204020203" pitchFamily="34" charset="-122"/>
              </a:defRPr>
            </a:lvl1pPr>
          </a:lstStyle>
          <a:p>
            <a:pPr lvl="0"/>
            <a:r>
              <a:rPr kumimoji="1" lang="zh-CN" altLang="en-US" dirty="0"/>
              <a:t>城市</a:t>
            </a:r>
          </a:p>
        </p:txBody>
      </p:sp>
      <p:sp>
        <p:nvSpPr>
          <p:cNvPr id="52" name="文本占位符 50">
            <a:extLst>
              <a:ext uri="{FF2B5EF4-FFF2-40B4-BE49-F238E27FC236}">
                <a16:creationId xmlns:a16="http://schemas.microsoft.com/office/drawing/2014/main" id="{E932DD78-0052-4945-BF0D-705BE8251657}"/>
              </a:ext>
            </a:extLst>
          </p:cNvPr>
          <p:cNvSpPr>
            <a:spLocks noGrp="1"/>
          </p:cNvSpPr>
          <p:nvPr>
            <p:ph type="body" sz="quarter" idx="14" hasCustomPrompt="1"/>
          </p:nvPr>
        </p:nvSpPr>
        <p:spPr>
          <a:xfrm>
            <a:off x="9456641" y="2617603"/>
            <a:ext cx="769988" cy="189694"/>
          </a:xfrm>
          <a:prstGeom prst="rect">
            <a:avLst/>
          </a:prstGeom>
        </p:spPr>
        <p:txBody>
          <a:bodyPr anchor="ctr"/>
          <a:lstStyle>
            <a:lvl1pPr marL="0" indent="0">
              <a:buNone/>
              <a:defRPr sz="1200" b="0" i="0">
                <a:latin typeface="Microsoft YaHei Light" panose="020B0502040204020203" pitchFamily="34" charset="-122"/>
                <a:ea typeface="Microsoft YaHei Light" panose="020B0502040204020203" pitchFamily="34" charset="-122"/>
              </a:defRPr>
            </a:lvl1pPr>
          </a:lstStyle>
          <a:p>
            <a:pPr lvl="0"/>
            <a:r>
              <a:rPr kumimoji="1" lang="zh-CN" altLang="en-US" dirty="0"/>
              <a:t>城市</a:t>
            </a:r>
          </a:p>
        </p:txBody>
      </p:sp>
      <p:sp>
        <p:nvSpPr>
          <p:cNvPr id="53" name="文本占位符 50">
            <a:extLst>
              <a:ext uri="{FF2B5EF4-FFF2-40B4-BE49-F238E27FC236}">
                <a16:creationId xmlns:a16="http://schemas.microsoft.com/office/drawing/2014/main" id="{DEF83324-8052-7D41-9E34-A06D5EC7BA22}"/>
              </a:ext>
            </a:extLst>
          </p:cNvPr>
          <p:cNvSpPr>
            <a:spLocks noGrp="1"/>
          </p:cNvSpPr>
          <p:nvPr>
            <p:ph type="body" sz="quarter" idx="15" hasCustomPrompt="1"/>
          </p:nvPr>
        </p:nvSpPr>
        <p:spPr>
          <a:xfrm>
            <a:off x="9408512" y="3122930"/>
            <a:ext cx="769988" cy="189694"/>
          </a:xfrm>
          <a:prstGeom prst="rect">
            <a:avLst/>
          </a:prstGeom>
        </p:spPr>
        <p:txBody>
          <a:bodyPr anchor="ctr"/>
          <a:lstStyle>
            <a:lvl1pPr marL="0" indent="0">
              <a:buNone/>
              <a:defRPr sz="1200" b="0" i="0">
                <a:latin typeface="Microsoft YaHei Light" panose="020B0502040204020203" pitchFamily="34" charset="-122"/>
                <a:ea typeface="Microsoft YaHei Light" panose="020B0502040204020203" pitchFamily="34" charset="-122"/>
              </a:defRPr>
            </a:lvl1pPr>
          </a:lstStyle>
          <a:p>
            <a:pPr lvl="0"/>
            <a:r>
              <a:rPr kumimoji="1" lang="zh-CN" altLang="en-US" dirty="0"/>
              <a:t>城市</a:t>
            </a:r>
          </a:p>
        </p:txBody>
      </p:sp>
      <p:sp>
        <p:nvSpPr>
          <p:cNvPr id="54" name="文本占位符 50">
            <a:extLst>
              <a:ext uri="{FF2B5EF4-FFF2-40B4-BE49-F238E27FC236}">
                <a16:creationId xmlns:a16="http://schemas.microsoft.com/office/drawing/2014/main" id="{D9E9F47D-DD39-C54F-A95C-30F7709273FE}"/>
              </a:ext>
            </a:extLst>
          </p:cNvPr>
          <p:cNvSpPr>
            <a:spLocks noGrp="1"/>
          </p:cNvSpPr>
          <p:nvPr>
            <p:ph type="body" sz="quarter" idx="16" hasCustomPrompt="1"/>
          </p:nvPr>
        </p:nvSpPr>
        <p:spPr>
          <a:xfrm>
            <a:off x="8855023" y="2822140"/>
            <a:ext cx="769988" cy="189694"/>
          </a:xfrm>
          <a:prstGeom prst="rect">
            <a:avLst/>
          </a:prstGeom>
        </p:spPr>
        <p:txBody>
          <a:bodyPr anchor="ctr"/>
          <a:lstStyle>
            <a:lvl1pPr marL="0" indent="0">
              <a:buNone/>
              <a:defRPr sz="1200" b="0" i="0">
                <a:latin typeface="Microsoft YaHei Light" panose="020B0502040204020203" pitchFamily="34" charset="-122"/>
                <a:ea typeface="Microsoft YaHei Light" panose="020B0502040204020203" pitchFamily="34" charset="-122"/>
              </a:defRPr>
            </a:lvl1pPr>
          </a:lstStyle>
          <a:p>
            <a:pPr lvl="0"/>
            <a:r>
              <a:rPr kumimoji="1" lang="zh-CN" altLang="en-US" dirty="0"/>
              <a:t>城市</a:t>
            </a:r>
          </a:p>
        </p:txBody>
      </p:sp>
      <p:sp>
        <p:nvSpPr>
          <p:cNvPr id="55" name="文本占位符 50">
            <a:extLst>
              <a:ext uri="{FF2B5EF4-FFF2-40B4-BE49-F238E27FC236}">
                <a16:creationId xmlns:a16="http://schemas.microsoft.com/office/drawing/2014/main" id="{D488E5BF-3F20-0B4C-8CA2-A58A6DB3AA81}"/>
              </a:ext>
            </a:extLst>
          </p:cNvPr>
          <p:cNvSpPr>
            <a:spLocks noGrp="1"/>
          </p:cNvSpPr>
          <p:nvPr>
            <p:ph type="body" sz="quarter" idx="17" hasCustomPrompt="1"/>
          </p:nvPr>
        </p:nvSpPr>
        <p:spPr>
          <a:xfrm>
            <a:off x="7435204" y="2725887"/>
            <a:ext cx="769988" cy="189694"/>
          </a:xfrm>
          <a:prstGeom prst="rect">
            <a:avLst/>
          </a:prstGeom>
        </p:spPr>
        <p:txBody>
          <a:bodyPr anchor="ctr"/>
          <a:lstStyle>
            <a:lvl1pPr marL="0" indent="0" algn="r">
              <a:buNone/>
              <a:defRPr sz="1200" b="0" i="0">
                <a:latin typeface="Microsoft YaHei Light" panose="020B0502040204020203" pitchFamily="34" charset="-122"/>
                <a:ea typeface="Microsoft YaHei Light" panose="020B0502040204020203" pitchFamily="34" charset="-122"/>
              </a:defRPr>
            </a:lvl1pPr>
          </a:lstStyle>
          <a:p>
            <a:pPr lvl="0"/>
            <a:r>
              <a:rPr kumimoji="1" lang="zh-CN" altLang="en-US" dirty="0"/>
              <a:t>城市</a:t>
            </a:r>
          </a:p>
        </p:txBody>
      </p:sp>
      <p:sp>
        <p:nvSpPr>
          <p:cNvPr id="57" name="文本占位符 50">
            <a:extLst>
              <a:ext uri="{FF2B5EF4-FFF2-40B4-BE49-F238E27FC236}">
                <a16:creationId xmlns:a16="http://schemas.microsoft.com/office/drawing/2014/main" id="{D787BA47-94A9-F445-BAFD-10309905A48C}"/>
              </a:ext>
            </a:extLst>
          </p:cNvPr>
          <p:cNvSpPr>
            <a:spLocks noGrp="1"/>
          </p:cNvSpPr>
          <p:nvPr>
            <p:ph type="body" sz="quarter" idx="18" hasCustomPrompt="1"/>
          </p:nvPr>
        </p:nvSpPr>
        <p:spPr>
          <a:xfrm>
            <a:off x="7844304" y="3134961"/>
            <a:ext cx="769988" cy="189694"/>
          </a:xfrm>
          <a:prstGeom prst="rect">
            <a:avLst/>
          </a:prstGeom>
        </p:spPr>
        <p:txBody>
          <a:bodyPr anchor="ctr"/>
          <a:lstStyle>
            <a:lvl1pPr marL="0" indent="0" algn="r">
              <a:buNone/>
              <a:defRPr sz="1200" b="0" i="0">
                <a:latin typeface="Microsoft YaHei Light" panose="020B0502040204020203" pitchFamily="34" charset="-122"/>
                <a:ea typeface="Microsoft YaHei Light" panose="020B0502040204020203" pitchFamily="34" charset="-122"/>
              </a:defRPr>
            </a:lvl1pPr>
          </a:lstStyle>
          <a:p>
            <a:pPr lvl="0"/>
            <a:r>
              <a:rPr kumimoji="1" lang="zh-CN" altLang="en-US" dirty="0"/>
              <a:t>城市</a:t>
            </a:r>
          </a:p>
        </p:txBody>
      </p:sp>
      <p:sp>
        <p:nvSpPr>
          <p:cNvPr id="58" name="文本占位符 50">
            <a:extLst>
              <a:ext uri="{FF2B5EF4-FFF2-40B4-BE49-F238E27FC236}">
                <a16:creationId xmlns:a16="http://schemas.microsoft.com/office/drawing/2014/main" id="{61E4440F-C010-124E-A689-4B3AB7C52D8C}"/>
              </a:ext>
            </a:extLst>
          </p:cNvPr>
          <p:cNvSpPr>
            <a:spLocks noGrp="1"/>
          </p:cNvSpPr>
          <p:nvPr>
            <p:ph type="body" sz="quarter" idx="19" hasCustomPrompt="1"/>
          </p:nvPr>
        </p:nvSpPr>
        <p:spPr>
          <a:xfrm>
            <a:off x="8096984" y="3953108"/>
            <a:ext cx="769988" cy="189694"/>
          </a:xfrm>
          <a:prstGeom prst="rect">
            <a:avLst/>
          </a:prstGeom>
        </p:spPr>
        <p:txBody>
          <a:bodyPr anchor="ctr"/>
          <a:lstStyle>
            <a:lvl1pPr marL="0" indent="0" algn="r">
              <a:buNone/>
              <a:defRPr sz="1200" b="0" i="0">
                <a:latin typeface="Microsoft YaHei Light" panose="020B0502040204020203" pitchFamily="34" charset="-122"/>
                <a:ea typeface="Microsoft YaHei Light" panose="020B0502040204020203" pitchFamily="34" charset="-122"/>
              </a:defRPr>
            </a:lvl1pPr>
          </a:lstStyle>
          <a:p>
            <a:pPr lvl="0"/>
            <a:r>
              <a:rPr kumimoji="1" lang="zh-CN" altLang="en-US" dirty="0"/>
              <a:t>城市</a:t>
            </a:r>
          </a:p>
        </p:txBody>
      </p:sp>
      <p:sp>
        <p:nvSpPr>
          <p:cNvPr id="59" name="文本占位符 50">
            <a:extLst>
              <a:ext uri="{FF2B5EF4-FFF2-40B4-BE49-F238E27FC236}">
                <a16:creationId xmlns:a16="http://schemas.microsoft.com/office/drawing/2014/main" id="{D07AF7C7-BC4C-A542-B368-2F14BA7EEB01}"/>
              </a:ext>
            </a:extLst>
          </p:cNvPr>
          <p:cNvSpPr>
            <a:spLocks noGrp="1"/>
          </p:cNvSpPr>
          <p:nvPr>
            <p:ph type="body" sz="quarter" idx="20" hasCustomPrompt="1"/>
          </p:nvPr>
        </p:nvSpPr>
        <p:spPr>
          <a:xfrm>
            <a:off x="8169179" y="4614845"/>
            <a:ext cx="769988" cy="189694"/>
          </a:xfrm>
          <a:prstGeom prst="rect">
            <a:avLst/>
          </a:prstGeom>
        </p:spPr>
        <p:txBody>
          <a:bodyPr anchor="ctr"/>
          <a:lstStyle>
            <a:lvl1pPr marL="0" indent="0" algn="r">
              <a:buNone/>
              <a:defRPr sz="1200" b="0" i="0">
                <a:latin typeface="Microsoft YaHei Light" panose="020B0502040204020203" pitchFamily="34" charset="-122"/>
                <a:ea typeface="Microsoft YaHei Light" panose="020B0502040204020203" pitchFamily="34" charset="-122"/>
              </a:defRPr>
            </a:lvl1pPr>
          </a:lstStyle>
          <a:p>
            <a:pPr lvl="0"/>
            <a:r>
              <a:rPr kumimoji="1" lang="zh-CN" altLang="en-US" dirty="0"/>
              <a:t>城市</a:t>
            </a:r>
          </a:p>
        </p:txBody>
      </p:sp>
      <p:sp>
        <p:nvSpPr>
          <p:cNvPr id="60" name="文本占位符 50">
            <a:extLst>
              <a:ext uri="{FF2B5EF4-FFF2-40B4-BE49-F238E27FC236}">
                <a16:creationId xmlns:a16="http://schemas.microsoft.com/office/drawing/2014/main" id="{DAA449C9-984A-D346-B9C8-8F3318405986}"/>
              </a:ext>
            </a:extLst>
          </p:cNvPr>
          <p:cNvSpPr>
            <a:spLocks noGrp="1"/>
          </p:cNvSpPr>
          <p:nvPr>
            <p:ph type="body" sz="quarter" idx="21" hasCustomPrompt="1"/>
          </p:nvPr>
        </p:nvSpPr>
        <p:spPr>
          <a:xfrm>
            <a:off x="9119735" y="3736540"/>
            <a:ext cx="769988" cy="189694"/>
          </a:xfrm>
          <a:prstGeom prst="rect">
            <a:avLst/>
          </a:prstGeom>
        </p:spPr>
        <p:txBody>
          <a:bodyPr anchor="ctr"/>
          <a:lstStyle>
            <a:lvl1pPr marL="0" indent="0">
              <a:buNone/>
              <a:defRPr sz="1200" b="0" i="0">
                <a:latin typeface="Microsoft YaHei Light" panose="020B0502040204020203" pitchFamily="34" charset="-122"/>
                <a:ea typeface="Microsoft YaHei Light" panose="020B0502040204020203" pitchFamily="34" charset="-122"/>
              </a:defRPr>
            </a:lvl1pPr>
          </a:lstStyle>
          <a:p>
            <a:pPr lvl="0"/>
            <a:r>
              <a:rPr kumimoji="1" lang="zh-CN" altLang="en-US" dirty="0"/>
              <a:t>城市</a:t>
            </a:r>
          </a:p>
        </p:txBody>
      </p:sp>
      <p:sp>
        <p:nvSpPr>
          <p:cNvPr id="61" name="文本占位符 50">
            <a:extLst>
              <a:ext uri="{FF2B5EF4-FFF2-40B4-BE49-F238E27FC236}">
                <a16:creationId xmlns:a16="http://schemas.microsoft.com/office/drawing/2014/main" id="{B280114D-73A1-094B-A3AF-31D0B7A1910A}"/>
              </a:ext>
            </a:extLst>
          </p:cNvPr>
          <p:cNvSpPr>
            <a:spLocks noGrp="1"/>
          </p:cNvSpPr>
          <p:nvPr>
            <p:ph type="body" sz="quarter" idx="22" hasCustomPrompt="1"/>
          </p:nvPr>
        </p:nvSpPr>
        <p:spPr>
          <a:xfrm>
            <a:off x="9528836" y="3892951"/>
            <a:ext cx="769988" cy="189694"/>
          </a:xfrm>
          <a:prstGeom prst="rect">
            <a:avLst/>
          </a:prstGeom>
        </p:spPr>
        <p:txBody>
          <a:bodyPr anchor="ctr"/>
          <a:lstStyle>
            <a:lvl1pPr marL="0" indent="0">
              <a:buNone/>
              <a:defRPr sz="1200" b="0" i="0">
                <a:latin typeface="Microsoft YaHei Light" panose="020B0502040204020203" pitchFamily="34" charset="-122"/>
                <a:ea typeface="Microsoft YaHei Light" panose="020B0502040204020203" pitchFamily="34" charset="-122"/>
              </a:defRPr>
            </a:lvl1pPr>
          </a:lstStyle>
          <a:p>
            <a:pPr lvl="0"/>
            <a:r>
              <a:rPr kumimoji="1" lang="zh-CN" altLang="en-US" dirty="0"/>
              <a:t>城市</a:t>
            </a:r>
          </a:p>
        </p:txBody>
      </p:sp>
      <p:sp>
        <p:nvSpPr>
          <p:cNvPr id="62" name="文本占位符 50">
            <a:extLst>
              <a:ext uri="{FF2B5EF4-FFF2-40B4-BE49-F238E27FC236}">
                <a16:creationId xmlns:a16="http://schemas.microsoft.com/office/drawing/2014/main" id="{F0C8D6BC-FBD2-864D-90D6-7B6EB4FEBA6F}"/>
              </a:ext>
            </a:extLst>
          </p:cNvPr>
          <p:cNvSpPr>
            <a:spLocks noGrp="1"/>
          </p:cNvSpPr>
          <p:nvPr>
            <p:ph type="body" sz="quarter" idx="23" hasCustomPrompt="1"/>
          </p:nvPr>
        </p:nvSpPr>
        <p:spPr>
          <a:xfrm>
            <a:off x="9348350" y="4699066"/>
            <a:ext cx="769988" cy="189694"/>
          </a:xfrm>
          <a:prstGeom prst="rect">
            <a:avLst/>
          </a:prstGeom>
        </p:spPr>
        <p:txBody>
          <a:bodyPr anchor="ctr"/>
          <a:lstStyle>
            <a:lvl1pPr marL="0" indent="0">
              <a:buNone/>
              <a:defRPr sz="1200" b="0" i="0">
                <a:latin typeface="Microsoft YaHei Light" panose="020B0502040204020203" pitchFamily="34" charset="-122"/>
                <a:ea typeface="Microsoft YaHei Light" panose="020B0502040204020203" pitchFamily="34" charset="-122"/>
              </a:defRPr>
            </a:lvl1pPr>
          </a:lstStyle>
          <a:p>
            <a:pPr lvl="0"/>
            <a:r>
              <a:rPr kumimoji="1" lang="zh-CN" altLang="en-US" dirty="0"/>
              <a:t>城市</a:t>
            </a:r>
          </a:p>
        </p:txBody>
      </p:sp>
      <p:sp>
        <p:nvSpPr>
          <p:cNvPr id="63" name="文本占位符 50">
            <a:extLst>
              <a:ext uri="{FF2B5EF4-FFF2-40B4-BE49-F238E27FC236}">
                <a16:creationId xmlns:a16="http://schemas.microsoft.com/office/drawing/2014/main" id="{B85E4685-B406-094F-9DDF-316D4F814B07}"/>
              </a:ext>
            </a:extLst>
          </p:cNvPr>
          <p:cNvSpPr>
            <a:spLocks noGrp="1"/>
          </p:cNvSpPr>
          <p:nvPr>
            <p:ph type="body" sz="quarter" idx="24" hasCustomPrompt="1"/>
          </p:nvPr>
        </p:nvSpPr>
        <p:spPr>
          <a:xfrm>
            <a:off x="9240059" y="4891572"/>
            <a:ext cx="769988" cy="189694"/>
          </a:xfrm>
          <a:prstGeom prst="rect">
            <a:avLst/>
          </a:prstGeom>
        </p:spPr>
        <p:txBody>
          <a:bodyPr anchor="ctr"/>
          <a:lstStyle>
            <a:lvl1pPr marL="0" indent="0">
              <a:buNone/>
              <a:defRPr sz="1200" b="0" i="0">
                <a:latin typeface="Microsoft YaHei Light" panose="020B0502040204020203" pitchFamily="34" charset="-122"/>
                <a:ea typeface="Microsoft YaHei Light" panose="020B0502040204020203" pitchFamily="34" charset="-122"/>
              </a:defRPr>
            </a:lvl1pPr>
          </a:lstStyle>
          <a:p>
            <a:pPr lvl="0"/>
            <a:r>
              <a:rPr kumimoji="1" lang="zh-CN" altLang="en-US" dirty="0"/>
              <a:t>城市</a:t>
            </a:r>
          </a:p>
        </p:txBody>
      </p:sp>
      <p:sp>
        <p:nvSpPr>
          <p:cNvPr id="64" name="文本占位符 50">
            <a:extLst>
              <a:ext uri="{FF2B5EF4-FFF2-40B4-BE49-F238E27FC236}">
                <a16:creationId xmlns:a16="http://schemas.microsoft.com/office/drawing/2014/main" id="{FE7A4614-F6DD-504D-BB58-F9A1F969D53F}"/>
              </a:ext>
            </a:extLst>
          </p:cNvPr>
          <p:cNvSpPr>
            <a:spLocks noGrp="1"/>
          </p:cNvSpPr>
          <p:nvPr>
            <p:ph type="body" sz="quarter" idx="25" hasCustomPrompt="1"/>
          </p:nvPr>
        </p:nvSpPr>
        <p:spPr>
          <a:xfrm>
            <a:off x="8301535" y="5300645"/>
            <a:ext cx="769988" cy="189694"/>
          </a:xfrm>
          <a:prstGeom prst="rect">
            <a:avLst/>
          </a:prstGeom>
        </p:spPr>
        <p:txBody>
          <a:bodyPr anchor="ctr"/>
          <a:lstStyle>
            <a:lvl1pPr marL="0" indent="0">
              <a:buNone/>
              <a:defRPr sz="1200" b="0" i="0">
                <a:latin typeface="Microsoft YaHei Light" panose="020B0502040204020203" pitchFamily="34" charset="-122"/>
                <a:ea typeface="Microsoft YaHei Light" panose="020B0502040204020203" pitchFamily="34" charset="-122"/>
              </a:defRPr>
            </a:lvl1pPr>
          </a:lstStyle>
          <a:p>
            <a:pPr lvl="0"/>
            <a:r>
              <a:rPr kumimoji="1" lang="zh-CN" altLang="en-US" dirty="0"/>
              <a:t>城市</a:t>
            </a:r>
          </a:p>
        </p:txBody>
      </p:sp>
      <p:sp>
        <p:nvSpPr>
          <p:cNvPr id="65" name="文本占位符 50">
            <a:extLst>
              <a:ext uri="{FF2B5EF4-FFF2-40B4-BE49-F238E27FC236}">
                <a16:creationId xmlns:a16="http://schemas.microsoft.com/office/drawing/2014/main" id="{9FFB07B4-2A05-5F41-83E2-BF13FE119B02}"/>
              </a:ext>
            </a:extLst>
          </p:cNvPr>
          <p:cNvSpPr>
            <a:spLocks noGrp="1"/>
          </p:cNvSpPr>
          <p:nvPr>
            <p:ph type="body" sz="quarter" idx="26" hasCustomPrompt="1"/>
          </p:nvPr>
        </p:nvSpPr>
        <p:spPr>
          <a:xfrm>
            <a:off x="7495367" y="4951730"/>
            <a:ext cx="769988" cy="189694"/>
          </a:xfrm>
          <a:prstGeom prst="rect">
            <a:avLst/>
          </a:prstGeom>
        </p:spPr>
        <p:txBody>
          <a:bodyPr anchor="ctr"/>
          <a:lstStyle>
            <a:lvl1pPr marL="0" indent="0">
              <a:buNone/>
              <a:defRPr sz="1200" b="0" i="0">
                <a:latin typeface="Microsoft YaHei Light" panose="020B0502040204020203" pitchFamily="34" charset="-122"/>
                <a:ea typeface="Microsoft YaHei Light" panose="020B0502040204020203" pitchFamily="34" charset="-122"/>
              </a:defRPr>
            </a:lvl1pPr>
          </a:lstStyle>
          <a:p>
            <a:pPr lvl="0"/>
            <a:r>
              <a:rPr kumimoji="1" lang="zh-CN" altLang="en-US" dirty="0"/>
              <a:t>城市</a:t>
            </a:r>
          </a:p>
        </p:txBody>
      </p:sp>
      <p:sp>
        <p:nvSpPr>
          <p:cNvPr id="66" name="文本占位符 50">
            <a:extLst>
              <a:ext uri="{FF2B5EF4-FFF2-40B4-BE49-F238E27FC236}">
                <a16:creationId xmlns:a16="http://schemas.microsoft.com/office/drawing/2014/main" id="{E181468D-6A96-EF41-9E31-DCB78E530BA3}"/>
              </a:ext>
            </a:extLst>
          </p:cNvPr>
          <p:cNvSpPr>
            <a:spLocks noGrp="1"/>
          </p:cNvSpPr>
          <p:nvPr>
            <p:ph type="body" sz="quarter" idx="27" hasCustomPrompt="1"/>
          </p:nvPr>
        </p:nvSpPr>
        <p:spPr>
          <a:xfrm>
            <a:off x="7290816" y="4723130"/>
            <a:ext cx="769988" cy="189694"/>
          </a:xfrm>
          <a:prstGeom prst="rect">
            <a:avLst/>
          </a:prstGeom>
        </p:spPr>
        <p:txBody>
          <a:bodyPr anchor="ctr"/>
          <a:lstStyle>
            <a:lvl1pPr marL="0" indent="0">
              <a:buNone/>
              <a:defRPr sz="1200" b="0" i="0">
                <a:latin typeface="Microsoft YaHei Light" panose="020B0502040204020203" pitchFamily="34" charset="-122"/>
                <a:ea typeface="Microsoft YaHei Light" panose="020B0502040204020203" pitchFamily="34" charset="-122"/>
              </a:defRPr>
            </a:lvl1pPr>
          </a:lstStyle>
          <a:p>
            <a:pPr lvl="0"/>
            <a:r>
              <a:rPr kumimoji="1" lang="zh-CN" altLang="en-US" dirty="0"/>
              <a:t>城市</a:t>
            </a:r>
          </a:p>
        </p:txBody>
      </p:sp>
      <p:sp>
        <p:nvSpPr>
          <p:cNvPr id="49" name="灯片编号占位符 48"/>
          <p:cNvSpPr>
            <a:spLocks noGrp="1"/>
          </p:cNvSpPr>
          <p:nvPr>
            <p:ph type="sldNum" sz="quarter" idx="28"/>
          </p:nvPr>
        </p:nvSpPr>
        <p:spPr/>
        <p:txBody>
          <a:bodyPr/>
          <a:lstStyle/>
          <a:p>
            <a:fld id="{86CB4B4D-7CA3-9044-876B-883B54F8677D}" type="slidenum">
              <a:rPr lang="en-US" altLang="zh-CN" smtClean="0"/>
              <a:t>‹#›</a:t>
            </a:fld>
            <a:endParaRPr lang="zh-CN" altLang="en-US"/>
          </a:p>
        </p:txBody>
      </p:sp>
      <p:sp>
        <p:nvSpPr>
          <p:cNvPr id="69" name="标题 1"/>
          <p:cNvSpPr>
            <a:spLocks noGrp="1"/>
          </p:cNvSpPr>
          <p:nvPr>
            <p:ph type="title" hasCustomPrompt="1"/>
          </p:nvPr>
        </p:nvSpPr>
        <p:spPr>
          <a:xfrm>
            <a:off x="370021" y="468760"/>
            <a:ext cx="6915837" cy="447675"/>
          </a:xfrm>
        </p:spPr>
        <p:txBody>
          <a:bodyPr>
            <a:normAutofit/>
          </a:bodyPr>
          <a:lstStyle>
            <a:lvl1pPr algn="l">
              <a:defRPr sz="2900">
                <a:solidFill>
                  <a:srgbClr val="4A4A4A"/>
                </a:solidFill>
              </a:defRPr>
            </a:lvl1pPr>
          </a:lstStyle>
          <a:p>
            <a:r>
              <a:rPr lang="zh-CN" altLang="en-US" dirty="0"/>
              <a:t>标题文本</a:t>
            </a:r>
            <a:r>
              <a:rPr lang="en-US" altLang="zh-CN" dirty="0"/>
              <a:t>-</a:t>
            </a:r>
            <a:r>
              <a:rPr lang="zh-CN" altLang="en-US" dirty="0"/>
              <a:t>微软雅黑</a:t>
            </a:r>
            <a:r>
              <a:rPr lang="en-US" altLang="zh-CN" dirty="0"/>
              <a:t>_GBK 52</a:t>
            </a:r>
            <a:r>
              <a:rPr lang="zh-CN" altLang="en-US" dirty="0"/>
              <a:t>磅</a:t>
            </a:r>
          </a:p>
        </p:txBody>
      </p:sp>
      <p:pic>
        <p:nvPicPr>
          <p:cNvPr id="67" name="图片 66"/>
          <p:cNvPicPr>
            <a:picLocks noChangeAspect="1"/>
          </p:cNvPicPr>
          <p:nvPr userDrawn="1"/>
        </p:nvPicPr>
        <p:blipFill>
          <a:blip r:embed="rId3"/>
          <a:stretch>
            <a:fillRect/>
          </a:stretch>
        </p:blipFill>
        <p:spPr>
          <a:xfrm>
            <a:off x="9584832" y="476253"/>
            <a:ext cx="2170191" cy="410981"/>
          </a:xfrm>
          <a:prstGeom prst="rect">
            <a:avLst/>
          </a:prstGeom>
        </p:spPr>
      </p:pic>
    </p:spTree>
    <p:extLst>
      <p:ext uri="{BB962C8B-B14F-4D97-AF65-F5344CB8AC3E}">
        <p14:creationId xmlns:p14="http://schemas.microsoft.com/office/powerpoint/2010/main" val="2264918773"/>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网格白底">
    <p:spTree>
      <p:nvGrpSpPr>
        <p:cNvPr id="1" name=""/>
        <p:cNvGrpSpPr/>
        <p:nvPr/>
      </p:nvGrpSpPr>
      <p:grpSpPr>
        <a:xfrm>
          <a:off x="0" y="0"/>
          <a:ext cx="0" cy="0"/>
          <a:chOff x="0" y="0"/>
          <a:chExt cx="0" cy="0"/>
        </a:xfrm>
      </p:grpSpPr>
      <p:sp>
        <p:nvSpPr>
          <p:cNvPr id="3" name="灯片编号占位符 2"/>
          <p:cNvSpPr>
            <a:spLocks noGrp="1"/>
          </p:cNvSpPr>
          <p:nvPr>
            <p:ph type="sldNum" sz="quarter" idx="10"/>
          </p:nvPr>
        </p:nvSpPr>
        <p:spPr/>
        <p:txBody>
          <a:bodyPr/>
          <a:lstStyle/>
          <a:p>
            <a:fld id="{86CB4B4D-7CA3-9044-876B-883B54F8677D}" type="slidenum">
              <a:rPr lang="en-US" altLang="zh-CN" smtClean="0"/>
              <a:t>‹#›</a:t>
            </a:fld>
            <a:endParaRPr lang="zh-CN" altLang="en-US"/>
          </a:p>
        </p:txBody>
      </p:sp>
      <p:pic>
        <p:nvPicPr>
          <p:cNvPr id="4" name="hailuo_695980846_RF [转换]-01.png" descr="hailuo_695980846_RF [转换]-01.png">
            <a:extLst>
              <a:ext uri="{FF2B5EF4-FFF2-40B4-BE49-F238E27FC236}">
                <a16:creationId xmlns:a16="http://schemas.microsoft.com/office/drawing/2014/main" id="{57E8BE23-5FE7-2C48-8CFA-A1CDC9FF4C60}"/>
              </a:ext>
            </a:extLst>
          </p:cNvPr>
          <p:cNvPicPr>
            <a:picLocks noChangeAspect="1"/>
          </p:cNvPicPr>
          <p:nvPr userDrawn="1"/>
        </p:nvPicPr>
        <p:blipFill>
          <a:blip r:embed="rId2">
            <a:alphaModFix amt="43000"/>
          </a:blip>
          <a:stretch>
            <a:fillRect/>
          </a:stretch>
        </p:blipFill>
        <p:spPr>
          <a:xfrm>
            <a:off x="33473" y="4154199"/>
            <a:ext cx="12434828" cy="4122539"/>
          </a:xfrm>
          <a:prstGeom prst="rect">
            <a:avLst/>
          </a:prstGeom>
          <a:ln w="12700">
            <a:miter lim="400000"/>
          </a:ln>
        </p:spPr>
      </p:pic>
      <p:pic>
        <p:nvPicPr>
          <p:cNvPr id="6" name="图片 5"/>
          <p:cNvPicPr>
            <a:picLocks noChangeAspect="1"/>
          </p:cNvPicPr>
          <p:nvPr userDrawn="1"/>
        </p:nvPicPr>
        <p:blipFill>
          <a:blip r:embed="rId3"/>
          <a:stretch>
            <a:fillRect/>
          </a:stretch>
        </p:blipFill>
        <p:spPr>
          <a:xfrm>
            <a:off x="9584832" y="476253"/>
            <a:ext cx="2170191" cy="410981"/>
          </a:xfrm>
          <a:prstGeom prst="rect">
            <a:avLst/>
          </a:prstGeom>
        </p:spPr>
      </p:pic>
    </p:spTree>
    <p:extLst>
      <p:ext uri="{BB962C8B-B14F-4D97-AF65-F5344CB8AC3E}">
        <p14:creationId xmlns:p14="http://schemas.microsoft.com/office/powerpoint/2010/main" val="4093766361"/>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901890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空白">
    <p:spTree>
      <p:nvGrpSpPr>
        <p:cNvPr id="1" name=""/>
        <p:cNvGrpSpPr/>
        <p:nvPr/>
      </p:nvGrpSpPr>
      <p:grpSpPr>
        <a:xfrm>
          <a:off x="0" y="0"/>
          <a:ext cx="0" cy="0"/>
          <a:chOff x="0" y="0"/>
          <a:chExt cx="0" cy="0"/>
        </a:xfrm>
      </p:grpSpPr>
      <p:pic>
        <p:nvPicPr>
          <p:cNvPr id="5" name="KV Summit(1)-底纹.psd" descr="KV Summit(1)-底纹.psd">
            <a:extLst>
              <a:ext uri="{FF2B5EF4-FFF2-40B4-BE49-F238E27FC236}">
                <a16:creationId xmlns:a16="http://schemas.microsoft.com/office/drawing/2014/main" id="{6AEC670C-F613-A746-BF48-1B9A09932C35}"/>
              </a:ext>
            </a:extLst>
          </p:cNvPr>
          <p:cNvPicPr>
            <a:picLocks noChangeAspect="1"/>
          </p:cNvPicPr>
          <p:nvPr userDrawn="1"/>
        </p:nvPicPr>
        <p:blipFill>
          <a:blip r:embed="rId2">
            <a:alphaModFix amt="23558"/>
          </a:blip>
          <a:stretch>
            <a:fillRect/>
          </a:stretch>
        </p:blipFill>
        <p:spPr>
          <a:xfrm>
            <a:off x="-74712" y="-31560"/>
            <a:ext cx="12341424" cy="6921121"/>
          </a:xfrm>
          <a:prstGeom prst="rect">
            <a:avLst/>
          </a:prstGeom>
          <a:ln w="3175">
            <a:miter lim="400000"/>
          </a:ln>
        </p:spPr>
      </p:pic>
      <p:sp>
        <p:nvSpPr>
          <p:cNvPr id="6" name="矩形">
            <a:extLst>
              <a:ext uri="{FF2B5EF4-FFF2-40B4-BE49-F238E27FC236}">
                <a16:creationId xmlns:a16="http://schemas.microsoft.com/office/drawing/2014/main" id="{2FA946C6-5E77-3144-AEAA-9A2D226DB37D}"/>
              </a:ext>
            </a:extLst>
          </p:cNvPr>
          <p:cNvSpPr/>
          <p:nvPr userDrawn="1"/>
        </p:nvSpPr>
        <p:spPr>
          <a:xfrm>
            <a:off x="0" y="0"/>
            <a:ext cx="12192000" cy="5781040"/>
          </a:xfrm>
          <a:prstGeom prst="rect">
            <a:avLst/>
          </a:prstGeom>
          <a:gradFill>
            <a:gsLst>
              <a:gs pos="0">
                <a:srgbClr val="FF6A00">
                  <a:alpha val="97000"/>
                </a:srgbClr>
              </a:gs>
              <a:gs pos="100000">
                <a:srgbClr val="FFFFFF">
                  <a:alpha val="0"/>
                </a:srgbClr>
              </a:gs>
            </a:gsLst>
            <a:lin ang="5400000"/>
          </a:gradFill>
          <a:ln w="3175">
            <a:miter lim="400000"/>
          </a:ln>
        </p:spPr>
        <p:txBody>
          <a:bodyPr lIns="0" tIns="0" rIns="0" bIns="0" anchor="ctr"/>
          <a:lstStyle/>
          <a:p>
            <a:pPr>
              <a:defRPr sz="3800" b="0">
                <a:solidFill>
                  <a:srgbClr val="FFFFFF"/>
                </a:solidFill>
                <a:latin typeface="+mn-lt"/>
                <a:ea typeface="+mn-ea"/>
                <a:cs typeface="+mn-cs"/>
                <a:sym typeface="Helvetica Neue Medium"/>
              </a:defRPr>
            </a:pPr>
            <a:endParaRPr sz="1520" dirty="0">
              <a:cs typeface="+mn-ea"/>
              <a:sym typeface="+mn-lt"/>
            </a:endParaRPr>
          </a:p>
        </p:txBody>
      </p:sp>
      <p:sp>
        <p:nvSpPr>
          <p:cNvPr id="7" name="矩形">
            <a:extLst>
              <a:ext uri="{FF2B5EF4-FFF2-40B4-BE49-F238E27FC236}">
                <a16:creationId xmlns:a16="http://schemas.microsoft.com/office/drawing/2014/main" id="{1FA3A114-29B7-2D47-9A4B-EA94C13A2AB2}"/>
              </a:ext>
            </a:extLst>
          </p:cNvPr>
          <p:cNvSpPr/>
          <p:nvPr userDrawn="1"/>
        </p:nvSpPr>
        <p:spPr>
          <a:xfrm flipV="1">
            <a:off x="0" y="-31561"/>
            <a:ext cx="12192000" cy="6889560"/>
          </a:xfrm>
          <a:prstGeom prst="rect">
            <a:avLst/>
          </a:prstGeom>
          <a:gradFill>
            <a:gsLst>
              <a:gs pos="0">
                <a:srgbClr val="FF6A00">
                  <a:alpha val="97000"/>
                </a:srgbClr>
              </a:gs>
              <a:gs pos="100000">
                <a:srgbClr val="FFFFFF">
                  <a:alpha val="0"/>
                </a:srgbClr>
              </a:gs>
            </a:gsLst>
            <a:lin ang="5400000"/>
          </a:gradFill>
          <a:ln w="3175">
            <a:miter lim="400000"/>
          </a:ln>
        </p:spPr>
        <p:txBody>
          <a:bodyPr lIns="0" tIns="0" rIns="0" bIns="0" anchor="ctr"/>
          <a:lstStyle/>
          <a:p>
            <a:pPr>
              <a:defRPr sz="3800" b="0">
                <a:solidFill>
                  <a:srgbClr val="FFFFFF"/>
                </a:solidFill>
                <a:latin typeface="+mn-lt"/>
                <a:ea typeface="+mn-ea"/>
                <a:cs typeface="+mn-cs"/>
                <a:sym typeface="Helvetica Neue Medium"/>
              </a:defRPr>
            </a:pPr>
            <a:endParaRPr sz="1520" dirty="0">
              <a:cs typeface="+mn-ea"/>
              <a:sym typeface="+mn-lt"/>
            </a:endParaRPr>
          </a:p>
        </p:txBody>
      </p:sp>
      <p:sp>
        <p:nvSpPr>
          <p:cNvPr id="9" name="标题 1"/>
          <p:cNvSpPr>
            <a:spLocks noGrp="1"/>
          </p:cNvSpPr>
          <p:nvPr>
            <p:ph type="title" hasCustomPrompt="1"/>
          </p:nvPr>
        </p:nvSpPr>
        <p:spPr>
          <a:xfrm>
            <a:off x="369888" y="443545"/>
            <a:ext cx="11490325" cy="452148"/>
          </a:xfrm>
        </p:spPr>
        <p:txBody>
          <a:bodyPr>
            <a:noAutofit/>
          </a:bodyPr>
          <a:lstStyle>
            <a:lvl1pPr algn="l">
              <a:defRPr sz="4000">
                <a:solidFill>
                  <a:srgbClr val="4A4A4A"/>
                </a:solidFill>
              </a:defRPr>
            </a:lvl1pPr>
          </a:lstStyle>
          <a:p>
            <a:r>
              <a:rPr lang="zh-CN" altLang="en-US" dirty="0"/>
              <a:t>标题文本</a:t>
            </a:r>
            <a:r>
              <a:rPr lang="en-US" altLang="zh-CN" dirty="0"/>
              <a:t>-</a:t>
            </a:r>
            <a:r>
              <a:rPr lang="zh-CN" altLang="en-US" dirty="0"/>
              <a:t>微软雅黑</a:t>
            </a:r>
            <a:r>
              <a:rPr lang="en-US" altLang="zh-CN" dirty="0"/>
              <a:t>_GBK 52</a:t>
            </a:r>
            <a:r>
              <a:rPr lang="zh-CN" altLang="en-US" dirty="0"/>
              <a:t>磅</a:t>
            </a:r>
          </a:p>
        </p:txBody>
      </p:sp>
      <p:sp>
        <p:nvSpPr>
          <p:cNvPr id="11" name="Content Placeholder 2"/>
          <p:cNvSpPr>
            <a:spLocks noGrp="1"/>
          </p:cNvSpPr>
          <p:nvPr>
            <p:ph sz="quarter" idx="10"/>
          </p:nvPr>
        </p:nvSpPr>
        <p:spPr>
          <a:xfrm>
            <a:off x="369888" y="1203158"/>
            <a:ext cx="11490325" cy="5111421"/>
          </a:xfrm>
        </p:spPr>
        <p:txBody>
          <a:bodyPr anchor="t"/>
          <a:lstStyle>
            <a:lvl1pPr>
              <a:spcBef>
                <a:spcPts val="500"/>
              </a:spcBef>
              <a:defRPr sz="2400">
                <a:solidFill>
                  <a:schemeClr val="accent1">
                    <a:lumMod val="75000"/>
                  </a:schemeClr>
                </a:solidFill>
              </a:defRPr>
            </a:lvl1pPr>
            <a:lvl2pPr marL="634937" indent="-317468">
              <a:spcBef>
                <a:spcPts val="500"/>
              </a:spcBef>
              <a:buFont typeface="Courier New" charset="0"/>
              <a:buChar char="o"/>
              <a:defRPr sz="2200"/>
            </a:lvl2pPr>
            <a:lvl3pPr marL="952405" indent="-317468">
              <a:spcBef>
                <a:spcPts val="500"/>
              </a:spcBef>
              <a:buFont typeface="LucidaGrande" charset="0"/>
              <a:buChar char="►"/>
              <a:defRPr sz="1800"/>
            </a:lvl3pPr>
            <a:lvl4pPr marL="1269873" indent="-317468">
              <a:spcBef>
                <a:spcPts val="500"/>
              </a:spcBef>
              <a:buFont typeface=".HiraKakuInterface-W3" charset="-128"/>
              <a:buChar char="▷"/>
              <a:defRPr sz="1800"/>
            </a:lvl4pPr>
            <a:lvl5pPr>
              <a:spcBef>
                <a:spcPts val="5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hape 4"/>
          <p:cNvSpPr>
            <a:spLocks noGrp="1"/>
          </p:cNvSpPr>
          <p:nvPr>
            <p:ph type="sldNum" sz="quarter" idx="2"/>
          </p:nvPr>
        </p:nvSpPr>
        <p:spPr>
          <a:xfrm>
            <a:off x="5947772" y="6540500"/>
            <a:ext cx="290106" cy="287258"/>
          </a:xfrm>
          <a:prstGeom prst="rect">
            <a:avLst/>
          </a:prstGeom>
          <a:ln w="12700">
            <a:miter lim="400000"/>
          </a:ln>
        </p:spPr>
        <p:txBody>
          <a:bodyPr wrap="none" lIns="50800" tIns="50800" rIns="50800" bIns="50800">
            <a:spAutoFit/>
          </a:bodyPr>
          <a:lstStyle>
            <a:lvl1pPr>
              <a:defRPr sz="1200"/>
            </a:lvl1pPr>
          </a:lstStyle>
          <a:p>
            <a:fld id="{86CB4B4D-7CA3-9044-876B-883B54F8677D}" type="slidenum">
              <a:t>‹#›</a:t>
            </a:fld>
            <a:endParaRPr/>
          </a:p>
        </p:txBody>
      </p:sp>
    </p:spTree>
    <p:extLst>
      <p:ext uri="{BB962C8B-B14F-4D97-AF65-F5344CB8AC3E}">
        <p14:creationId xmlns:p14="http://schemas.microsoft.com/office/powerpoint/2010/main" val="40918115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空白">
    <p:bg>
      <p:bgRef idx="1001">
        <a:schemeClr val="bg1"/>
      </p:bgRef>
    </p:bg>
    <p:spTree>
      <p:nvGrpSpPr>
        <p:cNvPr id="1" name=""/>
        <p:cNvGrpSpPr/>
        <p:nvPr/>
      </p:nvGrpSpPr>
      <p:grpSpPr>
        <a:xfrm>
          <a:off x="0" y="0"/>
          <a:ext cx="0" cy="0"/>
          <a:chOff x="0" y="0"/>
          <a:chExt cx="0" cy="0"/>
        </a:xfrm>
      </p:grpSpPr>
      <p:sp>
        <p:nvSpPr>
          <p:cNvPr id="2" name="Shape 4"/>
          <p:cNvSpPr>
            <a:spLocks noGrp="1"/>
          </p:cNvSpPr>
          <p:nvPr>
            <p:ph type="sldNum" sz="quarter" idx="2"/>
          </p:nvPr>
        </p:nvSpPr>
        <p:spPr>
          <a:xfrm>
            <a:off x="5947772" y="6540500"/>
            <a:ext cx="290106" cy="287258"/>
          </a:xfrm>
          <a:prstGeom prst="rect">
            <a:avLst/>
          </a:prstGeom>
          <a:ln w="12700">
            <a:miter lim="400000"/>
          </a:ln>
        </p:spPr>
        <p:txBody>
          <a:bodyPr wrap="none" lIns="50800" tIns="50800" rIns="50800" bIns="50800">
            <a:spAutoFit/>
          </a:bodyPr>
          <a:lstStyle>
            <a:lvl1pPr>
              <a:defRPr sz="1200"/>
            </a:lvl1pPr>
          </a:lstStyle>
          <a:p>
            <a:fld id="{86CB4B4D-7CA3-9044-876B-883B54F8677D}" type="slidenum">
              <a:t>‹#›</a:t>
            </a:fld>
            <a:endParaRPr/>
          </a:p>
        </p:txBody>
      </p:sp>
    </p:spTree>
    <p:extLst>
      <p:ext uri="{BB962C8B-B14F-4D97-AF65-F5344CB8AC3E}">
        <p14:creationId xmlns:p14="http://schemas.microsoft.com/office/powerpoint/2010/main" val="100896966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主副标题白底">
    <p:bg>
      <p:bgRef idx="1001">
        <a:schemeClr val="bg1"/>
      </p:bgRef>
    </p:bg>
    <p:spTree>
      <p:nvGrpSpPr>
        <p:cNvPr id="1" name=""/>
        <p:cNvGrpSpPr/>
        <p:nvPr/>
      </p:nvGrpSpPr>
      <p:grpSpPr>
        <a:xfrm>
          <a:off x="0" y="0"/>
          <a:ext cx="0" cy="0"/>
          <a:chOff x="0" y="0"/>
          <a:chExt cx="0" cy="0"/>
        </a:xfrm>
      </p:grpSpPr>
      <p:sp>
        <p:nvSpPr>
          <p:cNvPr id="48" name="文本占位符 11">
            <a:extLst>
              <a:ext uri="{FF2B5EF4-FFF2-40B4-BE49-F238E27FC236}">
                <a16:creationId xmlns:a16="http://schemas.microsoft.com/office/drawing/2014/main" id="{30B546F4-07BF-3F4F-9517-1BE7B9EF68D7}"/>
              </a:ext>
            </a:extLst>
          </p:cNvPr>
          <p:cNvSpPr>
            <a:spLocks noGrp="1"/>
          </p:cNvSpPr>
          <p:nvPr>
            <p:ph type="body" sz="quarter" idx="12" hasCustomPrompt="1"/>
          </p:nvPr>
        </p:nvSpPr>
        <p:spPr>
          <a:xfrm>
            <a:off x="370021" y="1001422"/>
            <a:ext cx="6915837" cy="273926"/>
          </a:xfrm>
          <a:prstGeom prst="rect">
            <a:avLst/>
          </a:prstGeom>
        </p:spPr>
        <p:txBody>
          <a:bodyPr>
            <a:noAutofit/>
          </a:bodyPr>
          <a:lstStyle>
            <a:lvl1pPr marL="0" marR="0" indent="0" algn="l" defTabSz="914264" rtl="0" eaLnBrk="1" fontAlgn="auto" latinLnBrk="0" hangingPunct="1">
              <a:lnSpc>
                <a:spcPct val="90000"/>
              </a:lnSpc>
              <a:spcBef>
                <a:spcPts val="1000"/>
              </a:spcBef>
              <a:spcAft>
                <a:spcPts val="0"/>
              </a:spcAft>
              <a:buClrTx/>
              <a:buSzTx/>
              <a:buFont typeface="Arial" panose="020B0604020202020204" pitchFamily="34" charset="0"/>
              <a:buNone/>
              <a:tabLst/>
              <a:defRPr sz="1700" b="0" i="0" baseline="0">
                <a:latin typeface="微软雅黑" panose="020B0503020204020204" pitchFamily="34" charset="-122"/>
                <a:ea typeface="微软雅黑" panose="020B0503020204020204" pitchFamily="34" charset="-122"/>
              </a:defRPr>
            </a:lvl1pPr>
          </a:lstStyle>
          <a:p>
            <a:pPr marL="0" marR="0" lvl="0" indent="0" algn="l" defTabSz="91426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zh-CN" altLang="en-US" dirty="0"/>
              <a:t>这</a:t>
            </a:r>
            <a:r>
              <a:rPr lang="zh-CN" altLang="en-US" dirty="0"/>
              <a:t>是副标题，字数请控制在一行以内</a:t>
            </a:r>
            <a:r>
              <a:rPr lang="en-US" altLang="zh-CN" dirty="0"/>
              <a:t>-</a:t>
            </a:r>
            <a:r>
              <a:rPr lang="zh-CN" altLang="en-US" dirty="0"/>
              <a:t>微软雅黑</a:t>
            </a:r>
            <a:r>
              <a:rPr lang="en-US" altLang="zh-CN" dirty="0">
                <a:solidFill>
                  <a:schemeClr val="tx1">
                    <a:lumMod val="75000"/>
                    <a:lumOff val="25000"/>
                  </a:schemeClr>
                </a:solidFill>
                <a:latin typeface="Microsoft YaHei" panose="020B0503020204020204" pitchFamily="34" charset="-122"/>
                <a:ea typeface="Microsoft YaHei" panose="020B0503020204020204" pitchFamily="34" charset="-122"/>
              </a:rPr>
              <a:t>_GBK 34</a:t>
            </a:r>
            <a:r>
              <a:rPr lang="zh-CN" altLang="en-US" dirty="0">
                <a:solidFill>
                  <a:schemeClr val="tx1">
                    <a:lumMod val="75000"/>
                    <a:lumOff val="25000"/>
                  </a:schemeClr>
                </a:solidFill>
                <a:latin typeface="Microsoft YaHei" panose="020B0503020204020204" pitchFamily="34" charset="-122"/>
                <a:ea typeface="Microsoft YaHei" panose="020B0503020204020204" pitchFamily="34" charset="-122"/>
              </a:rPr>
              <a:t>磅</a:t>
            </a:r>
            <a:endParaRPr kumimoji="1" lang="zh-CN" altLang="en-US" dirty="0"/>
          </a:p>
        </p:txBody>
      </p:sp>
      <p:sp>
        <p:nvSpPr>
          <p:cNvPr id="2" name="标题 1"/>
          <p:cNvSpPr>
            <a:spLocks noGrp="1"/>
          </p:cNvSpPr>
          <p:nvPr>
            <p:ph type="title" hasCustomPrompt="1"/>
          </p:nvPr>
        </p:nvSpPr>
        <p:spPr>
          <a:xfrm>
            <a:off x="370021" y="468760"/>
            <a:ext cx="6915837" cy="447675"/>
          </a:xfrm>
        </p:spPr>
        <p:txBody>
          <a:bodyPr>
            <a:normAutofit/>
          </a:bodyPr>
          <a:lstStyle>
            <a:lvl1pPr algn="l">
              <a:defRPr sz="2900">
                <a:solidFill>
                  <a:srgbClr val="4A4A4A"/>
                </a:solidFill>
              </a:defRPr>
            </a:lvl1pPr>
          </a:lstStyle>
          <a:p>
            <a:r>
              <a:rPr lang="zh-CN" altLang="en-US" dirty="0"/>
              <a:t>标题文本</a:t>
            </a:r>
            <a:r>
              <a:rPr lang="en-US" altLang="zh-CN" dirty="0"/>
              <a:t>-</a:t>
            </a:r>
            <a:r>
              <a:rPr lang="zh-CN" altLang="en-US" dirty="0"/>
              <a:t>微软雅黑</a:t>
            </a:r>
            <a:r>
              <a:rPr lang="en-US" altLang="zh-CN" dirty="0"/>
              <a:t>_GBK 52</a:t>
            </a:r>
            <a:r>
              <a:rPr lang="zh-CN" altLang="en-US" dirty="0"/>
              <a:t>磅</a:t>
            </a:r>
          </a:p>
        </p:txBody>
      </p:sp>
      <p:pic>
        <p:nvPicPr>
          <p:cNvPr id="5" name="图片 4"/>
          <p:cNvPicPr>
            <a:picLocks noChangeAspect="1"/>
          </p:cNvPicPr>
          <p:nvPr userDrawn="1"/>
        </p:nvPicPr>
        <p:blipFill>
          <a:blip r:embed="rId2"/>
          <a:stretch>
            <a:fillRect/>
          </a:stretch>
        </p:blipFill>
        <p:spPr>
          <a:xfrm>
            <a:off x="9584832" y="476253"/>
            <a:ext cx="2170191" cy="410981"/>
          </a:xfrm>
          <a:prstGeom prst="rect">
            <a:avLst/>
          </a:prstGeom>
        </p:spPr>
      </p:pic>
      <p:sp>
        <p:nvSpPr>
          <p:cNvPr id="6" name="Shape 4"/>
          <p:cNvSpPr>
            <a:spLocks noGrp="1"/>
          </p:cNvSpPr>
          <p:nvPr>
            <p:ph type="sldNum" sz="quarter" idx="2"/>
          </p:nvPr>
        </p:nvSpPr>
        <p:spPr>
          <a:xfrm>
            <a:off x="5947772" y="6540500"/>
            <a:ext cx="290106" cy="287258"/>
          </a:xfrm>
          <a:prstGeom prst="rect">
            <a:avLst/>
          </a:prstGeom>
          <a:ln w="12700">
            <a:miter lim="400000"/>
          </a:ln>
        </p:spPr>
        <p:txBody>
          <a:bodyPr wrap="none" lIns="50800" tIns="50800" rIns="50800" bIns="50800">
            <a:spAutoFit/>
          </a:bodyPr>
          <a:lstStyle>
            <a:lvl1pPr>
              <a:defRPr sz="1200"/>
            </a:lvl1pPr>
          </a:lstStyle>
          <a:p>
            <a:fld id="{86CB4B4D-7CA3-9044-876B-883B54F8677D}" type="slidenum">
              <a:t>‹#›</a:t>
            </a:fld>
            <a:endParaRPr/>
          </a:p>
        </p:txBody>
      </p:sp>
    </p:spTree>
    <p:extLst>
      <p:ext uri="{BB962C8B-B14F-4D97-AF65-F5344CB8AC3E}">
        <p14:creationId xmlns:p14="http://schemas.microsoft.com/office/powerpoint/2010/main" val="73365537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主标题白底">
    <p:bg>
      <p:bgRef idx="1001">
        <a:schemeClr val="bg1"/>
      </p:bgRef>
    </p:bg>
    <p:spTree>
      <p:nvGrpSpPr>
        <p:cNvPr id="1" name=""/>
        <p:cNvGrpSpPr/>
        <p:nvPr/>
      </p:nvGrpSpPr>
      <p:grpSpPr>
        <a:xfrm>
          <a:off x="0" y="0"/>
          <a:ext cx="0" cy="0"/>
          <a:chOff x="0" y="0"/>
          <a:chExt cx="0" cy="0"/>
        </a:xfrm>
      </p:grpSpPr>
      <p:sp>
        <p:nvSpPr>
          <p:cNvPr id="8" name="Content Placeholder 2"/>
          <p:cNvSpPr>
            <a:spLocks noGrp="1"/>
          </p:cNvSpPr>
          <p:nvPr>
            <p:ph sz="quarter" idx="10"/>
          </p:nvPr>
        </p:nvSpPr>
        <p:spPr>
          <a:xfrm>
            <a:off x="369888" y="954158"/>
            <a:ext cx="11490325" cy="5360421"/>
          </a:xfrm>
        </p:spPr>
        <p:txBody>
          <a:bodyPr anchor="t"/>
          <a:lstStyle>
            <a:lvl1pPr>
              <a:spcBef>
                <a:spcPts val="500"/>
              </a:spcBef>
              <a:defRPr sz="2400"/>
            </a:lvl1pPr>
            <a:lvl2pPr marL="634937" indent="-317468">
              <a:spcBef>
                <a:spcPts val="500"/>
              </a:spcBef>
              <a:buFont typeface="Courier New" charset="0"/>
              <a:buChar char="o"/>
              <a:defRPr sz="2200"/>
            </a:lvl2pPr>
            <a:lvl3pPr marL="952405" indent="-317468">
              <a:spcBef>
                <a:spcPts val="500"/>
              </a:spcBef>
              <a:buFont typeface="LucidaGrande" charset="0"/>
              <a:buChar char="►"/>
              <a:defRPr sz="1800"/>
            </a:lvl3pPr>
            <a:lvl4pPr marL="1269873" indent="-317468">
              <a:spcBef>
                <a:spcPts val="500"/>
              </a:spcBef>
              <a:buFont typeface=".HiraKakuInterface-W3" charset="-128"/>
              <a:buChar char="▷"/>
              <a:defRPr sz="1800"/>
            </a:lvl4pPr>
            <a:lvl5pPr>
              <a:spcBef>
                <a:spcPts val="5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图片 3"/>
          <p:cNvPicPr>
            <a:picLocks noChangeAspect="1"/>
          </p:cNvPicPr>
          <p:nvPr userDrawn="1"/>
        </p:nvPicPr>
        <p:blipFill>
          <a:blip r:embed="rId2"/>
          <a:stretch>
            <a:fillRect/>
          </a:stretch>
        </p:blipFill>
        <p:spPr>
          <a:xfrm>
            <a:off x="148416" y="6314579"/>
            <a:ext cx="2170191" cy="410981"/>
          </a:xfrm>
          <a:prstGeom prst="rect">
            <a:avLst/>
          </a:prstGeom>
        </p:spPr>
      </p:pic>
      <p:sp>
        <p:nvSpPr>
          <p:cNvPr id="11" name="标题 1"/>
          <p:cNvSpPr>
            <a:spLocks noGrp="1"/>
          </p:cNvSpPr>
          <p:nvPr>
            <p:ph type="title" hasCustomPrompt="1"/>
          </p:nvPr>
        </p:nvSpPr>
        <p:spPr>
          <a:xfrm>
            <a:off x="369888" y="139611"/>
            <a:ext cx="11490325" cy="452148"/>
          </a:xfrm>
        </p:spPr>
        <p:txBody>
          <a:bodyPr>
            <a:noAutofit/>
          </a:bodyPr>
          <a:lstStyle>
            <a:lvl1pPr algn="l">
              <a:defRPr sz="3000">
                <a:solidFill>
                  <a:srgbClr val="4A4A4A"/>
                </a:solidFill>
              </a:defRPr>
            </a:lvl1pPr>
          </a:lstStyle>
          <a:p>
            <a:r>
              <a:rPr lang="zh-CN" altLang="en-US" dirty="0"/>
              <a:t>标题文本</a:t>
            </a:r>
            <a:r>
              <a:rPr lang="en-US" altLang="zh-CN" dirty="0"/>
              <a:t>-</a:t>
            </a:r>
            <a:r>
              <a:rPr lang="zh-CN" altLang="en-US" dirty="0"/>
              <a:t>微软雅黑</a:t>
            </a:r>
            <a:r>
              <a:rPr lang="en-US" altLang="zh-CN" dirty="0"/>
              <a:t>_GBK 52</a:t>
            </a:r>
            <a:r>
              <a:rPr lang="zh-CN" altLang="en-US" dirty="0"/>
              <a:t>磅</a:t>
            </a:r>
          </a:p>
        </p:txBody>
      </p:sp>
      <p:sp>
        <p:nvSpPr>
          <p:cNvPr id="5" name="Shape 4"/>
          <p:cNvSpPr>
            <a:spLocks noGrp="1"/>
          </p:cNvSpPr>
          <p:nvPr>
            <p:ph type="sldNum" sz="quarter" idx="2"/>
          </p:nvPr>
        </p:nvSpPr>
        <p:spPr>
          <a:xfrm>
            <a:off x="5947772" y="6540500"/>
            <a:ext cx="290106" cy="287258"/>
          </a:xfrm>
          <a:prstGeom prst="rect">
            <a:avLst/>
          </a:prstGeom>
          <a:ln w="12700">
            <a:miter lim="400000"/>
          </a:ln>
        </p:spPr>
        <p:txBody>
          <a:bodyPr wrap="none" lIns="50800" tIns="50800" rIns="50800" bIns="50800">
            <a:spAutoFit/>
          </a:bodyPr>
          <a:lstStyle>
            <a:lvl1pPr>
              <a:defRPr sz="1200"/>
            </a:lvl1pPr>
          </a:lstStyle>
          <a:p>
            <a:fld id="{86CB4B4D-7CA3-9044-876B-883B54F8677D}" type="slidenum">
              <a:t>‹#›</a:t>
            </a:fld>
            <a:endParaRPr/>
          </a:p>
        </p:txBody>
      </p:sp>
    </p:spTree>
    <p:extLst>
      <p:ext uri="{BB962C8B-B14F-4D97-AF65-F5344CB8AC3E}">
        <p14:creationId xmlns:p14="http://schemas.microsoft.com/office/powerpoint/2010/main" val="3464602356"/>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主副标题白底 无logo">
    <p:bg>
      <p:bgRef idx="1001">
        <a:schemeClr val="bg1"/>
      </p:bgRef>
    </p:bg>
    <p:spTree>
      <p:nvGrpSpPr>
        <p:cNvPr id="1" name=""/>
        <p:cNvGrpSpPr/>
        <p:nvPr/>
      </p:nvGrpSpPr>
      <p:grpSpPr>
        <a:xfrm>
          <a:off x="0" y="0"/>
          <a:ext cx="0" cy="0"/>
          <a:chOff x="0" y="0"/>
          <a:chExt cx="0" cy="0"/>
        </a:xfrm>
      </p:grpSpPr>
      <p:sp>
        <p:nvSpPr>
          <p:cNvPr id="48" name="文本占位符 11">
            <a:extLst>
              <a:ext uri="{FF2B5EF4-FFF2-40B4-BE49-F238E27FC236}">
                <a16:creationId xmlns:a16="http://schemas.microsoft.com/office/drawing/2014/main" id="{30B546F4-07BF-3F4F-9517-1BE7B9EF68D7}"/>
              </a:ext>
            </a:extLst>
          </p:cNvPr>
          <p:cNvSpPr>
            <a:spLocks noGrp="1"/>
          </p:cNvSpPr>
          <p:nvPr>
            <p:ph type="body" sz="quarter" idx="12" hasCustomPrompt="1"/>
          </p:nvPr>
        </p:nvSpPr>
        <p:spPr>
          <a:xfrm>
            <a:off x="370021" y="1001422"/>
            <a:ext cx="6915837" cy="273926"/>
          </a:xfrm>
          <a:prstGeom prst="rect">
            <a:avLst/>
          </a:prstGeom>
        </p:spPr>
        <p:txBody>
          <a:bodyPr>
            <a:noAutofit/>
          </a:bodyPr>
          <a:lstStyle>
            <a:lvl1pPr marL="0" marR="0" indent="0" algn="l" defTabSz="914264" rtl="0" eaLnBrk="1" fontAlgn="auto" latinLnBrk="0" hangingPunct="1">
              <a:lnSpc>
                <a:spcPct val="90000"/>
              </a:lnSpc>
              <a:spcBef>
                <a:spcPts val="1000"/>
              </a:spcBef>
              <a:spcAft>
                <a:spcPts val="0"/>
              </a:spcAft>
              <a:buClrTx/>
              <a:buSzTx/>
              <a:buFont typeface="Arial" panose="020B0604020202020204" pitchFamily="34" charset="0"/>
              <a:buNone/>
              <a:tabLst/>
              <a:defRPr sz="1700" b="0" i="0" baseline="0">
                <a:latin typeface="微软雅黑" panose="020B0503020204020204" pitchFamily="34" charset="-122"/>
                <a:ea typeface="微软雅黑" panose="020B0503020204020204" pitchFamily="34" charset="-122"/>
              </a:defRPr>
            </a:lvl1pPr>
          </a:lstStyle>
          <a:p>
            <a:pPr marL="0" marR="0" lvl="0" indent="0" algn="l" defTabSz="91426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zh-CN" altLang="en-US" dirty="0"/>
              <a:t>这</a:t>
            </a:r>
            <a:r>
              <a:rPr lang="zh-CN" altLang="en-US" dirty="0"/>
              <a:t>是副标题，字数请控制在一行以内</a:t>
            </a:r>
            <a:r>
              <a:rPr lang="en-US" altLang="zh-CN" dirty="0"/>
              <a:t>-</a:t>
            </a:r>
            <a:r>
              <a:rPr lang="zh-CN" altLang="en-US" dirty="0"/>
              <a:t>微软雅黑</a:t>
            </a:r>
            <a:r>
              <a:rPr lang="en-US" altLang="zh-CN" dirty="0">
                <a:solidFill>
                  <a:schemeClr val="tx1">
                    <a:lumMod val="75000"/>
                    <a:lumOff val="25000"/>
                  </a:schemeClr>
                </a:solidFill>
                <a:latin typeface="Microsoft YaHei" panose="020B0503020204020204" pitchFamily="34" charset="-122"/>
                <a:ea typeface="Microsoft YaHei" panose="020B0503020204020204" pitchFamily="34" charset="-122"/>
              </a:rPr>
              <a:t>_GBK 34</a:t>
            </a:r>
            <a:r>
              <a:rPr lang="zh-CN" altLang="en-US" dirty="0">
                <a:solidFill>
                  <a:schemeClr val="tx1">
                    <a:lumMod val="75000"/>
                    <a:lumOff val="25000"/>
                  </a:schemeClr>
                </a:solidFill>
                <a:latin typeface="Microsoft YaHei" panose="020B0503020204020204" pitchFamily="34" charset="-122"/>
                <a:ea typeface="Microsoft YaHei" panose="020B0503020204020204" pitchFamily="34" charset="-122"/>
              </a:rPr>
              <a:t>磅</a:t>
            </a:r>
            <a:endParaRPr kumimoji="1" lang="zh-CN" altLang="en-US" dirty="0"/>
          </a:p>
        </p:txBody>
      </p:sp>
      <p:sp>
        <p:nvSpPr>
          <p:cNvPr id="2" name="标题 1"/>
          <p:cNvSpPr>
            <a:spLocks noGrp="1"/>
          </p:cNvSpPr>
          <p:nvPr>
            <p:ph type="title" hasCustomPrompt="1"/>
          </p:nvPr>
        </p:nvSpPr>
        <p:spPr>
          <a:xfrm>
            <a:off x="370021" y="468760"/>
            <a:ext cx="6915837" cy="447675"/>
          </a:xfrm>
        </p:spPr>
        <p:txBody>
          <a:bodyPr>
            <a:normAutofit/>
          </a:bodyPr>
          <a:lstStyle>
            <a:lvl1pPr algn="l">
              <a:defRPr sz="2900">
                <a:solidFill>
                  <a:srgbClr val="4A4A4A"/>
                </a:solidFill>
              </a:defRPr>
            </a:lvl1pPr>
          </a:lstStyle>
          <a:p>
            <a:r>
              <a:rPr lang="zh-CN" altLang="en-US" dirty="0"/>
              <a:t>标题文本</a:t>
            </a:r>
            <a:r>
              <a:rPr lang="en-US" altLang="zh-CN" dirty="0"/>
              <a:t>-</a:t>
            </a:r>
            <a:r>
              <a:rPr lang="zh-CN" altLang="en-US" dirty="0"/>
              <a:t>微软雅黑</a:t>
            </a:r>
            <a:r>
              <a:rPr lang="en-US" altLang="zh-CN" dirty="0"/>
              <a:t>_GBK 52</a:t>
            </a:r>
            <a:r>
              <a:rPr lang="zh-CN" altLang="en-US" dirty="0"/>
              <a:t>磅</a:t>
            </a:r>
          </a:p>
        </p:txBody>
      </p:sp>
      <p:sp>
        <p:nvSpPr>
          <p:cNvPr id="4" name="Shape 4"/>
          <p:cNvSpPr>
            <a:spLocks noGrp="1"/>
          </p:cNvSpPr>
          <p:nvPr>
            <p:ph type="sldNum" sz="quarter" idx="2"/>
          </p:nvPr>
        </p:nvSpPr>
        <p:spPr>
          <a:xfrm>
            <a:off x="5947772" y="6540500"/>
            <a:ext cx="290106" cy="287258"/>
          </a:xfrm>
          <a:prstGeom prst="rect">
            <a:avLst/>
          </a:prstGeom>
          <a:ln w="12700">
            <a:miter lim="400000"/>
          </a:ln>
        </p:spPr>
        <p:txBody>
          <a:bodyPr wrap="none" lIns="50800" tIns="50800" rIns="50800" bIns="50800">
            <a:spAutoFit/>
          </a:bodyPr>
          <a:lstStyle>
            <a:lvl1pPr>
              <a:defRPr sz="1200"/>
            </a:lvl1pPr>
          </a:lstStyle>
          <a:p>
            <a:fld id="{86CB4B4D-7CA3-9044-876B-883B54F8677D}" type="slidenum">
              <a:t>‹#›</a:t>
            </a:fld>
            <a:endParaRPr/>
          </a:p>
        </p:txBody>
      </p:sp>
    </p:spTree>
    <p:extLst>
      <p:ext uri="{BB962C8B-B14F-4D97-AF65-F5344CB8AC3E}">
        <p14:creationId xmlns:p14="http://schemas.microsoft.com/office/powerpoint/2010/main" val="1054888545"/>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主标题白底 无logo">
    <p:bg>
      <p:bgRef idx="1001">
        <a:schemeClr val="bg1"/>
      </p:bgRef>
    </p:bg>
    <p:spTree>
      <p:nvGrpSpPr>
        <p:cNvPr id="1" name=""/>
        <p:cNvGrpSpPr/>
        <p:nvPr/>
      </p:nvGrpSpPr>
      <p:grpSpPr>
        <a:xfrm>
          <a:off x="0" y="0"/>
          <a:ext cx="0" cy="0"/>
          <a:chOff x="0" y="0"/>
          <a:chExt cx="0" cy="0"/>
        </a:xfrm>
      </p:grpSpPr>
      <p:sp>
        <p:nvSpPr>
          <p:cNvPr id="5" name="标题 1"/>
          <p:cNvSpPr>
            <a:spLocks noGrp="1"/>
          </p:cNvSpPr>
          <p:nvPr>
            <p:ph type="title" hasCustomPrompt="1"/>
          </p:nvPr>
        </p:nvSpPr>
        <p:spPr>
          <a:xfrm>
            <a:off x="370021" y="468760"/>
            <a:ext cx="6915837" cy="447675"/>
          </a:xfrm>
        </p:spPr>
        <p:txBody>
          <a:bodyPr>
            <a:normAutofit/>
          </a:bodyPr>
          <a:lstStyle>
            <a:lvl1pPr algn="l">
              <a:defRPr sz="2900">
                <a:solidFill>
                  <a:srgbClr val="4A4A4A"/>
                </a:solidFill>
              </a:defRPr>
            </a:lvl1pPr>
          </a:lstStyle>
          <a:p>
            <a:r>
              <a:rPr lang="zh-CN" altLang="en-US" dirty="0"/>
              <a:t>标题文本</a:t>
            </a:r>
            <a:r>
              <a:rPr lang="en-US" altLang="zh-CN" dirty="0"/>
              <a:t>-</a:t>
            </a:r>
            <a:r>
              <a:rPr lang="zh-CN" altLang="en-US" dirty="0"/>
              <a:t>微软雅黑</a:t>
            </a:r>
            <a:r>
              <a:rPr lang="en-US" altLang="zh-CN" dirty="0"/>
              <a:t>_GBK 52</a:t>
            </a:r>
            <a:r>
              <a:rPr lang="zh-CN" altLang="en-US" dirty="0"/>
              <a:t>磅</a:t>
            </a:r>
          </a:p>
        </p:txBody>
      </p:sp>
      <p:sp>
        <p:nvSpPr>
          <p:cNvPr id="3" name="Text Placeholder 2"/>
          <p:cNvSpPr>
            <a:spLocks noGrp="1"/>
          </p:cNvSpPr>
          <p:nvPr>
            <p:ph type="body" sz="quarter" idx="10"/>
          </p:nvPr>
        </p:nvSpPr>
        <p:spPr>
          <a:xfrm>
            <a:off x="782637" y="1974850"/>
            <a:ext cx="9037223" cy="3697080"/>
          </a:xfrm>
        </p:spPr>
        <p:txBody>
          <a:bodyPr anchor="t"/>
          <a:lstStyle>
            <a:lvl1pPr>
              <a:spcBef>
                <a:spcPts val="500"/>
              </a:spcBef>
              <a:defRPr sz="2800"/>
            </a:lvl1pPr>
            <a:lvl2pPr marL="634937" indent="-317468">
              <a:spcBef>
                <a:spcPts val="500"/>
              </a:spcBef>
              <a:buFont typeface="Courier New" charset="0"/>
              <a:buChar char="o"/>
              <a:defRPr sz="2400"/>
            </a:lvl2pPr>
            <a:lvl3pPr marL="952405" indent="-317468">
              <a:spcBef>
                <a:spcPts val="500"/>
              </a:spcBef>
              <a:buFont typeface=".SFNSText" charset="-120"/>
              <a:buChar char="▶︎"/>
              <a:defRPr sz="2000"/>
            </a:lvl3pPr>
            <a:lvl4pPr marL="1269873" indent="-317468">
              <a:spcBef>
                <a:spcPts val="500"/>
              </a:spcBef>
              <a:buFont typeface=".HiraKakuInterface-W3" charset="-128"/>
              <a:buChar char="▷"/>
              <a:defRPr sz="2000"/>
            </a:lvl4pPr>
            <a:lvl5pPr>
              <a:spcBef>
                <a:spcPts val="500"/>
              </a:spcBef>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hape 4"/>
          <p:cNvSpPr>
            <a:spLocks noGrp="1"/>
          </p:cNvSpPr>
          <p:nvPr>
            <p:ph type="sldNum" sz="quarter" idx="2"/>
          </p:nvPr>
        </p:nvSpPr>
        <p:spPr>
          <a:xfrm>
            <a:off x="5947772" y="6540500"/>
            <a:ext cx="290106" cy="287258"/>
          </a:xfrm>
          <a:prstGeom prst="rect">
            <a:avLst/>
          </a:prstGeom>
          <a:ln w="12700">
            <a:miter lim="400000"/>
          </a:ln>
        </p:spPr>
        <p:txBody>
          <a:bodyPr wrap="none" lIns="50800" tIns="50800" rIns="50800" bIns="50800">
            <a:spAutoFit/>
          </a:bodyPr>
          <a:lstStyle>
            <a:lvl1pPr>
              <a:defRPr sz="1200"/>
            </a:lvl1pPr>
          </a:lstStyle>
          <a:p>
            <a:fld id="{86CB4B4D-7CA3-9044-876B-883B54F8677D}" type="slidenum">
              <a:t>‹#›</a:t>
            </a:fld>
            <a:endParaRPr/>
          </a:p>
        </p:txBody>
      </p:sp>
    </p:spTree>
    <p:extLst>
      <p:ext uri="{BB962C8B-B14F-4D97-AF65-F5344CB8AC3E}">
        <p14:creationId xmlns:p14="http://schemas.microsoft.com/office/powerpoint/2010/main" val="1078065778"/>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主副标题底图1">
    <p:bg>
      <p:bgRef idx="1001">
        <a:schemeClr val="bg1"/>
      </p:bgRef>
    </p:bg>
    <p:spTree>
      <p:nvGrpSpPr>
        <p:cNvPr id="1" name=""/>
        <p:cNvGrpSpPr/>
        <p:nvPr/>
      </p:nvGrpSpPr>
      <p:grpSpPr>
        <a:xfrm>
          <a:off x="0" y="0"/>
          <a:ext cx="0" cy="0"/>
          <a:chOff x="0" y="0"/>
          <a:chExt cx="0" cy="0"/>
        </a:xfrm>
      </p:grpSpPr>
      <p:pic>
        <p:nvPicPr>
          <p:cNvPr id="5" name="KV Summit(1)-底纹.psd" descr="KV Summit(1)-底纹.psd"/>
          <p:cNvPicPr>
            <a:picLocks noChangeAspect="1"/>
          </p:cNvPicPr>
          <p:nvPr userDrawn="1"/>
        </p:nvPicPr>
        <p:blipFill>
          <a:blip r:embed="rId2">
            <a:alphaModFix amt="23558"/>
          </a:blip>
          <a:stretch>
            <a:fillRect/>
          </a:stretch>
        </p:blipFill>
        <p:spPr>
          <a:xfrm>
            <a:off x="-74712" y="-31560"/>
            <a:ext cx="12341424" cy="6921121"/>
          </a:xfrm>
          <a:prstGeom prst="rect">
            <a:avLst/>
          </a:prstGeom>
          <a:ln w="3175">
            <a:miter lim="400000"/>
          </a:ln>
        </p:spPr>
      </p:pic>
      <p:sp>
        <p:nvSpPr>
          <p:cNvPr id="48" name="文本占位符 11">
            <a:extLst>
              <a:ext uri="{FF2B5EF4-FFF2-40B4-BE49-F238E27FC236}">
                <a16:creationId xmlns:a16="http://schemas.microsoft.com/office/drawing/2014/main" id="{30B546F4-07BF-3F4F-9517-1BE7B9EF68D7}"/>
              </a:ext>
            </a:extLst>
          </p:cNvPr>
          <p:cNvSpPr>
            <a:spLocks noGrp="1"/>
          </p:cNvSpPr>
          <p:nvPr>
            <p:ph type="body" sz="quarter" idx="12" hasCustomPrompt="1"/>
          </p:nvPr>
        </p:nvSpPr>
        <p:spPr>
          <a:xfrm>
            <a:off x="370021" y="1001422"/>
            <a:ext cx="6915837" cy="273926"/>
          </a:xfrm>
          <a:prstGeom prst="rect">
            <a:avLst/>
          </a:prstGeom>
        </p:spPr>
        <p:txBody>
          <a:bodyPr>
            <a:noAutofit/>
          </a:bodyPr>
          <a:lstStyle>
            <a:lvl1pPr marL="0" marR="0" indent="0" algn="l" defTabSz="914264" rtl="0" eaLnBrk="1" fontAlgn="auto" latinLnBrk="0" hangingPunct="1">
              <a:lnSpc>
                <a:spcPct val="90000"/>
              </a:lnSpc>
              <a:spcBef>
                <a:spcPts val="1000"/>
              </a:spcBef>
              <a:spcAft>
                <a:spcPts val="0"/>
              </a:spcAft>
              <a:buClrTx/>
              <a:buSzTx/>
              <a:buFont typeface="Arial" panose="020B0604020202020204" pitchFamily="34" charset="0"/>
              <a:buNone/>
              <a:tabLst/>
              <a:defRPr sz="1700" b="0" i="0" baseline="0">
                <a:latin typeface="微软雅黑" panose="020B0503020204020204" pitchFamily="34" charset="-122"/>
                <a:ea typeface="微软雅黑" panose="020B0503020204020204" pitchFamily="34" charset="-122"/>
              </a:defRPr>
            </a:lvl1pPr>
          </a:lstStyle>
          <a:p>
            <a:pPr marL="0" marR="0" lvl="0" indent="0" algn="l" defTabSz="91426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zh-CN" altLang="en-US" dirty="0"/>
              <a:t>这</a:t>
            </a:r>
            <a:r>
              <a:rPr lang="zh-CN" altLang="en-US" dirty="0"/>
              <a:t>是副标题，字数请控制在一行以内</a:t>
            </a:r>
            <a:r>
              <a:rPr lang="en-US" altLang="zh-CN" dirty="0"/>
              <a:t>-</a:t>
            </a:r>
            <a:r>
              <a:rPr lang="zh-CN" altLang="en-US" dirty="0"/>
              <a:t>微软雅黑</a:t>
            </a:r>
            <a:r>
              <a:rPr lang="en-US" altLang="zh-CN" dirty="0">
                <a:solidFill>
                  <a:schemeClr val="tx1">
                    <a:lumMod val="75000"/>
                    <a:lumOff val="25000"/>
                  </a:schemeClr>
                </a:solidFill>
                <a:latin typeface="Microsoft YaHei" panose="020B0503020204020204" pitchFamily="34" charset="-122"/>
                <a:ea typeface="Microsoft YaHei" panose="020B0503020204020204" pitchFamily="34" charset="-122"/>
              </a:rPr>
              <a:t>_GBK 34</a:t>
            </a:r>
            <a:r>
              <a:rPr lang="zh-CN" altLang="en-US" dirty="0">
                <a:solidFill>
                  <a:schemeClr val="tx1">
                    <a:lumMod val="75000"/>
                    <a:lumOff val="25000"/>
                  </a:schemeClr>
                </a:solidFill>
                <a:latin typeface="Microsoft YaHei" panose="020B0503020204020204" pitchFamily="34" charset="-122"/>
                <a:ea typeface="Microsoft YaHei" panose="020B0503020204020204" pitchFamily="34" charset="-122"/>
              </a:rPr>
              <a:t>磅</a:t>
            </a:r>
            <a:endParaRPr kumimoji="1" lang="zh-CN" altLang="en-US" dirty="0"/>
          </a:p>
        </p:txBody>
      </p:sp>
      <p:sp>
        <p:nvSpPr>
          <p:cNvPr id="6" name="标题 1"/>
          <p:cNvSpPr>
            <a:spLocks noGrp="1"/>
          </p:cNvSpPr>
          <p:nvPr>
            <p:ph type="title" hasCustomPrompt="1"/>
          </p:nvPr>
        </p:nvSpPr>
        <p:spPr>
          <a:xfrm>
            <a:off x="370021" y="468760"/>
            <a:ext cx="6915837" cy="447675"/>
          </a:xfrm>
        </p:spPr>
        <p:txBody>
          <a:bodyPr>
            <a:normAutofit/>
          </a:bodyPr>
          <a:lstStyle>
            <a:lvl1pPr algn="l">
              <a:defRPr sz="2900">
                <a:solidFill>
                  <a:srgbClr val="4A4A4A"/>
                </a:solidFill>
              </a:defRPr>
            </a:lvl1pPr>
          </a:lstStyle>
          <a:p>
            <a:r>
              <a:rPr lang="zh-CN" altLang="en-US" dirty="0"/>
              <a:t>标题文本</a:t>
            </a:r>
            <a:r>
              <a:rPr lang="en-US" altLang="zh-CN" dirty="0"/>
              <a:t>-</a:t>
            </a:r>
            <a:r>
              <a:rPr lang="zh-CN" altLang="en-US" dirty="0"/>
              <a:t>微软雅黑</a:t>
            </a:r>
            <a:r>
              <a:rPr lang="en-US" altLang="zh-CN" dirty="0"/>
              <a:t>_GBK 52</a:t>
            </a:r>
            <a:r>
              <a:rPr lang="zh-CN" altLang="en-US" dirty="0"/>
              <a:t>磅</a:t>
            </a:r>
          </a:p>
        </p:txBody>
      </p:sp>
      <p:pic>
        <p:nvPicPr>
          <p:cNvPr id="7" name="图片 6"/>
          <p:cNvPicPr>
            <a:picLocks noChangeAspect="1"/>
          </p:cNvPicPr>
          <p:nvPr userDrawn="1"/>
        </p:nvPicPr>
        <p:blipFill>
          <a:blip r:embed="rId3"/>
          <a:stretch>
            <a:fillRect/>
          </a:stretch>
        </p:blipFill>
        <p:spPr>
          <a:xfrm>
            <a:off x="9584832" y="476253"/>
            <a:ext cx="2170191" cy="410981"/>
          </a:xfrm>
          <a:prstGeom prst="rect">
            <a:avLst/>
          </a:prstGeom>
        </p:spPr>
      </p:pic>
      <p:sp>
        <p:nvSpPr>
          <p:cNvPr id="8" name="Shape 4"/>
          <p:cNvSpPr>
            <a:spLocks noGrp="1"/>
          </p:cNvSpPr>
          <p:nvPr>
            <p:ph type="sldNum" sz="quarter" idx="2"/>
          </p:nvPr>
        </p:nvSpPr>
        <p:spPr>
          <a:xfrm>
            <a:off x="5947772" y="6540500"/>
            <a:ext cx="290106" cy="287258"/>
          </a:xfrm>
          <a:prstGeom prst="rect">
            <a:avLst/>
          </a:prstGeom>
          <a:ln w="12700">
            <a:miter lim="400000"/>
          </a:ln>
        </p:spPr>
        <p:txBody>
          <a:bodyPr wrap="none" lIns="50800" tIns="50800" rIns="50800" bIns="50800">
            <a:spAutoFit/>
          </a:bodyPr>
          <a:lstStyle>
            <a:lvl1pPr>
              <a:defRPr sz="1200"/>
            </a:lvl1pPr>
          </a:lstStyle>
          <a:p>
            <a:fld id="{86CB4B4D-7CA3-9044-876B-883B54F8677D}" type="slidenum">
              <a:t>‹#›</a:t>
            </a:fld>
            <a:endParaRPr/>
          </a:p>
        </p:txBody>
      </p:sp>
    </p:spTree>
    <p:extLst>
      <p:ext uri="{BB962C8B-B14F-4D97-AF65-F5344CB8AC3E}">
        <p14:creationId xmlns:p14="http://schemas.microsoft.com/office/powerpoint/2010/main" val="3422567430"/>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主标题底图">
    <p:bg>
      <p:bgRef idx="1001">
        <a:schemeClr val="bg1"/>
      </p:bgRef>
    </p:bg>
    <p:spTree>
      <p:nvGrpSpPr>
        <p:cNvPr id="1" name=""/>
        <p:cNvGrpSpPr/>
        <p:nvPr/>
      </p:nvGrpSpPr>
      <p:grpSpPr>
        <a:xfrm>
          <a:off x="0" y="0"/>
          <a:ext cx="0" cy="0"/>
          <a:chOff x="0" y="0"/>
          <a:chExt cx="0" cy="0"/>
        </a:xfrm>
      </p:grpSpPr>
      <p:pic>
        <p:nvPicPr>
          <p:cNvPr id="4" name="KV Summit(1)-底纹.psd" descr="KV Summit(1)-底纹.psd"/>
          <p:cNvPicPr>
            <a:picLocks noChangeAspect="1"/>
          </p:cNvPicPr>
          <p:nvPr userDrawn="1"/>
        </p:nvPicPr>
        <p:blipFill>
          <a:blip r:embed="rId2">
            <a:alphaModFix amt="23558"/>
          </a:blip>
          <a:stretch>
            <a:fillRect/>
          </a:stretch>
        </p:blipFill>
        <p:spPr>
          <a:xfrm>
            <a:off x="-74712" y="-31560"/>
            <a:ext cx="12341424" cy="6921121"/>
          </a:xfrm>
          <a:prstGeom prst="rect">
            <a:avLst/>
          </a:prstGeom>
          <a:ln w="3175">
            <a:miter lim="400000"/>
          </a:ln>
        </p:spPr>
      </p:pic>
      <p:sp>
        <p:nvSpPr>
          <p:cNvPr id="7" name="Content Placeholder 2"/>
          <p:cNvSpPr>
            <a:spLocks noGrp="1"/>
          </p:cNvSpPr>
          <p:nvPr>
            <p:ph sz="quarter" idx="10"/>
          </p:nvPr>
        </p:nvSpPr>
        <p:spPr>
          <a:xfrm>
            <a:off x="369888" y="954158"/>
            <a:ext cx="11490325" cy="5360421"/>
          </a:xfrm>
        </p:spPr>
        <p:txBody>
          <a:bodyPr anchor="t"/>
          <a:lstStyle>
            <a:lvl1pPr>
              <a:spcBef>
                <a:spcPts val="500"/>
              </a:spcBef>
              <a:defRPr sz="2400">
                <a:solidFill>
                  <a:schemeClr val="accent1">
                    <a:lumMod val="75000"/>
                  </a:schemeClr>
                </a:solidFill>
              </a:defRPr>
            </a:lvl1pPr>
            <a:lvl2pPr marL="634937" indent="-317468">
              <a:spcBef>
                <a:spcPts val="500"/>
              </a:spcBef>
              <a:buFont typeface="Courier New" charset="0"/>
              <a:buChar char="o"/>
              <a:defRPr sz="2200"/>
            </a:lvl2pPr>
            <a:lvl3pPr marL="952405" indent="-317468">
              <a:spcBef>
                <a:spcPts val="500"/>
              </a:spcBef>
              <a:buFont typeface="LucidaGrande" charset="0"/>
              <a:buChar char="►"/>
              <a:defRPr sz="1800"/>
            </a:lvl3pPr>
            <a:lvl4pPr marL="1269873" indent="-317468">
              <a:spcBef>
                <a:spcPts val="500"/>
              </a:spcBef>
              <a:buFont typeface=".HiraKakuInterface-W3" charset="-128"/>
              <a:buChar char="▷"/>
              <a:defRPr sz="1800"/>
            </a:lvl4pPr>
            <a:lvl5pPr>
              <a:spcBef>
                <a:spcPts val="5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标题 1"/>
          <p:cNvSpPr>
            <a:spLocks noGrp="1"/>
          </p:cNvSpPr>
          <p:nvPr>
            <p:ph type="title" hasCustomPrompt="1"/>
          </p:nvPr>
        </p:nvSpPr>
        <p:spPr>
          <a:xfrm>
            <a:off x="369888" y="139611"/>
            <a:ext cx="11490325" cy="452148"/>
          </a:xfrm>
        </p:spPr>
        <p:txBody>
          <a:bodyPr>
            <a:noAutofit/>
          </a:bodyPr>
          <a:lstStyle>
            <a:lvl1pPr algn="l">
              <a:defRPr sz="3000">
                <a:solidFill>
                  <a:srgbClr val="4A4A4A"/>
                </a:solidFill>
              </a:defRPr>
            </a:lvl1pPr>
          </a:lstStyle>
          <a:p>
            <a:r>
              <a:rPr lang="zh-CN" altLang="en-US" dirty="0"/>
              <a:t>标题文本</a:t>
            </a:r>
            <a:r>
              <a:rPr lang="en-US" altLang="zh-CN" dirty="0"/>
              <a:t>-</a:t>
            </a:r>
            <a:r>
              <a:rPr lang="zh-CN" altLang="en-US" dirty="0"/>
              <a:t>微软雅黑</a:t>
            </a:r>
            <a:r>
              <a:rPr lang="en-US" altLang="zh-CN" dirty="0"/>
              <a:t>_GBK 52</a:t>
            </a:r>
            <a:r>
              <a:rPr lang="zh-CN" altLang="en-US" dirty="0"/>
              <a:t>磅</a:t>
            </a:r>
          </a:p>
        </p:txBody>
      </p:sp>
      <p:pic>
        <p:nvPicPr>
          <p:cNvPr id="9" name="图片 3"/>
          <p:cNvPicPr>
            <a:picLocks noChangeAspect="1"/>
          </p:cNvPicPr>
          <p:nvPr userDrawn="1"/>
        </p:nvPicPr>
        <p:blipFill>
          <a:blip r:embed="rId3"/>
          <a:stretch>
            <a:fillRect/>
          </a:stretch>
        </p:blipFill>
        <p:spPr>
          <a:xfrm>
            <a:off x="9893271" y="92481"/>
            <a:ext cx="2170191" cy="410981"/>
          </a:xfrm>
          <a:prstGeom prst="rect">
            <a:avLst/>
          </a:prstGeom>
        </p:spPr>
      </p:pic>
      <p:sp>
        <p:nvSpPr>
          <p:cNvPr id="6" name="Shape 4"/>
          <p:cNvSpPr>
            <a:spLocks noGrp="1"/>
          </p:cNvSpPr>
          <p:nvPr>
            <p:ph type="sldNum" sz="quarter" idx="2"/>
          </p:nvPr>
        </p:nvSpPr>
        <p:spPr>
          <a:xfrm>
            <a:off x="5947772" y="6540500"/>
            <a:ext cx="290106" cy="287258"/>
          </a:xfrm>
          <a:prstGeom prst="rect">
            <a:avLst/>
          </a:prstGeom>
          <a:ln w="12700">
            <a:miter lim="400000"/>
          </a:ln>
        </p:spPr>
        <p:txBody>
          <a:bodyPr wrap="none" lIns="50800" tIns="50800" rIns="50800" bIns="50800">
            <a:spAutoFit/>
          </a:bodyPr>
          <a:lstStyle>
            <a:lvl1pPr>
              <a:defRPr sz="1200"/>
            </a:lvl1pPr>
          </a:lstStyle>
          <a:p>
            <a:fld id="{86CB4B4D-7CA3-9044-876B-883B54F8677D}" type="slidenum">
              <a:t>‹#›</a:t>
            </a:fld>
            <a:endParaRPr/>
          </a:p>
        </p:txBody>
      </p:sp>
    </p:spTree>
    <p:extLst>
      <p:ext uri="{BB962C8B-B14F-4D97-AF65-F5344CB8AC3E}">
        <p14:creationId xmlns:p14="http://schemas.microsoft.com/office/powerpoint/2010/main" val="2539723643"/>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6CB4B4D-7CA3-9044-876B-883B54F8677D}" type="slidenum">
              <a:rPr lang="uk-UA" smtClean="0"/>
              <a:t>‹#›</a:t>
            </a:fld>
            <a:endParaRPr lang="uk-UA"/>
          </a:p>
        </p:txBody>
      </p:sp>
      <p:pic>
        <p:nvPicPr>
          <p:cNvPr id="4" name="图片 11">
            <a:extLst>
              <a:ext uri="{FF2B5EF4-FFF2-40B4-BE49-F238E27FC236}">
                <a16:creationId xmlns:a16="http://schemas.microsoft.com/office/drawing/2014/main" id="{07356D9E-D375-1A4F-AA7F-179D74226268}"/>
              </a:ext>
            </a:extLst>
          </p:cNvPr>
          <p:cNvPicPr>
            <a:picLocks noChangeAspect="1"/>
          </p:cNvPicPr>
          <p:nvPr userDrawn="1"/>
        </p:nvPicPr>
        <p:blipFill>
          <a:blip r:embed="rId2">
            <a:alphaModFix amt="10000"/>
          </a:blip>
          <a:stretch>
            <a:fillRect/>
          </a:stretch>
        </p:blipFill>
        <p:spPr>
          <a:xfrm>
            <a:off x="1" y="0"/>
            <a:ext cx="12192000" cy="6858000"/>
          </a:xfrm>
          <a:prstGeom prst="rect">
            <a:avLst/>
          </a:prstGeom>
        </p:spPr>
      </p:pic>
      <p:sp>
        <p:nvSpPr>
          <p:cNvPr id="5" name="Content Placeholder 2"/>
          <p:cNvSpPr>
            <a:spLocks noGrp="1"/>
          </p:cNvSpPr>
          <p:nvPr>
            <p:ph sz="quarter" idx="11"/>
          </p:nvPr>
        </p:nvSpPr>
        <p:spPr>
          <a:xfrm>
            <a:off x="369888" y="954158"/>
            <a:ext cx="11490325" cy="5360421"/>
          </a:xfrm>
        </p:spPr>
        <p:txBody>
          <a:bodyPr anchor="t"/>
          <a:lstStyle>
            <a:lvl1pPr>
              <a:spcBef>
                <a:spcPts val="500"/>
              </a:spcBef>
              <a:defRPr sz="2400">
                <a:solidFill>
                  <a:schemeClr val="accent1">
                    <a:lumMod val="75000"/>
                  </a:schemeClr>
                </a:solidFill>
              </a:defRPr>
            </a:lvl1pPr>
            <a:lvl2pPr marL="634937" indent="-317468">
              <a:spcBef>
                <a:spcPts val="500"/>
              </a:spcBef>
              <a:buFont typeface="Courier New" charset="0"/>
              <a:buChar char="o"/>
              <a:defRPr sz="2200"/>
            </a:lvl2pPr>
            <a:lvl3pPr marL="952405" indent="-317468">
              <a:spcBef>
                <a:spcPts val="500"/>
              </a:spcBef>
              <a:buFont typeface="LucidaGrande" charset="0"/>
              <a:buChar char="►"/>
              <a:defRPr sz="1800"/>
            </a:lvl3pPr>
            <a:lvl4pPr marL="1269873" indent="-317468">
              <a:spcBef>
                <a:spcPts val="500"/>
              </a:spcBef>
              <a:buFont typeface=".HiraKakuInterface-W3" charset="-128"/>
              <a:buChar char="▷"/>
              <a:defRPr sz="1800"/>
            </a:lvl4pPr>
            <a:lvl5pPr>
              <a:spcBef>
                <a:spcPts val="5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标题 1"/>
          <p:cNvSpPr>
            <a:spLocks noGrp="1"/>
          </p:cNvSpPr>
          <p:nvPr>
            <p:ph type="title" hasCustomPrompt="1"/>
          </p:nvPr>
        </p:nvSpPr>
        <p:spPr>
          <a:xfrm>
            <a:off x="369888" y="139611"/>
            <a:ext cx="11490325" cy="452148"/>
          </a:xfrm>
        </p:spPr>
        <p:txBody>
          <a:bodyPr>
            <a:noAutofit/>
          </a:bodyPr>
          <a:lstStyle>
            <a:lvl1pPr algn="l">
              <a:defRPr sz="3000">
                <a:solidFill>
                  <a:srgbClr val="4A4A4A"/>
                </a:solidFill>
              </a:defRPr>
            </a:lvl1pPr>
          </a:lstStyle>
          <a:p>
            <a:r>
              <a:rPr lang="zh-CN" altLang="en-US" dirty="0"/>
              <a:t>标题文本</a:t>
            </a:r>
            <a:r>
              <a:rPr lang="en-US" altLang="zh-CN" dirty="0"/>
              <a:t>-</a:t>
            </a:r>
            <a:r>
              <a:rPr lang="zh-CN" altLang="en-US" dirty="0"/>
              <a:t>微软雅黑</a:t>
            </a:r>
            <a:r>
              <a:rPr lang="en-US" altLang="zh-CN" dirty="0"/>
              <a:t>_GBK 52</a:t>
            </a:r>
            <a:r>
              <a:rPr lang="zh-CN" altLang="en-US" dirty="0"/>
              <a:t>磅</a:t>
            </a:r>
          </a:p>
        </p:txBody>
      </p:sp>
      <p:pic>
        <p:nvPicPr>
          <p:cNvPr id="7" name="图片 3"/>
          <p:cNvPicPr>
            <a:picLocks noChangeAspect="1"/>
          </p:cNvPicPr>
          <p:nvPr userDrawn="1"/>
        </p:nvPicPr>
        <p:blipFill>
          <a:blip r:embed="rId3"/>
          <a:stretch>
            <a:fillRect/>
          </a:stretch>
        </p:blipFill>
        <p:spPr>
          <a:xfrm>
            <a:off x="9855916" y="139611"/>
            <a:ext cx="2170191" cy="410981"/>
          </a:xfrm>
          <a:prstGeom prst="rect">
            <a:avLst/>
          </a:prstGeom>
        </p:spPr>
      </p:pic>
    </p:spTree>
    <p:extLst>
      <p:ext uri="{BB962C8B-B14F-4D97-AF65-F5344CB8AC3E}">
        <p14:creationId xmlns:p14="http://schemas.microsoft.com/office/powerpoint/2010/main" val="2105733226"/>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44550" y="476250"/>
            <a:ext cx="10502900" cy="1143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rPr dirty="0" err="1"/>
              <a:t>标题文本</a:t>
            </a:r>
            <a:endParaRPr dirty="0"/>
          </a:p>
        </p:txBody>
      </p:sp>
      <p:sp>
        <p:nvSpPr>
          <p:cNvPr id="3" name="Shape 3"/>
          <p:cNvSpPr>
            <a:spLocks noGrp="1"/>
          </p:cNvSpPr>
          <p:nvPr>
            <p:ph type="body" idx="1"/>
          </p:nvPr>
        </p:nvSpPr>
        <p:spPr>
          <a:xfrm>
            <a:off x="844550" y="1619250"/>
            <a:ext cx="10502900" cy="460375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rPr dirty="0" err="1"/>
              <a:t>正文级别</a:t>
            </a:r>
            <a:r>
              <a:rPr dirty="0"/>
              <a:t> 1</a:t>
            </a:r>
          </a:p>
          <a:p>
            <a:pPr lvl="1"/>
            <a:r>
              <a:rPr dirty="0" err="1"/>
              <a:t>正文级别</a:t>
            </a:r>
            <a:r>
              <a:rPr dirty="0"/>
              <a:t> 2</a:t>
            </a:r>
          </a:p>
          <a:p>
            <a:pPr lvl="2"/>
            <a:r>
              <a:rPr dirty="0" err="1"/>
              <a:t>正文级别</a:t>
            </a:r>
            <a:r>
              <a:rPr dirty="0"/>
              <a:t> 3</a:t>
            </a:r>
          </a:p>
          <a:p>
            <a:pPr lvl="3"/>
            <a:r>
              <a:rPr dirty="0" err="1"/>
              <a:t>正文级别</a:t>
            </a:r>
            <a:r>
              <a:rPr dirty="0"/>
              <a:t> 4</a:t>
            </a:r>
          </a:p>
          <a:p>
            <a:pPr lvl="4"/>
            <a:r>
              <a:rPr dirty="0" err="1"/>
              <a:t>正文级别</a:t>
            </a:r>
            <a:r>
              <a:rPr dirty="0"/>
              <a:t> 5</a:t>
            </a:r>
          </a:p>
        </p:txBody>
      </p:sp>
      <p:sp>
        <p:nvSpPr>
          <p:cNvPr id="4" name="Shape 4"/>
          <p:cNvSpPr>
            <a:spLocks noGrp="1"/>
          </p:cNvSpPr>
          <p:nvPr>
            <p:ph type="sldNum" sz="quarter" idx="2"/>
          </p:nvPr>
        </p:nvSpPr>
        <p:spPr>
          <a:xfrm>
            <a:off x="5947772" y="6540500"/>
            <a:ext cx="290106" cy="287258"/>
          </a:xfrm>
          <a:prstGeom prst="rect">
            <a:avLst/>
          </a:prstGeom>
          <a:ln w="12700">
            <a:miter lim="400000"/>
          </a:ln>
        </p:spPr>
        <p:txBody>
          <a:bodyPr wrap="none" lIns="50800" tIns="50800" rIns="50800" bIns="50800">
            <a:spAutoFit/>
          </a:bodyPr>
          <a:lstStyle>
            <a:lvl1pPr>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71" r:id="rId2"/>
    <p:sldLayoutId id="2147483676" r:id="rId3"/>
    <p:sldLayoutId id="2147483672" r:id="rId4"/>
    <p:sldLayoutId id="2147483678" r:id="rId5"/>
    <p:sldLayoutId id="2147483679" r:id="rId6"/>
    <p:sldLayoutId id="2147483673" r:id="rId7"/>
    <p:sldLayoutId id="2147483674" r:id="rId8"/>
    <p:sldLayoutId id="2147483680" r:id="rId9"/>
    <p:sldLayoutId id="2147483670" r:id="rId10"/>
    <p:sldLayoutId id="2147483675" r:id="rId11"/>
    <p:sldLayoutId id="2147483677" r:id="rId12"/>
    <p:sldLayoutId id="2147483666" r:id="rId13"/>
  </p:sldLayoutIdLst>
  <p:transition spd="med"/>
  <p:hf hdr="0" ftr="0" dt="0"/>
  <p:txStyles>
    <p:titleStyle>
      <a:lvl1pPr marL="0" marR="0" indent="0" algn="ctr" defTabSz="412709" rtl="0" latinLnBrk="0">
        <a:lnSpc>
          <a:spcPct val="100000"/>
        </a:lnSpc>
        <a:spcBef>
          <a:spcPts val="0"/>
        </a:spcBef>
        <a:spcAft>
          <a:spcPts val="0"/>
        </a:spcAft>
        <a:buClrTx/>
        <a:buSzTx/>
        <a:buFontTx/>
        <a:buNone/>
        <a:tabLst/>
        <a:defRPr sz="5599" b="1" i="0" u="none" strike="noStrike" cap="none" spc="0" baseline="0">
          <a:ln>
            <a:noFill/>
          </a:ln>
          <a:solidFill>
            <a:srgbClr val="000000"/>
          </a:solidFill>
          <a:uFillTx/>
          <a:latin typeface="+mj-ea"/>
          <a:ea typeface="+mj-ea"/>
          <a:cs typeface="+mn-cs"/>
          <a:sym typeface="Helvetica Light"/>
        </a:defRPr>
      </a:lvl1pPr>
      <a:lvl2pPr marL="0" marR="0" indent="114289" algn="ctr" defTabSz="412709" rtl="0" latinLnBrk="0">
        <a:lnSpc>
          <a:spcPct val="100000"/>
        </a:lnSpc>
        <a:spcBef>
          <a:spcPts val="0"/>
        </a:spcBef>
        <a:spcAft>
          <a:spcPts val="0"/>
        </a:spcAft>
        <a:buClrTx/>
        <a:buSzTx/>
        <a:buFontTx/>
        <a:buNone/>
        <a:tabLst/>
        <a:defRPr sz="5599" b="0" i="0" u="none" strike="noStrike" cap="none" spc="0" baseline="0">
          <a:ln>
            <a:noFill/>
          </a:ln>
          <a:solidFill>
            <a:srgbClr val="000000"/>
          </a:solidFill>
          <a:uFillTx/>
          <a:latin typeface="+mn-lt"/>
          <a:ea typeface="+mn-ea"/>
          <a:cs typeface="+mn-cs"/>
          <a:sym typeface="Helvetica Light"/>
        </a:defRPr>
      </a:lvl2pPr>
      <a:lvl3pPr marL="0" marR="0" indent="228577" algn="ctr" defTabSz="412709" rtl="0" latinLnBrk="0">
        <a:lnSpc>
          <a:spcPct val="100000"/>
        </a:lnSpc>
        <a:spcBef>
          <a:spcPts val="0"/>
        </a:spcBef>
        <a:spcAft>
          <a:spcPts val="0"/>
        </a:spcAft>
        <a:buClrTx/>
        <a:buSzTx/>
        <a:buFontTx/>
        <a:buNone/>
        <a:tabLst/>
        <a:defRPr sz="5599" b="0" i="0" u="none" strike="noStrike" cap="none" spc="0" baseline="0">
          <a:ln>
            <a:noFill/>
          </a:ln>
          <a:solidFill>
            <a:srgbClr val="000000"/>
          </a:solidFill>
          <a:uFillTx/>
          <a:latin typeface="+mn-lt"/>
          <a:ea typeface="+mn-ea"/>
          <a:cs typeface="+mn-cs"/>
          <a:sym typeface="Helvetica Light"/>
        </a:defRPr>
      </a:lvl3pPr>
      <a:lvl4pPr marL="0" marR="0" indent="342866" algn="ctr" defTabSz="412709" rtl="0" latinLnBrk="0">
        <a:lnSpc>
          <a:spcPct val="100000"/>
        </a:lnSpc>
        <a:spcBef>
          <a:spcPts val="0"/>
        </a:spcBef>
        <a:spcAft>
          <a:spcPts val="0"/>
        </a:spcAft>
        <a:buClrTx/>
        <a:buSzTx/>
        <a:buFontTx/>
        <a:buNone/>
        <a:tabLst/>
        <a:defRPr sz="5599" b="0" i="0" u="none" strike="noStrike" cap="none" spc="0" baseline="0">
          <a:ln>
            <a:noFill/>
          </a:ln>
          <a:solidFill>
            <a:srgbClr val="000000"/>
          </a:solidFill>
          <a:uFillTx/>
          <a:latin typeface="+mn-lt"/>
          <a:ea typeface="+mn-ea"/>
          <a:cs typeface="+mn-cs"/>
          <a:sym typeface="Helvetica Light"/>
        </a:defRPr>
      </a:lvl4pPr>
      <a:lvl5pPr marL="0" marR="0" indent="457154" algn="ctr" defTabSz="412709" rtl="0" latinLnBrk="0">
        <a:lnSpc>
          <a:spcPct val="100000"/>
        </a:lnSpc>
        <a:spcBef>
          <a:spcPts val="0"/>
        </a:spcBef>
        <a:spcAft>
          <a:spcPts val="0"/>
        </a:spcAft>
        <a:buClrTx/>
        <a:buSzTx/>
        <a:buFontTx/>
        <a:buNone/>
        <a:tabLst/>
        <a:defRPr sz="5599" b="0" i="0" u="none" strike="noStrike" cap="none" spc="0" baseline="0">
          <a:ln>
            <a:noFill/>
          </a:ln>
          <a:solidFill>
            <a:srgbClr val="000000"/>
          </a:solidFill>
          <a:uFillTx/>
          <a:latin typeface="+mn-lt"/>
          <a:ea typeface="+mn-ea"/>
          <a:cs typeface="+mn-cs"/>
          <a:sym typeface="Helvetica Light"/>
        </a:defRPr>
      </a:lvl5pPr>
      <a:lvl6pPr marL="0" marR="0" indent="571443" algn="ctr" defTabSz="412709" rtl="0" latinLnBrk="0">
        <a:lnSpc>
          <a:spcPct val="100000"/>
        </a:lnSpc>
        <a:spcBef>
          <a:spcPts val="0"/>
        </a:spcBef>
        <a:spcAft>
          <a:spcPts val="0"/>
        </a:spcAft>
        <a:buClrTx/>
        <a:buSzTx/>
        <a:buFontTx/>
        <a:buNone/>
        <a:tabLst/>
        <a:defRPr sz="5599" b="0" i="0" u="none" strike="noStrike" cap="none" spc="0" baseline="0">
          <a:ln>
            <a:noFill/>
          </a:ln>
          <a:solidFill>
            <a:srgbClr val="000000"/>
          </a:solidFill>
          <a:uFillTx/>
          <a:latin typeface="+mn-lt"/>
          <a:ea typeface="+mn-ea"/>
          <a:cs typeface="+mn-cs"/>
          <a:sym typeface="Helvetica Light"/>
        </a:defRPr>
      </a:lvl6pPr>
      <a:lvl7pPr marL="0" marR="0" indent="685731" algn="ctr" defTabSz="412709" rtl="0" latinLnBrk="0">
        <a:lnSpc>
          <a:spcPct val="100000"/>
        </a:lnSpc>
        <a:spcBef>
          <a:spcPts val="0"/>
        </a:spcBef>
        <a:spcAft>
          <a:spcPts val="0"/>
        </a:spcAft>
        <a:buClrTx/>
        <a:buSzTx/>
        <a:buFontTx/>
        <a:buNone/>
        <a:tabLst/>
        <a:defRPr sz="5599" b="0" i="0" u="none" strike="noStrike" cap="none" spc="0" baseline="0">
          <a:ln>
            <a:noFill/>
          </a:ln>
          <a:solidFill>
            <a:srgbClr val="000000"/>
          </a:solidFill>
          <a:uFillTx/>
          <a:latin typeface="+mn-lt"/>
          <a:ea typeface="+mn-ea"/>
          <a:cs typeface="+mn-cs"/>
          <a:sym typeface="Helvetica Light"/>
        </a:defRPr>
      </a:lvl7pPr>
      <a:lvl8pPr marL="0" marR="0" indent="800020" algn="ctr" defTabSz="412709" rtl="0" latinLnBrk="0">
        <a:lnSpc>
          <a:spcPct val="100000"/>
        </a:lnSpc>
        <a:spcBef>
          <a:spcPts val="0"/>
        </a:spcBef>
        <a:spcAft>
          <a:spcPts val="0"/>
        </a:spcAft>
        <a:buClrTx/>
        <a:buSzTx/>
        <a:buFontTx/>
        <a:buNone/>
        <a:tabLst/>
        <a:defRPr sz="5599" b="0" i="0" u="none" strike="noStrike" cap="none" spc="0" baseline="0">
          <a:ln>
            <a:noFill/>
          </a:ln>
          <a:solidFill>
            <a:srgbClr val="000000"/>
          </a:solidFill>
          <a:uFillTx/>
          <a:latin typeface="+mn-lt"/>
          <a:ea typeface="+mn-ea"/>
          <a:cs typeface="+mn-cs"/>
          <a:sym typeface="Helvetica Light"/>
        </a:defRPr>
      </a:lvl8pPr>
      <a:lvl9pPr marL="0" marR="0" indent="914309" algn="ctr" defTabSz="412709" rtl="0" latinLnBrk="0">
        <a:lnSpc>
          <a:spcPct val="100000"/>
        </a:lnSpc>
        <a:spcBef>
          <a:spcPts val="0"/>
        </a:spcBef>
        <a:spcAft>
          <a:spcPts val="0"/>
        </a:spcAft>
        <a:buClrTx/>
        <a:buSzTx/>
        <a:buFontTx/>
        <a:buNone/>
        <a:tabLst/>
        <a:defRPr sz="5599" b="0" i="0" u="none" strike="noStrike" cap="none" spc="0" baseline="0">
          <a:ln>
            <a:noFill/>
          </a:ln>
          <a:solidFill>
            <a:srgbClr val="000000"/>
          </a:solidFill>
          <a:uFillTx/>
          <a:latin typeface="+mn-lt"/>
          <a:ea typeface="+mn-ea"/>
          <a:cs typeface="+mn-cs"/>
          <a:sym typeface="Helvetica Light"/>
        </a:defRPr>
      </a:lvl9pPr>
    </p:titleStyle>
    <p:bodyStyle>
      <a:lvl1pPr marL="317468" marR="0" indent="-317468" algn="l" defTabSz="412709"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mn-ea"/>
          <a:ea typeface="+mn-ea"/>
          <a:cs typeface="+mn-cs"/>
          <a:sym typeface="Helvetica Light"/>
        </a:defRPr>
      </a:lvl1pPr>
      <a:lvl2pPr marL="634937" marR="0" indent="-317468" algn="l" defTabSz="412709"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mn-ea"/>
          <a:ea typeface="+mn-ea"/>
          <a:cs typeface="+mn-cs"/>
          <a:sym typeface="Helvetica Light"/>
        </a:defRPr>
      </a:lvl2pPr>
      <a:lvl3pPr marL="952405" marR="0" indent="-317468" algn="l" defTabSz="412709"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mn-ea"/>
          <a:ea typeface="+mn-ea"/>
          <a:cs typeface="+mn-cs"/>
          <a:sym typeface="Helvetica Light"/>
        </a:defRPr>
      </a:lvl3pPr>
      <a:lvl4pPr marL="1269873" marR="0" indent="-317468" algn="l" defTabSz="412709"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mn-ea"/>
          <a:ea typeface="+mn-ea"/>
          <a:cs typeface="+mn-cs"/>
          <a:sym typeface="Helvetica Light"/>
        </a:defRPr>
      </a:lvl4pPr>
      <a:lvl5pPr marL="1587341" marR="0" indent="-317468" algn="l" defTabSz="412709"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mn-ea"/>
          <a:ea typeface="+mn-ea"/>
          <a:cs typeface="+mn-cs"/>
          <a:sym typeface="Helvetica Light"/>
        </a:defRPr>
      </a:lvl5pPr>
      <a:lvl6pPr marL="1904810" marR="0" indent="-317468" algn="l" defTabSz="412709"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6pPr>
      <a:lvl7pPr marL="2222278" marR="0" indent="-317468" algn="l" defTabSz="412709"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7pPr>
      <a:lvl8pPr marL="2539746" marR="0" indent="-317468" algn="l" defTabSz="412709"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8pPr>
      <a:lvl9pPr marL="2857214" marR="0" indent="-317468" algn="l" defTabSz="412709"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412709"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1pPr>
      <a:lvl2pPr marL="0" marR="0" indent="114289" algn="ctr" defTabSz="412709"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2pPr>
      <a:lvl3pPr marL="0" marR="0" indent="228577" algn="ctr" defTabSz="412709"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3pPr>
      <a:lvl4pPr marL="0" marR="0" indent="342866" algn="ctr" defTabSz="412709"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4pPr>
      <a:lvl5pPr marL="0" marR="0" indent="457154" algn="ctr" defTabSz="412709"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5pPr>
      <a:lvl6pPr marL="0" marR="0" indent="571443" algn="ctr" defTabSz="412709"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6pPr>
      <a:lvl7pPr marL="0" marR="0" indent="685731" algn="ctr" defTabSz="412709"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7pPr>
      <a:lvl8pPr marL="0" marR="0" indent="800020" algn="ctr" defTabSz="412709"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8pPr>
      <a:lvl9pPr marL="0" marR="0" indent="914309" algn="ctr" defTabSz="412709"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8.xml"/><Relationship Id="rId1" Type="http://schemas.openxmlformats.org/officeDocument/2006/relationships/tags" Target="../tags/tag9.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xml"/><Relationship Id="rId1" Type="http://schemas.openxmlformats.org/officeDocument/2006/relationships/tags" Target="../tags/tag10.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8.xml"/><Relationship Id="rId1" Type="http://schemas.openxmlformats.org/officeDocument/2006/relationships/tags" Target="../tags/tag1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xml"/><Relationship Id="rId1" Type="http://schemas.openxmlformats.org/officeDocument/2006/relationships/tags" Target="../tags/tag1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8.xml"/><Relationship Id="rId1" Type="http://schemas.openxmlformats.org/officeDocument/2006/relationships/tags" Target="../tags/tag13.xml"/><Relationship Id="rId5" Type="http://schemas.openxmlformats.org/officeDocument/2006/relationships/image" Target="../media/image14.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8.xml"/><Relationship Id="rId1" Type="http://schemas.openxmlformats.org/officeDocument/2006/relationships/tags" Target="../tags/tag1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xml"/><Relationship Id="rId1" Type="http://schemas.openxmlformats.org/officeDocument/2006/relationships/tags" Target="../tags/tag1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20.png"/><Relationship Id="rId2" Type="http://schemas.openxmlformats.org/officeDocument/2006/relationships/slideLayout" Target="../slideLayouts/slideLayout8.xml"/><Relationship Id="rId1" Type="http://schemas.openxmlformats.org/officeDocument/2006/relationships/tags" Target="../tags/tag1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8.xml"/><Relationship Id="rId1" Type="http://schemas.openxmlformats.org/officeDocument/2006/relationships/tags" Target="../tags/tag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xml"/><Relationship Id="rId1" Type="http://schemas.openxmlformats.org/officeDocument/2006/relationships/tags" Target="../tags/tag1.xm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8.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8.xml"/><Relationship Id="rId1" Type="http://schemas.openxmlformats.org/officeDocument/2006/relationships/tags" Target="../tags/tag19.xml"/><Relationship Id="rId5" Type="http://schemas.microsoft.com/office/2007/relationships/hdphoto" Target="../media/hdphoto1.wdp"/><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8.xml"/><Relationship Id="rId1" Type="http://schemas.openxmlformats.org/officeDocument/2006/relationships/tags" Target="../tags/tag20.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8.xml"/><Relationship Id="rId1" Type="http://schemas.openxmlformats.org/officeDocument/2006/relationships/tags" Target="../tags/tag21.xml"/><Relationship Id="rId4" Type="http://schemas.openxmlformats.org/officeDocument/2006/relationships/image" Target="../media/image24.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8.xml"/><Relationship Id="rId1" Type="http://schemas.openxmlformats.org/officeDocument/2006/relationships/tags" Target="../tags/tag22.xml"/><Relationship Id="rId5" Type="http://schemas.openxmlformats.org/officeDocument/2006/relationships/image" Target="../media/image26.png"/><Relationship Id="rId4" Type="http://schemas.openxmlformats.org/officeDocument/2006/relationships/image" Target="../media/image25.emf"/></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8.xml"/><Relationship Id="rId1" Type="http://schemas.openxmlformats.org/officeDocument/2006/relationships/tags" Target="../tags/tag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xml"/><Relationship Id="rId1" Type="http://schemas.openxmlformats.org/officeDocument/2006/relationships/tags" Target="../tags/tag6.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8.xml"/><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xml"/><Relationship Id="rId1" Type="http://schemas.openxmlformats.org/officeDocument/2006/relationships/tags" Target="../tags/tag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94" y="447"/>
            <a:ext cx="12190413" cy="6857107"/>
            <a:chOff x="794" y="447"/>
            <a:chExt cx="12190413" cy="6857107"/>
          </a:xfrm>
        </p:grpSpPr>
        <p:pic>
          <p:nvPicPr>
            <p:cNvPr id="10" name="图片 9">
              <a:extLst>
                <a:ext uri="{FF2B5EF4-FFF2-40B4-BE49-F238E27FC236}">
                  <a16:creationId xmlns:a16="http://schemas.microsoft.com/office/drawing/2014/main" id="{98E244B0-54D3-BC47-9476-D3047FE36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 y="447"/>
              <a:ext cx="12190413" cy="6857107"/>
            </a:xfrm>
            <a:prstGeom prst="rect">
              <a:avLst/>
            </a:prstGeom>
          </p:spPr>
        </p:pic>
        <p:sp>
          <p:nvSpPr>
            <p:cNvPr id="4" name="Rectangle 3"/>
            <p:cNvSpPr/>
            <p:nvPr/>
          </p:nvSpPr>
          <p:spPr>
            <a:xfrm>
              <a:off x="11446933" y="281183"/>
              <a:ext cx="566870" cy="2203088"/>
            </a:xfrm>
            <a:prstGeom prst="rect">
              <a:avLst/>
            </a:prstGeom>
            <a:solidFill>
              <a:srgbClr val="FE680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9" name="Rectangle 18"/>
            <p:cNvSpPr/>
            <p:nvPr/>
          </p:nvSpPr>
          <p:spPr>
            <a:xfrm rot="5400000">
              <a:off x="10806228" y="5350636"/>
              <a:ext cx="566870" cy="2203088"/>
            </a:xfrm>
            <a:prstGeom prst="rect">
              <a:avLst/>
            </a:prstGeom>
            <a:solidFill>
              <a:srgbClr val="FE680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grpSp>
      <p:sp>
        <p:nvSpPr>
          <p:cNvPr id="6" name="Shape 126">
            <a:extLst>
              <a:ext uri="{FF2B5EF4-FFF2-40B4-BE49-F238E27FC236}">
                <a16:creationId xmlns:a16="http://schemas.microsoft.com/office/drawing/2014/main" id="{D666B2EF-A196-3942-BD1E-E19CB1398E4F}"/>
              </a:ext>
            </a:extLst>
          </p:cNvPr>
          <p:cNvSpPr/>
          <p:nvPr/>
        </p:nvSpPr>
        <p:spPr>
          <a:xfrm>
            <a:off x="1533558" y="1950315"/>
            <a:ext cx="9239318" cy="1528618"/>
          </a:xfrm>
          <a:prstGeom prst="rect">
            <a:avLst/>
          </a:prstGeom>
          <a:ln w="12700">
            <a:miter lim="400000"/>
          </a:ln>
          <a:extLst>
            <a:ext uri="{C572A759-6A51-4108-AA02-DFA0A04FC94B}">
              <ma14:wrappingTextBoxFlag xmlns:ma14="http://schemas.microsoft.com/office/mac/drawingml/2011/main" xmlns="" val="1"/>
            </a:ext>
          </a:extLst>
        </p:spPr>
        <p:txBody>
          <a:bodyPr wrap="none" lIns="25397" tIns="25397" rIns="25397" bIns="25397" anchor="ctr">
            <a:spAutoFit/>
          </a:bodyPr>
          <a:lstStyle/>
          <a:p>
            <a:pPr>
              <a:lnSpc>
                <a:spcPct val="120000"/>
              </a:lnSpc>
              <a:defRPr sz="8000" b="1" spc="159">
                <a:solidFill>
                  <a:srgbClr val="FFFFFF"/>
                </a:solidFill>
                <a:latin typeface="Arial"/>
                <a:ea typeface="Arial"/>
                <a:cs typeface="Arial"/>
                <a:sym typeface="Arial"/>
              </a:defRPr>
            </a:pPr>
            <a:r>
              <a:rPr lang="en-US" altLang="zh-CN" sz="4000" dirty="0">
                <a:solidFill>
                  <a:schemeClr val="tx1">
                    <a:lumMod val="95000"/>
                    <a:lumOff val="5000"/>
                  </a:schemeClr>
                </a:solidFill>
                <a:cs typeface="+mn-ea"/>
                <a:sym typeface="+mn-lt"/>
              </a:rPr>
              <a:t>HPCC: </a:t>
            </a:r>
            <a:br>
              <a:rPr lang="en-US" altLang="zh-CN" sz="4000" dirty="0">
                <a:solidFill>
                  <a:schemeClr val="tx1">
                    <a:lumMod val="95000"/>
                    <a:lumOff val="5000"/>
                  </a:schemeClr>
                </a:solidFill>
                <a:cs typeface="+mn-ea"/>
                <a:sym typeface="+mn-lt"/>
              </a:rPr>
            </a:br>
            <a:r>
              <a:rPr lang="en-US" altLang="zh-CN" sz="4000" dirty="0">
                <a:solidFill>
                  <a:schemeClr val="tx1">
                    <a:lumMod val="95000"/>
                    <a:lumOff val="5000"/>
                  </a:schemeClr>
                </a:solidFill>
                <a:cs typeface="+mn-ea"/>
                <a:sym typeface="+mn-lt"/>
              </a:rPr>
              <a:t>High Precision Congestion Control</a:t>
            </a:r>
          </a:p>
        </p:txBody>
      </p:sp>
      <p:sp>
        <p:nvSpPr>
          <p:cNvPr id="9" name="Shape 126">
            <a:extLst>
              <a:ext uri="{FF2B5EF4-FFF2-40B4-BE49-F238E27FC236}">
                <a16:creationId xmlns:a16="http://schemas.microsoft.com/office/drawing/2014/main" id="{E34C4007-5D1B-0648-A40F-315B7AD5FA23}"/>
              </a:ext>
            </a:extLst>
          </p:cNvPr>
          <p:cNvSpPr/>
          <p:nvPr/>
        </p:nvSpPr>
        <p:spPr>
          <a:xfrm>
            <a:off x="288294" y="3890270"/>
            <a:ext cx="11609061" cy="1436104"/>
          </a:xfrm>
          <a:prstGeom prst="rect">
            <a:avLst/>
          </a:prstGeom>
          <a:ln w="12700">
            <a:miter lim="400000"/>
          </a:ln>
          <a:extLst>
            <a:ext uri="{C572A759-6A51-4108-AA02-DFA0A04FC94B}">
              <ma14:wrappingTextBoxFlag xmlns:ma14="http://schemas.microsoft.com/office/mac/drawingml/2011/main" xmlns="" val="1"/>
            </a:ext>
          </a:extLst>
        </p:spPr>
        <p:txBody>
          <a:bodyPr wrap="square" lIns="25397" tIns="25397" rIns="25397" bIns="25397" anchor="ctr">
            <a:spAutoFit/>
          </a:bodyPr>
          <a:lstStyle/>
          <a:p>
            <a:pPr>
              <a:lnSpc>
                <a:spcPct val="120000"/>
              </a:lnSpc>
              <a:defRPr sz="8000" spc="159">
                <a:solidFill>
                  <a:srgbClr val="FFFFFF"/>
                </a:solidFill>
                <a:latin typeface="FZLanTingHei-M-GBK"/>
                <a:ea typeface="FZLanTingHei-M-GBK"/>
                <a:cs typeface="FZLanTingHei-M-GBK"/>
                <a:sym typeface="FZLanTingHei-M-GBK"/>
              </a:defRPr>
            </a:pPr>
            <a:r>
              <a:rPr lang="en-US" altLang="zh-CN" sz="2700" b="1" dirty="0">
                <a:solidFill>
                  <a:schemeClr val="tx1">
                    <a:lumMod val="85000"/>
                    <a:lumOff val="15000"/>
                  </a:schemeClr>
                </a:solidFill>
                <a:latin typeface="Arial" panose="020B0604020202020204" pitchFamily="34" charset="0"/>
                <a:cs typeface="Arial" panose="020B0604020202020204" pitchFamily="34" charset="0"/>
                <a:sym typeface="+mn-lt"/>
              </a:rPr>
              <a:t>Rui Miao</a:t>
            </a:r>
          </a:p>
          <a:p>
            <a:pPr>
              <a:lnSpc>
                <a:spcPct val="120000"/>
              </a:lnSpc>
              <a:defRPr sz="8000" spc="159">
                <a:solidFill>
                  <a:srgbClr val="FFFFFF"/>
                </a:solidFill>
                <a:latin typeface="FZLanTingHei-M-GBK"/>
                <a:ea typeface="FZLanTingHei-M-GBK"/>
                <a:cs typeface="FZLanTingHei-M-GBK"/>
                <a:sym typeface="FZLanTingHei-M-GBK"/>
              </a:defRPr>
            </a:pPr>
            <a:r>
              <a:rPr lang="en-US" altLang="zh-TW" sz="2400" dirty="0" err="1">
                <a:solidFill>
                  <a:schemeClr val="tx1">
                    <a:lumMod val="85000"/>
                    <a:lumOff val="15000"/>
                  </a:schemeClr>
                </a:solidFill>
                <a:latin typeface="Arial" panose="020B0604020202020204" pitchFamily="34" charset="0"/>
                <a:cs typeface="Arial" panose="020B0604020202020204" pitchFamily="34" charset="0"/>
                <a:sym typeface="+mn-lt"/>
              </a:rPr>
              <a:t>Yuliang</a:t>
            </a:r>
            <a:r>
              <a:rPr lang="en-US" altLang="zh-TW" sz="2400" dirty="0">
                <a:solidFill>
                  <a:schemeClr val="tx1">
                    <a:lumMod val="85000"/>
                    <a:lumOff val="15000"/>
                  </a:schemeClr>
                </a:solidFill>
                <a:latin typeface="Arial" panose="020B0604020202020204" pitchFamily="34" charset="0"/>
                <a:cs typeface="Arial" panose="020B0604020202020204" pitchFamily="34" charset="0"/>
                <a:sym typeface="+mn-lt"/>
              </a:rPr>
              <a:t> Li, </a:t>
            </a:r>
            <a:r>
              <a:rPr lang="en-US" altLang="zh-TW" sz="2400" dirty="0" err="1">
                <a:solidFill>
                  <a:schemeClr val="tx1">
                    <a:lumMod val="85000"/>
                    <a:lumOff val="15000"/>
                  </a:schemeClr>
                </a:solidFill>
                <a:latin typeface="Arial" panose="020B0604020202020204" pitchFamily="34" charset="0"/>
                <a:cs typeface="Arial" panose="020B0604020202020204" pitchFamily="34" charset="0"/>
                <a:sym typeface="+mn-lt"/>
              </a:rPr>
              <a:t>Hongqiang</a:t>
            </a:r>
            <a:r>
              <a:rPr lang="en-US" altLang="zh-TW" sz="2400" dirty="0">
                <a:solidFill>
                  <a:schemeClr val="tx1">
                    <a:lumMod val="85000"/>
                    <a:lumOff val="15000"/>
                  </a:schemeClr>
                </a:solidFill>
                <a:latin typeface="Arial" panose="020B0604020202020204" pitchFamily="34" charset="0"/>
                <a:cs typeface="Arial" panose="020B0604020202020204" pitchFamily="34" charset="0"/>
                <a:sym typeface="+mn-lt"/>
              </a:rPr>
              <a:t> Harry Liu, Yan Zhuang, Fei Feng, </a:t>
            </a:r>
            <a:r>
              <a:rPr lang="en-US" altLang="zh-TW" sz="2400" dirty="0" err="1">
                <a:solidFill>
                  <a:schemeClr val="tx1">
                    <a:lumMod val="85000"/>
                    <a:lumOff val="15000"/>
                  </a:schemeClr>
                </a:solidFill>
                <a:latin typeface="Arial" panose="020B0604020202020204" pitchFamily="34" charset="0"/>
                <a:cs typeface="Arial" panose="020B0604020202020204" pitchFamily="34" charset="0"/>
                <a:sym typeface="+mn-lt"/>
              </a:rPr>
              <a:t>Lingbo</a:t>
            </a:r>
            <a:r>
              <a:rPr lang="en-US" altLang="zh-TW" sz="2400" dirty="0">
                <a:solidFill>
                  <a:schemeClr val="tx1">
                    <a:lumMod val="85000"/>
                    <a:lumOff val="15000"/>
                  </a:schemeClr>
                </a:solidFill>
                <a:latin typeface="Arial" panose="020B0604020202020204" pitchFamily="34" charset="0"/>
                <a:cs typeface="Arial" panose="020B0604020202020204" pitchFamily="34" charset="0"/>
                <a:sym typeface="+mn-lt"/>
              </a:rPr>
              <a:t> Tang, Zheng Cao, Ming Zhang, Frank Kelly, Mohammad Alizadeh, </a:t>
            </a:r>
            <a:r>
              <a:rPr lang="en-US" altLang="zh-TW" sz="2400" dirty="0" err="1">
                <a:solidFill>
                  <a:schemeClr val="tx1">
                    <a:lumMod val="85000"/>
                    <a:lumOff val="15000"/>
                  </a:schemeClr>
                </a:solidFill>
                <a:latin typeface="Arial" panose="020B0604020202020204" pitchFamily="34" charset="0"/>
                <a:cs typeface="Arial" panose="020B0604020202020204" pitchFamily="34" charset="0"/>
                <a:sym typeface="+mn-lt"/>
              </a:rPr>
              <a:t>Minlan</a:t>
            </a:r>
            <a:r>
              <a:rPr lang="en-US" altLang="zh-TW" sz="2400" dirty="0">
                <a:solidFill>
                  <a:schemeClr val="tx1">
                    <a:lumMod val="85000"/>
                    <a:lumOff val="15000"/>
                  </a:schemeClr>
                </a:solidFill>
                <a:latin typeface="Arial" panose="020B0604020202020204" pitchFamily="34" charset="0"/>
                <a:cs typeface="Arial" panose="020B0604020202020204" pitchFamily="34" charset="0"/>
                <a:sym typeface="+mn-lt"/>
              </a:rPr>
              <a:t> Yu</a:t>
            </a:r>
          </a:p>
        </p:txBody>
      </p:sp>
      <p:pic>
        <p:nvPicPr>
          <p:cNvPr id="8" name="图片 7">
            <a:extLst>
              <a:ext uri="{FF2B5EF4-FFF2-40B4-BE49-F238E27FC236}">
                <a16:creationId xmlns:a16="http://schemas.microsoft.com/office/drawing/2014/main" id="{5EA91C77-B38D-3546-B815-1D767ADF472F}"/>
              </a:ext>
            </a:extLst>
          </p:cNvPr>
          <p:cNvPicPr>
            <a:picLocks noChangeAspect="1"/>
          </p:cNvPicPr>
          <p:nvPr/>
        </p:nvPicPr>
        <p:blipFill>
          <a:blip r:embed="rId4"/>
          <a:stretch>
            <a:fillRect/>
          </a:stretch>
        </p:blipFill>
        <p:spPr>
          <a:xfrm>
            <a:off x="557323" y="303080"/>
            <a:ext cx="2920147" cy="553004"/>
          </a:xfrm>
          <a:prstGeom prst="rect">
            <a:avLst/>
          </a:prstGeom>
        </p:spPr>
      </p:pic>
      <p:sp>
        <p:nvSpPr>
          <p:cNvPr id="3" name="Slide Number Placeholder 2"/>
          <p:cNvSpPr>
            <a:spLocks noGrp="1"/>
          </p:cNvSpPr>
          <p:nvPr>
            <p:ph type="sldNum" sz="quarter" idx="2"/>
          </p:nvPr>
        </p:nvSpPr>
        <p:spPr/>
        <p:txBody>
          <a:bodyPr/>
          <a:lstStyle/>
          <a:p>
            <a:fld id="{86CB4B4D-7CA3-9044-876B-883B54F8677D}" type="slidenum">
              <a:rPr lang="uk-UA" smtClean="0"/>
              <a:t>1</a:t>
            </a:fld>
            <a:endParaRPr lang="uk-UA"/>
          </a:p>
        </p:txBody>
      </p:sp>
      <p:pic>
        <p:nvPicPr>
          <p:cNvPr id="11" name="Picture 10"/>
          <p:cNvPicPr>
            <a:picLocks noChangeAspect="1"/>
          </p:cNvPicPr>
          <p:nvPr/>
        </p:nvPicPr>
        <p:blipFill>
          <a:blip r:embed="rId5"/>
          <a:stretch>
            <a:fillRect/>
          </a:stretch>
        </p:blipFill>
        <p:spPr>
          <a:xfrm>
            <a:off x="8483601" y="25915"/>
            <a:ext cx="1161528" cy="1128618"/>
          </a:xfrm>
          <a:prstGeom prst="rect">
            <a:avLst/>
          </a:prstGeom>
        </p:spPr>
      </p:pic>
      <p:pic>
        <p:nvPicPr>
          <p:cNvPr id="12" name="Picture 11"/>
          <p:cNvPicPr>
            <a:picLocks noChangeAspect="1"/>
          </p:cNvPicPr>
          <p:nvPr/>
        </p:nvPicPr>
        <p:blipFill>
          <a:blip r:embed="rId6"/>
          <a:stretch>
            <a:fillRect/>
          </a:stretch>
        </p:blipFill>
        <p:spPr>
          <a:xfrm>
            <a:off x="10958668" y="34540"/>
            <a:ext cx="1123738" cy="1119992"/>
          </a:xfrm>
          <a:prstGeom prst="rect">
            <a:avLst/>
          </a:prstGeom>
        </p:spPr>
      </p:pic>
      <p:pic>
        <p:nvPicPr>
          <p:cNvPr id="18" name="Picture 2" descr="mage result for university of cambrid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87467" y="30629"/>
            <a:ext cx="970245" cy="1123904"/>
          </a:xfrm>
          <a:prstGeom prst="rect">
            <a:avLst/>
          </a:prstGeom>
          <a:noFill/>
          <a:extLst>
            <a:ext uri="{909E8E84-426E-40DD-AFC4-6F175D3DCCD1}">
              <a14:hiddenFill xmlns:a14="http://schemas.microsoft.com/office/drawing/2010/main">
                <a:solidFill>
                  <a:srgbClr val="FFFFFF"/>
                </a:solidFill>
              </a14:hiddenFill>
            </a:ext>
          </a:extLst>
        </p:spPr>
      </p:pic>
      <p:sp>
        <p:nvSpPr>
          <p:cNvPr id="129" name="文本框 1" hidden="1"/>
          <p:cNvSpPr txBox="1"/>
          <p:nvPr/>
        </p:nvSpPr>
        <p:spPr>
          <a:xfrm>
            <a:off x="794" y="446"/>
            <a:ext cx="0" cy="0"/>
          </a:xfrm>
          <a:prstGeom prst="rect">
            <a:avLst/>
          </a:prstGeom>
          <a:solidFill>
            <a:srgbClr val="FFFFFF"/>
          </a:solidFill>
        </p:spPr>
        <p:txBody>
          <a:bodyPr rtlCol="0" anchor="t"/>
          <a:lstStyle/>
          <a:p>
            <a:pPr algn="l"/>
            <a:endParaRPr lang="en-US" sz="550"/>
          </a:p>
          <a:p>
            <a:pPr>
              <a:buClr>
                <a:srgbClr val="FFFFFF"/>
              </a:buClr>
            </a:pPr>
            <a:r>
              <a:rPr lang="en-US" sz="1250">
                <a:solidFill>
                  <a:srgbClr val="FFFFFF"/>
                </a:solidFill>
              </a:rPr>
              <a:t>E6636BC20180234D78A0072836F0B330A2B9B20F15EA8B80AFD98931B16E2BB62B43B638616EAB0F223927083846ADEB9C1921FA11D03BD11BBFC2EC7E7E1BDA24F933AD172394E7F41D284767024E87EED2EBE67302D1E708EAF19A11202C38DD86259E4E3</a:t>
            </a:r>
          </a:p>
        </p:txBody>
      </p:sp>
    </p:spTree>
    <p:extLst>
      <p:ext uri="{BB962C8B-B14F-4D97-AF65-F5344CB8AC3E}">
        <p14:creationId xmlns:p14="http://schemas.microsoft.com/office/powerpoint/2010/main" val="2626504889"/>
      </p:ext>
    </p:extLst>
  </p:cSld>
  <p:clrMapOvr>
    <a:masterClrMapping/>
  </p:clrMapOvr>
  <p:transition spd="med" advTm="11341"/>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Problems of state-of-the-art</a:t>
            </a:r>
          </a:p>
        </p:txBody>
      </p:sp>
      <p:sp>
        <p:nvSpPr>
          <p:cNvPr id="3" name="Content Placeholder 2"/>
          <p:cNvSpPr>
            <a:spLocks noGrp="1"/>
          </p:cNvSpPr>
          <p:nvPr>
            <p:ph sz="quarter" idx="10"/>
          </p:nvPr>
        </p:nvSpPr>
        <p:spPr/>
        <p:txBody>
          <a:bodyPr/>
          <a:lstStyle/>
          <a:p>
            <a:endParaRPr lang="en-US" dirty="0"/>
          </a:p>
          <a:p>
            <a:r>
              <a:rPr lang="en-US" dirty="0"/>
              <a:t>Slow convergence</a:t>
            </a:r>
          </a:p>
          <a:p>
            <a:pPr>
              <a:buFont typeface="ZapfDingbatsITC" charset="0"/>
              <a:buChar char="➢"/>
            </a:pPr>
            <a:r>
              <a:rPr lang="en-US" dirty="0">
                <a:solidFill>
                  <a:srgbClr val="FF0000"/>
                </a:solidFill>
              </a:rPr>
              <a:t>No precise </a:t>
            </a:r>
            <a:r>
              <a:rPr lang="en-US" b="1" dirty="0">
                <a:solidFill>
                  <a:srgbClr val="FF0000"/>
                </a:solidFill>
              </a:rPr>
              <a:t>feedback</a:t>
            </a:r>
            <a:r>
              <a:rPr lang="en-US" dirty="0">
                <a:solidFill>
                  <a:srgbClr val="FF0000"/>
                </a:solidFill>
              </a:rPr>
              <a:t> indicating how much to increase/decrease</a:t>
            </a:r>
            <a:endParaRPr lang="en-US" dirty="0"/>
          </a:p>
          <a:p>
            <a:r>
              <a:rPr lang="en-US" dirty="0"/>
              <a:t>Standing queue</a:t>
            </a:r>
          </a:p>
          <a:p>
            <a:pPr>
              <a:buFont typeface="ZapfDingbatsITC" charset="0"/>
              <a:buChar char="➢"/>
            </a:pPr>
            <a:r>
              <a:rPr lang="en-US" b="1" dirty="0">
                <a:solidFill>
                  <a:srgbClr val="FF0000"/>
                </a:solidFill>
              </a:rPr>
              <a:t>Feedback</a:t>
            </a:r>
            <a:r>
              <a:rPr lang="en-US" dirty="0">
                <a:solidFill>
                  <a:srgbClr val="FF0000"/>
                </a:solidFill>
              </a:rPr>
              <a:t> relies on queue</a:t>
            </a:r>
          </a:p>
          <a:p>
            <a:r>
              <a:rPr lang="en-US" dirty="0"/>
              <a:t>Complex parameter tuning</a:t>
            </a:r>
          </a:p>
          <a:p>
            <a:pPr>
              <a:buFont typeface="ZapfDingbatsITC" charset="0"/>
              <a:buChar char="➢"/>
            </a:pPr>
            <a:r>
              <a:rPr lang="en-US" dirty="0">
                <a:solidFill>
                  <a:srgbClr val="FF0000"/>
                </a:solidFill>
              </a:rPr>
              <a:t>No precise </a:t>
            </a:r>
            <a:r>
              <a:rPr lang="en-US" b="1" dirty="0">
                <a:solidFill>
                  <a:srgbClr val="FF0000"/>
                </a:solidFill>
              </a:rPr>
              <a:t>feedback</a:t>
            </a:r>
            <a:r>
              <a:rPr lang="en-US" dirty="0">
                <a:solidFill>
                  <a:srgbClr val="FF0000"/>
                </a:solidFill>
              </a:rPr>
              <a:t> </a:t>
            </a:r>
            <a:r>
              <a:rPr lang="en-US" dirty="0">
                <a:solidFill>
                  <a:srgbClr val="FF0000"/>
                </a:solidFill>
                <a:sym typeface="Wingdings"/>
              </a:rPr>
              <a:t> need heuristics: lots of parameters</a:t>
            </a:r>
            <a:endParaRPr lang="en-US" dirty="0">
              <a:solidFill>
                <a:srgbClr val="FF0000"/>
              </a:solidFill>
            </a:endParaRPr>
          </a:p>
        </p:txBody>
      </p:sp>
      <p:sp>
        <p:nvSpPr>
          <p:cNvPr id="4" name="TextBox 3"/>
          <p:cNvSpPr txBox="1"/>
          <p:nvPr/>
        </p:nvSpPr>
        <p:spPr>
          <a:xfrm>
            <a:off x="369888" y="656640"/>
            <a:ext cx="9772965"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marR="0" indent="-457200" algn="l" defTabSz="825500" rtl="0" fontAlgn="auto" latinLnBrk="0" hangingPunct="0">
              <a:lnSpc>
                <a:spcPct val="100000"/>
              </a:lnSpc>
              <a:spcBef>
                <a:spcPts val="0"/>
              </a:spcBef>
              <a:spcAft>
                <a:spcPts val="0"/>
              </a:spcAft>
              <a:buClrTx/>
              <a:buSzTx/>
              <a:buFont typeface="ZapfDingbatsITC" charset="0"/>
              <a:buChar char="➢"/>
              <a:tabLst/>
            </a:pPr>
            <a:r>
              <a:rPr lang="en-US" sz="3200" dirty="0">
                <a:solidFill>
                  <a:srgbClr val="FF0000"/>
                </a:solidFill>
              </a:rPr>
              <a:t>One fundamental issue: </a:t>
            </a:r>
            <a:r>
              <a:rPr lang="en-US" sz="3200" b="1" dirty="0">
                <a:solidFill>
                  <a:srgbClr val="FF0000"/>
                </a:solidFill>
              </a:rPr>
              <a:t>coarse-grained feedback</a:t>
            </a:r>
            <a:endParaRPr kumimoji="0" lang="en-US" sz="3200" b="1" i="0" u="none" strike="noStrike" cap="none" spc="0" normalizeH="0" baseline="0" dirty="0">
              <a:ln>
                <a:noFill/>
              </a:ln>
              <a:solidFill>
                <a:srgbClr val="FF0000"/>
              </a:solidFill>
              <a:effectLst/>
              <a:uFillTx/>
              <a:sym typeface="Helvetica Light"/>
            </a:endParaRPr>
          </a:p>
        </p:txBody>
      </p:sp>
      <p:grpSp>
        <p:nvGrpSpPr>
          <p:cNvPr id="8" name="Group 7"/>
          <p:cNvGrpSpPr/>
          <p:nvPr/>
        </p:nvGrpSpPr>
        <p:grpSpPr>
          <a:xfrm>
            <a:off x="123894" y="4457346"/>
            <a:ext cx="9612774" cy="1238633"/>
            <a:chOff x="756930" y="4072661"/>
            <a:chExt cx="9612774" cy="1238633"/>
          </a:xfrm>
        </p:grpSpPr>
        <p:sp>
          <p:nvSpPr>
            <p:cNvPr id="6" name="TextBox 5"/>
            <p:cNvSpPr txBox="1"/>
            <p:nvPr/>
          </p:nvSpPr>
          <p:spPr>
            <a:xfrm>
              <a:off x="1892202" y="4417919"/>
              <a:ext cx="8477502" cy="707886"/>
            </a:xfrm>
            <a:prstGeom prst="rect">
              <a:avLst/>
            </a:prstGeom>
            <a:noFill/>
          </p:spPr>
          <p:txBody>
            <a:bodyPr wrap="square" rtlCol="0">
              <a:spAutoFit/>
            </a:bodyPr>
            <a:lstStyle/>
            <a:p>
              <a:r>
                <a:rPr lang="en-US" sz="4000" dirty="0">
                  <a:solidFill>
                    <a:schemeClr val="accent2"/>
                  </a:solidFill>
                  <a:sym typeface="Wingdings"/>
                </a:rPr>
                <a:t>What </a:t>
              </a:r>
              <a:r>
                <a:rPr lang="en-US" sz="4000">
                  <a:solidFill>
                    <a:schemeClr val="accent2"/>
                  </a:solidFill>
                  <a:sym typeface="Wingdings"/>
                </a:rPr>
                <a:t>if we have precise </a:t>
              </a:r>
              <a:r>
                <a:rPr lang="en-US" sz="4000" dirty="0">
                  <a:solidFill>
                    <a:schemeClr val="accent2"/>
                  </a:solidFill>
                  <a:sym typeface="Wingdings"/>
                </a:rPr>
                <a:t>feedback?</a:t>
              </a:r>
            </a:p>
          </p:txBody>
        </p:sp>
        <p:pic>
          <p:nvPicPr>
            <p:cNvPr id="1026" name="Picture 2" descr="mage result for idea icon fre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930" y="4072661"/>
              <a:ext cx="1202677" cy="1238633"/>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L-Shape 8"/>
          <p:cNvSpPr/>
          <p:nvPr/>
        </p:nvSpPr>
        <p:spPr>
          <a:xfrm rot="18778484">
            <a:off x="9883239" y="4742958"/>
            <a:ext cx="1421804" cy="667407"/>
          </a:xfrm>
          <a:prstGeom prst="corner">
            <a:avLst>
              <a:gd name="adj1" fmla="val 27169"/>
              <a:gd name="adj2" fmla="val 27755"/>
            </a:avLst>
          </a:prstGeom>
          <a:solidFill>
            <a:srgbClr val="00B050"/>
          </a:solidFill>
          <a:ln w="12700" cap="flat">
            <a:solidFill>
              <a:srgbClr val="00B05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0" name="Slide Number Placeholder 9"/>
          <p:cNvSpPr>
            <a:spLocks noGrp="1"/>
          </p:cNvSpPr>
          <p:nvPr>
            <p:ph type="sldNum" sz="quarter" idx="2"/>
          </p:nvPr>
        </p:nvSpPr>
        <p:spPr/>
        <p:txBody>
          <a:bodyPr/>
          <a:lstStyle/>
          <a:p>
            <a:fld id="{86CB4B4D-7CA3-9044-876B-883B54F8677D}" type="slidenum">
              <a:rPr lang="uk-UA" smtClean="0"/>
              <a:t>10</a:t>
            </a:fld>
            <a:endParaRPr lang="uk-UA"/>
          </a:p>
        </p:txBody>
      </p:sp>
    </p:spTree>
    <p:custDataLst>
      <p:tags r:id="rId1"/>
    </p:custDataLst>
    <p:extLst>
      <p:ext uri="{BB962C8B-B14F-4D97-AF65-F5344CB8AC3E}">
        <p14:creationId xmlns:p14="http://schemas.microsoft.com/office/powerpoint/2010/main" val="2032566896"/>
      </p:ext>
    </p:extLst>
  </p:cSld>
  <p:clrMapOvr>
    <a:masterClrMapping/>
  </p:clrMapOvr>
  <p:transition spd="med" advTm="4858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220117" y="954158"/>
            <a:ext cx="11934407" cy="5360421"/>
          </a:xfrm>
        </p:spPr>
        <p:txBody>
          <a:bodyPr/>
          <a:lstStyle/>
          <a:p>
            <a:r>
              <a:rPr lang="en-US" dirty="0"/>
              <a:t>In-band network telemetry (INT) provides many details per packet</a:t>
            </a:r>
          </a:p>
          <a:p>
            <a:endParaRPr lang="en-US" dirty="0"/>
          </a:p>
          <a:p>
            <a:endParaRPr lang="en-US" dirty="0"/>
          </a:p>
          <a:p>
            <a:endParaRPr lang="en-US" dirty="0"/>
          </a:p>
          <a:p>
            <a:endParaRPr lang="en-US" dirty="0"/>
          </a:p>
          <a:p>
            <a:r>
              <a:rPr lang="en-US" dirty="0" err="1"/>
              <a:t>Broadcom&amp;Barefoot</a:t>
            </a:r>
            <a:r>
              <a:rPr lang="en-US" dirty="0"/>
              <a:t> have INT in recent products.</a:t>
            </a:r>
          </a:p>
          <a:p>
            <a:endParaRPr lang="en-US" dirty="0"/>
          </a:p>
          <a:p>
            <a:r>
              <a:rPr lang="en-US" dirty="0"/>
              <a:t>Widely used for diagnosis and monitoring in production</a:t>
            </a:r>
          </a:p>
        </p:txBody>
      </p:sp>
      <p:sp>
        <p:nvSpPr>
          <p:cNvPr id="3" name="Title 2"/>
          <p:cNvSpPr>
            <a:spLocks noGrp="1"/>
          </p:cNvSpPr>
          <p:nvPr>
            <p:ph type="title"/>
          </p:nvPr>
        </p:nvSpPr>
        <p:spPr/>
        <p:txBody>
          <a:bodyPr/>
          <a:lstStyle/>
          <a:p>
            <a:r>
              <a:rPr lang="en-US" dirty="0"/>
              <a:t>HPCC: use INT as precise feedback</a:t>
            </a:r>
          </a:p>
        </p:txBody>
      </p:sp>
      <p:sp>
        <p:nvSpPr>
          <p:cNvPr id="7" name="Rectangle 6">
            <a:extLst>
              <a:ext uri="{FF2B5EF4-FFF2-40B4-BE49-F238E27FC236}">
                <a16:creationId xmlns:a16="http://schemas.microsoft.com/office/drawing/2014/main" id="{8EABDF73-D1FF-974D-AD6C-DE2C6CAD8CF0}"/>
              </a:ext>
            </a:extLst>
          </p:cNvPr>
          <p:cNvSpPr/>
          <p:nvPr/>
        </p:nvSpPr>
        <p:spPr>
          <a:xfrm>
            <a:off x="4322096" y="1468385"/>
            <a:ext cx="534747" cy="28578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algn="ctr"/>
            <a:r>
              <a:rPr lang="en-US" sz="2000" dirty="0" err="1">
                <a:solidFill>
                  <a:schemeClr val="bg1"/>
                </a:solidFill>
              </a:rPr>
              <a:t>pkt</a:t>
            </a:r>
            <a:endParaRPr lang="en-US" sz="2000" dirty="0">
              <a:solidFill>
                <a:schemeClr val="bg1"/>
              </a:solidFill>
            </a:endParaRPr>
          </a:p>
        </p:txBody>
      </p:sp>
      <p:sp>
        <p:nvSpPr>
          <p:cNvPr id="20" name="Rectangle 19">
            <a:extLst>
              <a:ext uri="{FF2B5EF4-FFF2-40B4-BE49-F238E27FC236}">
                <a16:creationId xmlns:a16="http://schemas.microsoft.com/office/drawing/2014/main" id="{D2379CD7-A5D5-7648-AA17-5FA5FBE40D51}"/>
              </a:ext>
            </a:extLst>
          </p:cNvPr>
          <p:cNvSpPr/>
          <p:nvPr/>
        </p:nvSpPr>
        <p:spPr>
          <a:xfrm>
            <a:off x="5684702" y="1468905"/>
            <a:ext cx="534747" cy="28578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algn="ctr"/>
            <a:r>
              <a:rPr lang="en-US" sz="2000" dirty="0" err="1">
                <a:solidFill>
                  <a:schemeClr val="bg1"/>
                </a:solidFill>
              </a:rPr>
              <a:t>pkt</a:t>
            </a:r>
            <a:endParaRPr lang="en-US" sz="2000" dirty="0">
              <a:solidFill>
                <a:schemeClr val="bg1"/>
              </a:solidFill>
            </a:endParaRPr>
          </a:p>
        </p:txBody>
      </p:sp>
      <p:sp>
        <p:nvSpPr>
          <p:cNvPr id="21" name="Rectangle 20">
            <a:extLst>
              <a:ext uri="{FF2B5EF4-FFF2-40B4-BE49-F238E27FC236}">
                <a16:creationId xmlns:a16="http://schemas.microsoft.com/office/drawing/2014/main" id="{D1E0AC23-F01C-DE44-BB9A-F828D73A6C9C}"/>
              </a:ext>
            </a:extLst>
          </p:cNvPr>
          <p:cNvSpPr/>
          <p:nvPr/>
        </p:nvSpPr>
        <p:spPr>
          <a:xfrm>
            <a:off x="6219449" y="1468905"/>
            <a:ext cx="143123" cy="28578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dirty="0">
              <a:solidFill>
                <a:schemeClr val="tx1"/>
              </a:solidFill>
            </a:endParaRPr>
          </a:p>
        </p:txBody>
      </p:sp>
      <p:sp>
        <p:nvSpPr>
          <p:cNvPr id="22" name="Rectangle 21">
            <a:extLst>
              <a:ext uri="{FF2B5EF4-FFF2-40B4-BE49-F238E27FC236}">
                <a16:creationId xmlns:a16="http://schemas.microsoft.com/office/drawing/2014/main" id="{D5E93BEE-02AA-A142-A40D-390C402141DF}"/>
              </a:ext>
            </a:extLst>
          </p:cNvPr>
          <p:cNvSpPr/>
          <p:nvPr/>
        </p:nvSpPr>
        <p:spPr>
          <a:xfrm>
            <a:off x="7103969" y="1468634"/>
            <a:ext cx="534747" cy="28578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algn="ctr"/>
            <a:r>
              <a:rPr lang="en-US" sz="2000" dirty="0" err="1">
                <a:solidFill>
                  <a:schemeClr val="bg1"/>
                </a:solidFill>
              </a:rPr>
              <a:t>pkt</a:t>
            </a:r>
            <a:endParaRPr lang="en-US" sz="2000" dirty="0">
              <a:solidFill>
                <a:schemeClr val="bg1"/>
              </a:solidFill>
            </a:endParaRPr>
          </a:p>
        </p:txBody>
      </p:sp>
      <p:sp>
        <p:nvSpPr>
          <p:cNvPr id="23" name="Rectangle 22">
            <a:extLst>
              <a:ext uri="{FF2B5EF4-FFF2-40B4-BE49-F238E27FC236}">
                <a16:creationId xmlns:a16="http://schemas.microsoft.com/office/drawing/2014/main" id="{85080DEC-66E9-F641-B53D-64A246AB7505}"/>
              </a:ext>
            </a:extLst>
          </p:cNvPr>
          <p:cNvSpPr/>
          <p:nvPr/>
        </p:nvSpPr>
        <p:spPr>
          <a:xfrm>
            <a:off x="7638716" y="1468634"/>
            <a:ext cx="143123" cy="28578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dirty="0">
              <a:solidFill>
                <a:schemeClr val="tx1"/>
              </a:solidFill>
            </a:endParaRPr>
          </a:p>
        </p:txBody>
      </p:sp>
      <p:sp>
        <p:nvSpPr>
          <p:cNvPr id="24" name="Rectangle 23">
            <a:extLst>
              <a:ext uri="{FF2B5EF4-FFF2-40B4-BE49-F238E27FC236}">
                <a16:creationId xmlns:a16="http://schemas.microsoft.com/office/drawing/2014/main" id="{5BB4BB3C-182E-9142-B3B2-F3E18891E41D}"/>
              </a:ext>
            </a:extLst>
          </p:cNvPr>
          <p:cNvSpPr/>
          <p:nvPr/>
        </p:nvSpPr>
        <p:spPr>
          <a:xfrm>
            <a:off x="7776669" y="1468385"/>
            <a:ext cx="143123" cy="285780"/>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endParaRPr lang="en-US" sz="2000" dirty="0">
              <a:solidFill>
                <a:schemeClr val="tx1"/>
              </a:solidFill>
            </a:endParaRPr>
          </a:p>
        </p:txBody>
      </p:sp>
      <p:cxnSp>
        <p:nvCxnSpPr>
          <p:cNvPr id="25" name="Straight Arrow Connector 24">
            <a:extLst>
              <a:ext uri="{FF2B5EF4-FFF2-40B4-BE49-F238E27FC236}">
                <a16:creationId xmlns:a16="http://schemas.microsoft.com/office/drawing/2014/main" id="{2D14B9A6-550D-5540-8B08-22994FD84A59}"/>
              </a:ext>
            </a:extLst>
          </p:cNvPr>
          <p:cNvCxnSpPr>
            <a:cxnSpLocks/>
          </p:cNvCxnSpPr>
          <p:nvPr/>
        </p:nvCxnSpPr>
        <p:spPr>
          <a:xfrm flipV="1">
            <a:off x="5554397" y="1834360"/>
            <a:ext cx="632924" cy="241171"/>
          </a:xfrm>
          <a:prstGeom prst="straightConnector1">
            <a:avLst/>
          </a:prstGeom>
          <a:ln w="38100" cmpd="dbl">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CECBC2A-DC80-C740-84C1-5EBB61C6CBF4}"/>
              </a:ext>
            </a:extLst>
          </p:cNvPr>
          <p:cNvCxnSpPr>
            <a:cxnSpLocks/>
          </p:cNvCxnSpPr>
          <p:nvPr/>
        </p:nvCxnSpPr>
        <p:spPr>
          <a:xfrm flipV="1">
            <a:off x="7291624" y="1798919"/>
            <a:ext cx="563956" cy="248475"/>
          </a:xfrm>
          <a:prstGeom prst="straightConnector1">
            <a:avLst/>
          </a:prstGeom>
          <a:ln w="38100" cmpd="dbl">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A6286F5-50B6-2D40-871A-EC09276ECB71}"/>
              </a:ext>
            </a:extLst>
          </p:cNvPr>
          <p:cNvCxnSpPr/>
          <p:nvPr/>
        </p:nvCxnSpPr>
        <p:spPr>
          <a:xfrm>
            <a:off x="4106605" y="1611275"/>
            <a:ext cx="21549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4F94CDE-7BFF-B043-A780-834E87BD2923}"/>
              </a:ext>
            </a:extLst>
          </p:cNvPr>
          <p:cNvCxnSpPr>
            <a:cxnSpLocks/>
          </p:cNvCxnSpPr>
          <p:nvPr/>
        </p:nvCxnSpPr>
        <p:spPr>
          <a:xfrm>
            <a:off x="4856843" y="1611275"/>
            <a:ext cx="76558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8CD1F33-130E-984F-9082-7FCFF25BF316}"/>
              </a:ext>
            </a:extLst>
          </p:cNvPr>
          <p:cNvCxnSpPr>
            <a:cxnSpLocks/>
          </p:cNvCxnSpPr>
          <p:nvPr/>
        </p:nvCxnSpPr>
        <p:spPr>
          <a:xfrm flipV="1">
            <a:off x="6397310" y="1611524"/>
            <a:ext cx="671920" cy="27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E1837D43-D6A5-C741-A8D5-6418A6266568}"/>
              </a:ext>
            </a:extLst>
          </p:cNvPr>
          <p:cNvSpPr txBox="1"/>
          <p:nvPr/>
        </p:nvSpPr>
        <p:spPr>
          <a:xfrm>
            <a:off x="5750882" y="1885465"/>
            <a:ext cx="542575" cy="307777"/>
          </a:xfrm>
          <a:prstGeom prst="rect">
            <a:avLst/>
          </a:prstGeom>
          <a:noFill/>
        </p:spPr>
        <p:txBody>
          <a:bodyPr wrap="square" lIns="0" tIns="0" rIns="0" bIns="0" rtlCol="0">
            <a:spAutoFit/>
          </a:bodyPr>
          <a:lstStyle/>
          <a:p>
            <a:r>
              <a:rPr lang="en-US" sz="2000" dirty="0">
                <a:solidFill>
                  <a:schemeClr val="accent1"/>
                </a:solidFill>
              </a:rPr>
              <a:t>INT</a:t>
            </a:r>
          </a:p>
        </p:txBody>
      </p:sp>
      <p:sp>
        <p:nvSpPr>
          <p:cNvPr id="34" name="TextBox 33">
            <a:extLst>
              <a:ext uri="{FF2B5EF4-FFF2-40B4-BE49-F238E27FC236}">
                <a16:creationId xmlns:a16="http://schemas.microsoft.com/office/drawing/2014/main" id="{757840DF-58A8-9340-B059-6E32E3CA1FD2}"/>
              </a:ext>
            </a:extLst>
          </p:cNvPr>
          <p:cNvSpPr txBox="1"/>
          <p:nvPr/>
        </p:nvSpPr>
        <p:spPr>
          <a:xfrm>
            <a:off x="7413757" y="1847202"/>
            <a:ext cx="498421" cy="307777"/>
          </a:xfrm>
          <a:prstGeom prst="rect">
            <a:avLst/>
          </a:prstGeom>
          <a:noFill/>
        </p:spPr>
        <p:txBody>
          <a:bodyPr wrap="square" lIns="0" tIns="0" rIns="0" bIns="0" rtlCol="0">
            <a:spAutoFit/>
          </a:bodyPr>
          <a:lstStyle/>
          <a:p>
            <a:r>
              <a:rPr lang="en-US" sz="2000" dirty="0">
                <a:solidFill>
                  <a:schemeClr val="accent6"/>
                </a:solidFill>
              </a:rPr>
              <a:t>INT</a:t>
            </a:r>
          </a:p>
        </p:txBody>
      </p:sp>
      <p:grpSp>
        <p:nvGrpSpPr>
          <p:cNvPr id="70" name="Group 69"/>
          <p:cNvGrpSpPr/>
          <p:nvPr/>
        </p:nvGrpSpPr>
        <p:grpSpPr>
          <a:xfrm>
            <a:off x="3391978" y="1717169"/>
            <a:ext cx="5688142" cy="1311231"/>
            <a:chOff x="3391978" y="3647444"/>
            <a:chExt cx="5688142" cy="1311231"/>
          </a:xfrm>
        </p:grpSpPr>
        <p:cxnSp>
          <p:nvCxnSpPr>
            <p:cNvPr id="9" name="Straight Connector 8">
              <a:extLst>
                <a:ext uri="{FF2B5EF4-FFF2-40B4-BE49-F238E27FC236}">
                  <a16:creationId xmlns:a16="http://schemas.microsoft.com/office/drawing/2014/main" id="{9A105CBD-9665-1D47-BF90-1E45B2F484E5}"/>
                </a:ext>
              </a:extLst>
            </p:cNvPr>
            <p:cNvCxnSpPr>
              <a:cxnSpLocks/>
            </p:cNvCxnSpPr>
            <p:nvPr/>
          </p:nvCxnSpPr>
          <p:spPr>
            <a:xfrm>
              <a:off x="7223977" y="4151970"/>
              <a:ext cx="853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822EAA2-15AB-D24D-BEF1-B20703122A6D}"/>
                </a:ext>
              </a:extLst>
            </p:cNvPr>
            <p:cNvCxnSpPr>
              <a:cxnSpLocks/>
            </p:cNvCxnSpPr>
            <p:nvPr/>
          </p:nvCxnSpPr>
          <p:spPr>
            <a:xfrm>
              <a:off x="5539444" y="4150206"/>
              <a:ext cx="79042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0B9175A-8B17-B74C-8454-8D4DE0A80CFF}"/>
                </a:ext>
              </a:extLst>
            </p:cNvPr>
            <p:cNvCxnSpPr>
              <a:cxnSpLocks/>
            </p:cNvCxnSpPr>
            <p:nvPr/>
          </p:nvCxnSpPr>
          <p:spPr>
            <a:xfrm>
              <a:off x="4190575" y="4150206"/>
              <a:ext cx="4532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4CB8B9DE-FF8A-7C41-870E-CD3F825A4A06}"/>
                </a:ext>
              </a:extLst>
            </p:cNvPr>
            <p:cNvPicPr>
              <a:picLocks noChangeAspect="1"/>
            </p:cNvPicPr>
            <p:nvPr/>
          </p:nvPicPr>
          <p:blipFill>
            <a:blip r:embed="rId4"/>
            <a:stretch>
              <a:fillRect/>
            </a:stretch>
          </p:blipFill>
          <p:spPr>
            <a:xfrm>
              <a:off x="3566799" y="3647444"/>
              <a:ext cx="634361" cy="984354"/>
            </a:xfrm>
            <a:prstGeom prst="rect">
              <a:avLst/>
            </a:prstGeom>
          </p:spPr>
        </p:pic>
        <p:pic>
          <p:nvPicPr>
            <p:cNvPr id="15" name="Picture 14">
              <a:extLst>
                <a:ext uri="{FF2B5EF4-FFF2-40B4-BE49-F238E27FC236}">
                  <a16:creationId xmlns:a16="http://schemas.microsoft.com/office/drawing/2014/main" id="{17255CBA-5635-F146-B185-176C8DE386C7}"/>
                </a:ext>
              </a:extLst>
            </p:cNvPr>
            <p:cNvPicPr>
              <a:picLocks noChangeAspect="1"/>
            </p:cNvPicPr>
            <p:nvPr/>
          </p:nvPicPr>
          <p:blipFill>
            <a:blip r:embed="rId4"/>
            <a:stretch>
              <a:fillRect/>
            </a:stretch>
          </p:blipFill>
          <p:spPr>
            <a:xfrm>
              <a:off x="8077267" y="3647444"/>
              <a:ext cx="634361" cy="984354"/>
            </a:xfrm>
            <a:prstGeom prst="rect">
              <a:avLst/>
            </a:prstGeom>
          </p:spPr>
        </p:pic>
        <p:sp>
          <p:nvSpPr>
            <p:cNvPr id="16" name="TextBox 15">
              <a:extLst>
                <a:ext uri="{FF2B5EF4-FFF2-40B4-BE49-F238E27FC236}">
                  <a16:creationId xmlns:a16="http://schemas.microsoft.com/office/drawing/2014/main" id="{535300EA-7EBE-A34F-89FF-3B8221D6F7D2}"/>
                </a:ext>
              </a:extLst>
            </p:cNvPr>
            <p:cNvSpPr txBox="1"/>
            <p:nvPr/>
          </p:nvSpPr>
          <p:spPr>
            <a:xfrm>
              <a:off x="3391978" y="4650898"/>
              <a:ext cx="930117" cy="307777"/>
            </a:xfrm>
            <a:prstGeom prst="rect">
              <a:avLst/>
            </a:prstGeom>
            <a:noFill/>
          </p:spPr>
          <p:txBody>
            <a:bodyPr wrap="square" lIns="0" tIns="0" rIns="0" bIns="0" rtlCol="0">
              <a:spAutoFit/>
            </a:bodyPr>
            <a:lstStyle/>
            <a:p>
              <a:r>
                <a:rPr lang="en-US" sz="2000" dirty="0"/>
                <a:t>Sender</a:t>
              </a:r>
            </a:p>
          </p:txBody>
        </p:sp>
        <p:sp>
          <p:nvSpPr>
            <p:cNvPr id="17" name="TextBox 16">
              <a:extLst>
                <a:ext uri="{FF2B5EF4-FFF2-40B4-BE49-F238E27FC236}">
                  <a16:creationId xmlns:a16="http://schemas.microsoft.com/office/drawing/2014/main" id="{5920A5D4-8E05-774E-8824-3B7F2E6D9104}"/>
                </a:ext>
              </a:extLst>
            </p:cNvPr>
            <p:cNvSpPr txBox="1"/>
            <p:nvPr/>
          </p:nvSpPr>
          <p:spPr>
            <a:xfrm>
              <a:off x="7952886" y="4649943"/>
              <a:ext cx="1127234" cy="307777"/>
            </a:xfrm>
            <a:prstGeom prst="rect">
              <a:avLst/>
            </a:prstGeom>
            <a:noFill/>
          </p:spPr>
          <p:txBody>
            <a:bodyPr wrap="square" lIns="0" tIns="0" rIns="0" bIns="0" rtlCol="0">
              <a:spAutoFit/>
            </a:bodyPr>
            <a:lstStyle/>
            <a:p>
              <a:r>
                <a:rPr lang="en-US" sz="2000" dirty="0"/>
                <a:t>Receiver</a:t>
              </a:r>
            </a:p>
          </p:txBody>
        </p:sp>
        <p:sp>
          <p:nvSpPr>
            <p:cNvPr id="18" name="TextBox 17">
              <a:extLst>
                <a:ext uri="{FF2B5EF4-FFF2-40B4-BE49-F238E27FC236}">
                  <a16:creationId xmlns:a16="http://schemas.microsoft.com/office/drawing/2014/main" id="{7A71E09F-AC1E-E14C-9B35-283CE772EB34}"/>
                </a:ext>
              </a:extLst>
            </p:cNvPr>
            <p:cNvSpPr txBox="1"/>
            <p:nvPr/>
          </p:nvSpPr>
          <p:spPr>
            <a:xfrm>
              <a:off x="5572332" y="4163629"/>
              <a:ext cx="721126" cy="307777"/>
            </a:xfrm>
            <a:prstGeom prst="rect">
              <a:avLst/>
            </a:prstGeom>
            <a:noFill/>
          </p:spPr>
          <p:txBody>
            <a:bodyPr wrap="square" lIns="0" tIns="0" rIns="0" bIns="0" rtlCol="0">
              <a:spAutoFit/>
            </a:bodyPr>
            <a:lstStyle/>
            <a:p>
              <a:r>
                <a:rPr lang="en-US" sz="2000" dirty="0"/>
                <a:t>Link-1</a:t>
              </a:r>
            </a:p>
          </p:txBody>
        </p:sp>
        <p:sp>
          <p:nvSpPr>
            <p:cNvPr id="19" name="TextBox 18">
              <a:extLst>
                <a:ext uri="{FF2B5EF4-FFF2-40B4-BE49-F238E27FC236}">
                  <a16:creationId xmlns:a16="http://schemas.microsoft.com/office/drawing/2014/main" id="{FA5CBDE2-4A7C-1147-B5FE-E4B366F924B2}"/>
                </a:ext>
              </a:extLst>
            </p:cNvPr>
            <p:cNvSpPr txBox="1"/>
            <p:nvPr/>
          </p:nvSpPr>
          <p:spPr>
            <a:xfrm>
              <a:off x="7265025" y="4164956"/>
              <a:ext cx="753393" cy="307777"/>
            </a:xfrm>
            <a:prstGeom prst="rect">
              <a:avLst/>
            </a:prstGeom>
            <a:noFill/>
          </p:spPr>
          <p:txBody>
            <a:bodyPr wrap="square" lIns="0" tIns="0" rIns="0" bIns="0" rtlCol="0">
              <a:spAutoFit/>
            </a:bodyPr>
            <a:lstStyle/>
            <a:p>
              <a:r>
                <a:rPr lang="en-US" sz="2000" dirty="0"/>
                <a:t>Link-2</a:t>
              </a:r>
            </a:p>
          </p:txBody>
        </p:sp>
        <p:grpSp>
          <p:nvGrpSpPr>
            <p:cNvPr id="51" name="Group 50"/>
            <p:cNvGrpSpPr/>
            <p:nvPr/>
          </p:nvGrpSpPr>
          <p:grpSpPr>
            <a:xfrm>
              <a:off x="4643783" y="3967494"/>
              <a:ext cx="875122" cy="398994"/>
              <a:chOff x="9804602" y="3764635"/>
              <a:chExt cx="875122" cy="398994"/>
            </a:xfrm>
          </p:grpSpPr>
          <p:sp>
            <p:nvSpPr>
              <p:cNvPr id="37" name="Rectangle 36"/>
              <p:cNvSpPr/>
              <p:nvPr/>
            </p:nvSpPr>
            <p:spPr>
              <a:xfrm>
                <a:off x="9804602" y="3764635"/>
                <a:ext cx="875122" cy="398994"/>
              </a:xfrm>
              <a:prstGeom prst="rect">
                <a:avLst/>
              </a:prstGeom>
              <a:solidFill>
                <a:schemeClr val="bg1">
                  <a:lumMod val="85000"/>
                </a:schemeClr>
              </a:solidFill>
              <a:ln/>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38" name="Rectangle 37"/>
              <p:cNvSpPr/>
              <p:nvPr/>
            </p:nvSpPr>
            <p:spPr>
              <a:xfrm>
                <a:off x="9908486" y="3853431"/>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39" name="Rectangle 38"/>
              <p:cNvSpPr/>
              <p:nvPr/>
            </p:nvSpPr>
            <p:spPr>
              <a:xfrm>
                <a:off x="9908486" y="4030129"/>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40" name="Rectangle 39"/>
              <p:cNvSpPr/>
              <p:nvPr/>
            </p:nvSpPr>
            <p:spPr>
              <a:xfrm>
                <a:off x="10153444" y="3853431"/>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41" name="Rectangle 40"/>
              <p:cNvSpPr/>
              <p:nvPr/>
            </p:nvSpPr>
            <p:spPr>
              <a:xfrm>
                <a:off x="10153444" y="4030129"/>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42" name="Rectangle 41"/>
              <p:cNvSpPr/>
              <p:nvPr/>
            </p:nvSpPr>
            <p:spPr>
              <a:xfrm>
                <a:off x="10398402" y="3853431"/>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43" name="Rectangle 42"/>
              <p:cNvSpPr/>
              <p:nvPr/>
            </p:nvSpPr>
            <p:spPr>
              <a:xfrm>
                <a:off x="10398402" y="4030129"/>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44" name="Rectangle 43"/>
              <p:cNvSpPr/>
              <p:nvPr/>
            </p:nvSpPr>
            <p:spPr>
              <a:xfrm>
                <a:off x="10520881" y="3853431"/>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45" name="Rectangle 44"/>
              <p:cNvSpPr/>
              <p:nvPr/>
            </p:nvSpPr>
            <p:spPr>
              <a:xfrm>
                <a:off x="10520881" y="4030129"/>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46" name="Rectangle 45"/>
              <p:cNvSpPr/>
              <p:nvPr/>
            </p:nvSpPr>
            <p:spPr>
              <a:xfrm>
                <a:off x="10275923" y="3853431"/>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47" name="Rectangle 46"/>
              <p:cNvSpPr/>
              <p:nvPr/>
            </p:nvSpPr>
            <p:spPr>
              <a:xfrm>
                <a:off x="10275923" y="4030129"/>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48" name="Rectangle 47"/>
              <p:cNvSpPr/>
              <p:nvPr/>
            </p:nvSpPr>
            <p:spPr>
              <a:xfrm>
                <a:off x="10030965" y="3853431"/>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49" name="Rectangle 48"/>
              <p:cNvSpPr/>
              <p:nvPr/>
            </p:nvSpPr>
            <p:spPr>
              <a:xfrm>
                <a:off x="10030965" y="4030129"/>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grpSp>
        <p:grpSp>
          <p:nvGrpSpPr>
            <p:cNvPr id="54" name="Group 53"/>
            <p:cNvGrpSpPr/>
            <p:nvPr/>
          </p:nvGrpSpPr>
          <p:grpSpPr>
            <a:xfrm>
              <a:off x="6348855" y="3961521"/>
              <a:ext cx="875122" cy="398994"/>
              <a:chOff x="9804602" y="3764635"/>
              <a:chExt cx="875122" cy="398994"/>
            </a:xfrm>
          </p:grpSpPr>
          <p:sp>
            <p:nvSpPr>
              <p:cNvPr id="55" name="Rectangle 54"/>
              <p:cNvSpPr/>
              <p:nvPr/>
            </p:nvSpPr>
            <p:spPr>
              <a:xfrm>
                <a:off x="9804602" y="3764635"/>
                <a:ext cx="875122" cy="398994"/>
              </a:xfrm>
              <a:prstGeom prst="rect">
                <a:avLst/>
              </a:prstGeom>
              <a:solidFill>
                <a:schemeClr val="bg1">
                  <a:lumMod val="85000"/>
                </a:schemeClr>
              </a:solidFill>
              <a:ln/>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56" name="Rectangle 55"/>
              <p:cNvSpPr/>
              <p:nvPr/>
            </p:nvSpPr>
            <p:spPr>
              <a:xfrm>
                <a:off x="9908486" y="3853431"/>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57" name="Rectangle 56"/>
              <p:cNvSpPr/>
              <p:nvPr/>
            </p:nvSpPr>
            <p:spPr>
              <a:xfrm>
                <a:off x="9908486" y="4030129"/>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58" name="Rectangle 57"/>
              <p:cNvSpPr/>
              <p:nvPr/>
            </p:nvSpPr>
            <p:spPr>
              <a:xfrm>
                <a:off x="10153444" y="3853431"/>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59" name="Rectangle 58"/>
              <p:cNvSpPr/>
              <p:nvPr/>
            </p:nvSpPr>
            <p:spPr>
              <a:xfrm>
                <a:off x="10153444" y="4030129"/>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60" name="Rectangle 59"/>
              <p:cNvSpPr/>
              <p:nvPr/>
            </p:nvSpPr>
            <p:spPr>
              <a:xfrm>
                <a:off x="10398402" y="3853431"/>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61" name="Rectangle 60"/>
              <p:cNvSpPr/>
              <p:nvPr/>
            </p:nvSpPr>
            <p:spPr>
              <a:xfrm>
                <a:off x="10398402" y="4030129"/>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62" name="Rectangle 61"/>
              <p:cNvSpPr/>
              <p:nvPr/>
            </p:nvSpPr>
            <p:spPr>
              <a:xfrm>
                <a:off x="10520881" y="3853431"/>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63" name="Rectangle 62"/>
              <p:cNvSpPr/>
              <p:nvPr/>
            </p:nvSpPr>
            <p:spPr>
              <a:xfrm>
                <a:off x="10520881" y="4030129"/>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64" name="Rectangle 63"/>
              <p:cNvSpPr/>
              <p:nvPr/>
            </p:nvSpPr>
            <p:spPr>
              <a:xfrm>
                <a:off x="10275923" y="3853431"/>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65" name="Rectangle 64"/>
              <p:cNvSpPr/>
              <p:nvPr/>
            </p:nvSpPr>
            <p:spPr>
              <a:xfrm>
                <a:off x="10275923" y="4030129"/>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66" name="Rectangle 65"/>
              <p:cNvSpPr/>
              <p:nvPr/>
            </p:nvSpPr>
            <p:spPr>
              <a:xfrm>
                <a:off x="10030965" y="3853431"/>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67" name="Rectangle 66"/>
              <p:cNvSpPr/>
              <p:nvPr/>
            </p:nvSpPr>
            <p:spPr>
              <a:xfrm>
                <a:off x="10030965" y="4030129"/>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grpSp>
      </p:grpSp>
      <p:sp>
        <p:nvSpPr>
          <p:cNvPr id="74" name="Slide Number Placeholder 73"/>
          <p:cNvSpPr>
            <a:spLocks noGrp="1"/>
          </p:cNvSpPr>
          <p:nvPr>
            <p:ph type="sldNum" sz="quarter" idx="2"/>
          </p:nvPr>
        </p:nvSpPr>
        <p:spPr/>
        <p:txBody>
          <a:bodyPr/>
          <a:lstStyle/>
          <a:p>
            <a:fld id="{86CB4B4D-7CA3-9044-876B-883B54F8677D}" type="slidenum">
              <a:rPr lang="uk-UA" smtClean="0"/>
              <a:t>11</a:t>
            </a:fld>
            <a:endParaRPr lang="uk-UA"/>
          </a:p>
        </p:txBody>
      </p:sp>
    </p:spTree>
    <p:custDataLst>
      <p:tags r:id="rId1"/>
    </p:custDataLst>
    <p:extLst>
      <p:ext uri="{BB962C8B-B14F-4D97-AF65-F5344CB8AC3E}">
        <p14:creationId xmlns:p14="http://schemas.microsoft.com/office/powerpoint/2010/main" val="1084287024"/>
      </p:ext>
    </p:extLst>
  </p:cSld>
  <p:clrMapOvr>
    <a:masterClrMapping/>
  </p:clrMapOvr>
  <p:transition spd="med" advTm="6350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par>
                                <p:cTn id="34" presetID="10" presetClass="entr" presetSubtype="0"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500"/>
                                        <p:tgtEl>
                                          <p:spTgt spid="34"/>
                                        </p:tgtEl>
                                      </p:cBhvr>
                                    </p:animEffect>
                                  </p:childTnLst>
                                </p:cTn>
                              </p:par>
                              <p:par>
                                <p:cTn id="58" presetID="10" presetClass="entr" presetSubtype="0" fill="hold" nodeType="with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500"/>
                                        <p:tgtEl>
                                          <p:spTgt spid="2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
                                            <p:txEl>
                                              <p:pRg st="5" end="5"/>
                                            </p:txEl>
                                          </p:spTgt>
                                        </p:tgtEl>
                                        <p:attrNameLst>
                                          <p:attrName>style.visibility</p:attrName>
                                        </p:attrNameLst>
                                      </p:cBhvr>
                                      <p:to>
                                        <p:strVal val="visible"/>
                                      </p:to>
                                    </p:set>
                                    <p:animEffect transition="in" filter="fade">
                                      <p:cBhvr>
                                        <p:cTn id="70" dur="500"/>
                                        <p:tgtEl>
                                          <p:spTgt spid="2">
                                            <p:txEl>
                                              <p:pRg st="5" end="5"/>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
                                            <p:txEl>
                                              <p:pRg st="7" end="7"/>
                                            </p:txEl>
                                          </p:spTgt>
                                        </p:tgtEl>
                                        <p:attrNameLst>
                                          <p:attrName>style.visibility</p:attrName>
                                        </p:attrNameLst>
                                      </p:cBhvr>
                                      <p:to>
                                        <p:strVal val="visible"/>
                                      </p:to>
                                    </p:set>
                                    <p:animEffect transition="in" filter="fade">
                                      <p:cBhvr>
                                        <p:cTn id="75"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0" grpId="0" animBg="1"/>
      <p:bldP spid="21" grpId="0" animBg="1"/>
      <p:bldP spid="22" grpId="0" animBg="1"/>
      <p:bldP spid="23" grpId="0" animBg="1"/>
      <p:bldP spid="24" grpId="0" animBg="1"/>
      <p:bldP spid="33"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endParaRPr lang="en-US"/>
          </a:p>
        </p:txBody>
      </p:sp>
      <p:sp>
        <p:nvSpPr>
          <p:cNvPr id="3" name="Title 2"/>
          <p:cNvSpPr>
            <a:spLocks noGrp="1"/>
          </p:cNvSpPr>
          <p:nvPr>
            <p:ph type="title"/>
          </p:nvPr>
        </p:nvSpPr>
        <p:spPr/>
        <p:txBody>
          <a:bodyPr/>
          <a:lstStyle/>
          <a:p>
            <a:endParaRPr lang="en-US"/>
          </a:p>
        </p:txBody>
      </p:sp>
      <p:sp>
        <p:nvSpPr>
          <p:cNvPr id="4" name="Slide Number Placeholder 3"/>
          <p:cNvSpPr>
            <a:spLocks noGrp="1"/>
          </p:cNvSpPr>
          <p:nvPr>
            <p:ph type="sldNum" sz="quarter" idx="2"/>
          </p:nvPr>
        </p:nvSpPr>
        <p:spPr/>
        <p:txBody>
          <a:bodyPr/>
          <a:lstStyle/>
          <a:p>
            <a:fld id="{86CB4B4D-7CA3-9044-876B-883B54F8677D}" type="slidenum">
              <a:rPr lang="uk-UA" smtClean="0"/>
              <a:t>12</a:t>
            </a:fld>
            <a:endParaRPr lang="uk-UA"/>
          </a:p>
        </p:txBody>
      </p:sp>
      <p:sp>
        <p:nvSpPr>
          <p:cNvPr id="5" name="TextBox 4"/>
          <p:cNvSpPr txBox="1"/>
          <p:nvPr/>
        </p:nvSpPr>
        <p:spPr>
          <a:xfrm>
            <a:off x="1341227" y="2687447"/>
            <a:ext cx="10048875" cy="646331"/>
          </a:xfrm>
          <a:prstGeom prst="rect">
            <a:avLst/>
          </a:prstGeom>
          <a:noFill/>
        </p:spPr>
        <p:txBody>
          <a:bodyPr wrap="square" rtlCol="0">
            <a:spAutoFit/>
          </a:bodyPr>
          <a:lstStyle/>
          <a:p>
            <a:r>
              <a:rPr lang="en-US" sz="3600" dirty="0">
                <a:solidFill>
                  <a:schemeClr val="accent2"/>
                </a:solidFill>
                <a:sym typeface="Wingdings"/>
              </a:rPr>
              <a:t>How good can CC do with INT as the feedback?</a:t>
            </a:r>
          </a:p>
        </p:txBody>
      </p:sp>
      <p:sp>
        <p:nvSpPr>
          <p:cNvPr id="6" name="TextBox 5"/>
          <p:cNvSpPr txBox="1"/>
          <p:nvPr/>
        </p:nvSpPr>
        <p:spPr>
          <a:xfrm>
            <a:off x="1621305" y="3397020"/>
            <a:ext cx="8648521" cy="646331"/>
          </a:xfrm>
          <a:prstGeom prst="rect">
            <a:avLst/>
          </a:prstGeom>
          <a:noFill/>
        </p:spPr>
        <p:txBody>
          <a:bodyPr wrap="none" rtlCol="0">
            <a:spAutoFit/>
          </a:bodyPr>
          <a:lstStyle/>
          <a:p>
            <a:r>
              <a:rPr lang="en-US" sz="3600" dirty="0">
                <a:solidFill>
                  <a:schemeClr val="accent2"/>
                </a:solidFill>
                <a:sym typeface="Wingdings"/>
              </a:rPr>
              <a:t>We design HPCC to answer this question</a:t>
            </a:r>
          </a:p>
        </p:txBody>
      </p:sp>
      <p:pic>
        <p:nvPicPr>
          <p:cNvPr id="7" name="Picture 2" descr="mage result for idea icon f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350" y="2777703"/>
            <a:ext cx="1202677" cy="123863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02069775"/>
      </p:ext>
    </p:extLst>
  </p:cSld>
  <p:clrMapOvr>
    <a:masterClrMapping/>
  </p:clrMapOvr>
  <p:transition spd="med" advTm="1065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lstStyle/>
          <a:p>
            <a:endParaRPr lang="en-US" dirty="0"/>
          </a:p>
          <a:p>
            <a:r>
              <a:rPr lang="en-US" dirty="0"/>
              <a:t>Slow convergence</a:t>
            </a:r>
          </a:p>
          <a:p>
            <a:pPr>
              <a:buFont typeface="ZapfDingbatsITC" charset="0"/>
              <a:buChar char="➢"/>
            </a:pPr>
            <a:r>
              <a:rPr lang="en-US" dirty="0">
                <a:solidFill>
                  <a:srgbClr val="FF0000"/>
                </a:solidFill>
              </a:rPr>
              <a:t>No precise </a:t>
            </a:r>
            <a:r>
              <a:rPr lang="en-US" b="1" dirty="0">
                <a:solidFill>
                  <a:srgbClr val="FF0000"/>
                </a:solidFill>
              </a:rPr>
              <a:t>feedback</a:t>
            </a:r>
            <a:r>
              <a:rPr lang="en-US" dirty="0">
                <a:solidFill>
                  <a:srgbClr val="FF0000"/>
                </a:solidFill>
              </a:rPr>
              <a:t> indicating how much to increase/decrease</a:t>
            </a:r>
            <a:endParaRPr lang="en-US" dirty="0"/>
          </a:p>
          <a:p>
            <a:r>
              <a:rPr lang="en-US" dirty="0"/>
              <a:t>Standing queue</a:t>
            </a:r>
          </a:p>
          <a:p>
            <a:pPr>
              <a:buFont typeface="ZapfDingbatsITC" charset="0"/>
              <a:buChar char="➢"/>
            </a:pPr>
            <a:r>
              <a:rPr lang="en-US" b="1" dirty="0">
                <a:solidFill>
                  <a:srgbClr val="FF0000"/>
                </a:solidFill>
              </a:rPr>
              <a:t>Feedback</a:t>
            </a:r>
            <a:r>
              <a:rPr lang="en-US" dirty="0">
                <a:solidFill>
                  <a:srgbClr val="FF0000"/>
                </a:solidFill>
              </a:rPr>
              <a:t> relies on queue</a:t>
            </a:r>
          </a:p>
          <a:p>
            <a:r>
              <a:rPr lang="en-US" dirty="0"/>
              <a:t>Complex parameter tuning</a:t>
            </a:r>
          </a:p>
          <a:p>
            <a:pPr>
              <a:buFont typeface="ZapfDingbatsITC" charset="0"/>
              <a:buChar char="➢"/>
            </a:pPr>
            <a:r>
              <a:rPr lang="en-US" dirty="0">
                <a:solidFill>
                  <a:srgbClr val="FF0000"/>
                </a:solidFill>
              </a:rPr>
              <a:t>No precise </a:t>
            </a:r>
            <a:r>
              <a:rPr lang="en-US" b="1" dirty="0">
                <a:solidFill>
                  <a:srgbClr val="FF0000"/>
                </a:solidFill>
              </a:rPr>
              <a:t>feedback</a:t>
            </a:r>
            <a:r>
              <a:rPr lang="en-US" dirty="0">
                <a:solidFill>
                  <a:srgbClr val="FF0000"/>
                </a:solidFill>
              </a:rPr>
              <a:t> </a:t>
            </a:r>
            <a:r>
              <a:rPr lang="en-US" dirty="0">
                <a:solidFill>
                  <a:srgbClr val="FF0000"/>
                </a:solidFill>
                <a:sym typeface="Wingdings"/>
              </a:rPr>
              <a:t> need heuristics: lots of parameters</a:t>
            </a:r>
            <a:endParaRPr lang="en-US" dirty="0">
              <a:solidFill>
                <a:srgbClr val="FF0000"/>
              </a:solidFill>
            </a:endParaRPr>
          </a:p>
        </p:txBody>
      </p:sp>
      <p:sp>
        <p:nvSpPr>
          <p:cNvPr id="4" name="TextBox 3"/>
          <p:cNvSpPr txBox="1"/>
          <p:nvPr/>
        </p:nvSpPr>
        <p:spPr>
          <a:xfrm>
            <a:off x="369888" y="656640"/>
            <a:ext cx="9772965"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marR="0" indent="-457200" algn="l" defTabSz="825500" rtl="0" fontAlgn="auto" latinLnBrk="0" hangingPunct="0">
              <a:lnSpc>
                <a:spcPct val="100000"/>
              </a:lnSpc>
              <a:spcBef>
                <a:spcPts val="0"/>
              </a:spcBef>
              <a:spcAft>
                <a:spcPts val="0"/>
              </a:spcAft>
              <a:buClrTx/>
              <a:buSzTx/>
              <a:buFont typeface="ZapfDingbatsITC" charset="0"/>
              <a:buChar char="➢"/>
              <a:tabLst/>
            </a:pPr>
            <a:r>
              <a:rPr lang="en-US" sz="3200" dirty="0">
                <a:solidFill>
                  <a:srgbClr val="FF0000"/>
                </a:solidFill>
              </a:rPr>
              <a:t>One fundamental issue: </a:t>
            </a:r>
            <a:r>
              <a:rPr lang="en-US" sz="3200" b="1" dirty="0">
                <a:solidFill>
                  <a:srgbClr val="FF0000"/>
                </a:solidFill>
              </a:rPr>
              <a:t>coarse-grained feedback</a:t>
            </a:r>
            <a:endParaRPr kumimoji="0" lang="en-US" sz="3200" b="1" i="0" u="none" strike="noStrike" cap="none" spc="0" normalizeH="0" baseline="0" dirty="0">
              <a:ln>
                <a:noFill/>
              </a:ln>
              <a:solidFill>
                <a:srgbClr val="FF0000"/>
              </a:solidFill>
              <a:effectLst/>
              <a:uFillTx/>
              <a:sym typeface="Helvetica Light"/>
            </a:endParaRPr>
          </a:p>
        </p:txBody>
      </p:sp>
      <p:sp>
        <p:nvSpPr>
          <p:cNvPr id="10" name="Slide Number Placeholder 9"/>
          <p:cNvSpPr>
            <a:spLocks noGrp="1"/>
          </p:cNvSpPr>
          <p:nvPr>
            <p:ph type="sldNum" sz="quarter" idx="2"/>
          </p:nvPr>
        </p:nvSpPr>
        <p:spPr>
          <a:xfrm>
            <a:off x="5947772" y="6540500"/>
            <a:ext cx="290106" cy="287258"/>
          </a:xfrm>
        </p:spPr>
        <p:txBody>
          <a:bodyPr/>
          <a:lstStyle/>
          <a:p>
            <a:fld id="{86CB4B4D-7CA3-9044-876B-883B54F8677D}" type="slidenum">
              <a:rPr lang="uk-UA" smtClean="0"/>
              <a:t>13</a:t>
            </a:fld>
            <a:endParaRPr lang="uk-UA"/>
          </a:p>
        </p:txBody>
      </p:sp>
      <p:sp>
        <p:nvSpPr>
          <p:cNvPr id="7" name="Rectangle 6"/>
          <p:cNvSpPr/>
          <p:nvPr/>
        </p:nvSpPr>
        <p:spPr>
          <a:xfrm>
            <a:off x="-3175" y="0"/>
            <a:ext cx="12192000" cy="6858000"/>
          </a:xfrm>
          <a:prstGeom prst="rect">
            <a:avLst/>
          </a:prstGeom>
          <a:solidFill>
            <a:schemeClr val="bg1">
              <a:alpha val="90000"/>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2" name="Title 1"/>
          <p:cNvSpPr>
            <a:spLocks noGrp="1"/>
          </p:cNvSpPr>
          <p:nvPr>
            <p:ph type="title"/>
          </p:nvPr>
        </p:nvSpPr>
        <p:spPr/>
        <p:txBody>
          <a:bodyPr/>
          <a:lstStyle/>
          <a:p>
            <a:r>
              <a:rPr lang="en-US" dirty="0"/>
              <a:t>HPCC solves the 3 problems</a:t>
            </a:r>
          </a:p>
        </p:txBody>
      </p:sp>
      <p:sp>
        <p:nvSpPr>
          <p:cNvPr id="11" name="TextBox 10"/>
          <p:cNvSpPr txBox="1"/>
          <p:nvPr/>
        </p:nvSpPr>
        <p:spPr>
          <a:xfrm>
            <a:off x="369888" y="671761"/>
            <a:ext cx="6827190"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457200" marR="0" indent="-457200" algn="ctr" defTabSz="825500" rtl="0" fontAlgn="auto" latinLnBrk="0" hangingPunct="0">
              <a:lnSpc>
                <a:spcPct val="100000"/>
              </a:lnSpc>
              <a:spcBef>
                <a:spcPts val="0"/>
              </a:spcBef>
              <a:spcAft>
                <a:spcPts val="0"/>
              </a:spcAft>
              <a:buClrTx/>
              <a:buSzTx/>
              <a:buFont typeface="Wingdings" charset="2"/>
              <a:buChar char="Ø"/>
              <a:tabLst/>
            </a:pPr>
            <a:r>
              <a:rPr kumimoji="0" lang="en-US" sz="3200" b="0" i="0" u="none" strike="noStrike" cap="none" spc="0" normalizeH="0" baseline="0" dirty="0">
                <a:ln>
                  <a:noFill/>
                </a:ln>
                <a:solidFill>
                  <a:srgbClr val="000000"/>
                </a:solidFill>
                <a:effectLst/>
                <a:uFillTx/>
                <a:latin typeface="+mn-lt"/>
                <a:ea typeface="+mn-ea"/>
                <a:cs typeface="+mn-cs"/>
                <a:sym typeface="Helvetica Light"/>
              </a:rPr>
              <a:t>Using INT</a:t>
            </a:r>
            <a:r>
              <a:rPr kumimoji="0" lang="en-US" sz="3200" b="0" i="0" u="none" strike="noStrike" cap="none" spc="0" normalizeH="0" dirty="0">
                <a:ln>
                  <a:noFill/>
                </a:ln>
                <a:solidFill>
                  <a:srgbClr val="000000"/>
                </a:solidFill>
                <a:effectLst/>
                <a:uFillTx/>
                <a:latin typeface="+mn-lt"/>
                <a:ea typeface="+mn-ea"/>
                <a:cs typeface="+mn-cs"/>
                <a:sym typeface="Helvetica Light"/>
              </a:rPr>
              <a:t> as the precise feedback</a:t>
            </a:r>
            <a:endParaRPr kumimoji="0" lang="en-US" sz="32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13" name="TextBox 12"/>
          <p:cNvSpPr txBox="1"/>
          <p:nvPr/>
        </p:nvSpPr>
        <p:spPr>
          <a:xfrm>
            <a:off x="471489" y="1393232"/>
            <a:ext cx="3012043"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457200" marR="0" indent="-457200" algn="l" defTabSz="825500" rtl="0" fontAlgn="auto" latinLnBrk="0" hangingPunct="0">
              <a:lnSpc>
                <a:spcPct val="100000"/>
              </a:lnSpc>
              <a:spcBef>
                <a:spcPts val="0"/>
              </a:spcBef>
              <a:spcAft>
                <a:spcPts val="0"/>
              </a:spcAft>
              <a:buClrTx/>
              <a:buSzTx/>
              <a:buFont typeface="Arial" charset="0"/>
              <a:buChar char="•"/>
              <a:tabLst/>
            </a:pPr>
            <a:r>
              <a:rPr kumimoji="0" lang="en-US" sz="2400" b="0" i="0" u="none" strike="noStrike" cap="none" spc="0" normalizeH="0" baseline="0" dirty="0">
                <a:ln>
                  <a:noFill/>
                </a:ln>
                <a:solidFill>
                  <a:schemeClr val="accent2"/>
                </a:solidFill>
                <a:effectLst/>
                <a:uFillTx/>
                <a:latin typeface="+mn-lt"/>
                <a:ea typeface="+mn-ea"/>
                <a:cs typeface="+mn-cs"/>
                <a:sym typeface="Helvetica Light"/>
              </a:rPr>
              <a:t>Fast convergence</a:t>
            </a:r>
          </a:p>
        </p:txBody>
      </p:sp>
      <p:sp>
        <p:nvSpPr>
          <p:cNvPr id="14" name="TextBox 13"/>
          <p:cNvSpPr txBox="1"/>
          <p:nvPr/>
        </p:nvSpPr>
        <p:spPr>
          <a:xfrm>
            <a:off x="471489" y="1852593"/>
            <a:ext cx="8383705"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457200" marR="0" indent="-457200" algn="l" defTabSz="825500" rtl="0" fontAlgn="auto" latinLnBrk="0" hangingPunct="0">
              <a:lnSpc>
                <a:spcPct val="100000"/>
              </a:lnSpc>
              <a:spcBef>
                <a:spcPts val="0"/>
              </a:spcBef>
              <a:spcAft>
                <a:spcPts val="0"/>
              </a:spcAft>
              <a:buClrTx/>
              <a:buSzTx/>
              <a:buFont typeface="Wingdings" charset="2"/>
              <a:buChar char="Ø"/>
              <a:tabLst/>
            </a:pPr>
            <a:r>
              <a:rPr kumimoji="0" lang="en-US" sz="2400" b="0" i="0" u="none" strike="noStrike" cap="none" spc="0" normalizeH="0" baseline="0" dirty="0">
                <a:ln>
                  <a:noFill/>
                </a:ln>
                <a:solidFill>
                  <a:srgbClr val="000000"/>
                </a:solidFill>
                <a:effectLst/>
                <a:uFillTx/>
                <a:latin typeface="+mn-lt"/>
                <a:ea typeface="+mn-ea"/>
                <a:cs typeface="+mn-cs"/>
                <a:sym typeface="Helvetica Light"/>
              </a:rPr>
              <a:t>Sender knows the</a:t>
            </a:r>
            <a:r>
              <a:rPr kumimoji="0" lang="en-US" sz="2400" b="0" i="0" u="none" strike="noStrike" cap="none" spc="0" normalizeH="0" dirty="0">
                <a:ln>
                  <a:noFill/>
                </a:ln>
                <a:solidFill>
                  <a:srgbClr val="000000"/>
                </a:solidFill>
                <a:effectLst/>
                <a:uFillTx/>
                <a:latin typeface="+mn-lt"/>
                <a:ea typeface="+mn-ea"/>
                <a:cs typeface="+mn-cs"/>
                <a:sym typeface="Helvetica Light"/>
              </a:rPr>
              <a:t> precise rate to adjust to, on every ACK</a:t>
            </a:r>
            <a:endParaRPr kumimoji="0" lang="en-US" sz="24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15" name="TextBox 14"/>
          <p:cNvSpPr txBox="1"/>
          <p:nvPr/>
        </p:nvSpPr>
        <p:spPr>
          <a:xfrm>
            <a:off x="471489" y="2288479"/>
            <a:ext cx="287739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457200" marR="0" indent="-457200" algn="l" defTabSz="825500" rtl="0" fontAlgn="auto" latinLnBrk="0" hangingPunct="0">
              <a:lnSpc>
                <a:spcPct val="100000"/>
              </a:lnSpc>
              <a:spcBef>
                <a:spcPts val="0"/>
              </a:spcBef>
              <a:spcAft>
                <a:spcPts val="0"/>
              </a:spcAft>
              <a:buClrTx/>
              <a:buSzTx/>
              <a:buFont typeface="Arial" charset="0"/>
              <a:buChar char="•"/>
              <a:tabLst/>
            </a:pPr>
            <a:r>
              <a:rPr lang="en-US" sz="2400" dirty="0">
                <a:solidFill>
                  <a:schemeClr val="accent2"/>
                </a:solidFill>
              </a:rPr>
              <a:t>Near-zero queue</a:t>
            </a:r>
            <a:endParaRPr kumimoji="0" lang="en-US" sz="2400" b="0" i="0" u="none" strike="noStrike" cap="none" spc="0" normalizeH="0" baseline="0" dirty="0">
              <a:ln>
                <a:noFill/>
              </a:ln>
              <a:solidFill>
                <a:schemeClr val="accent2"/>
              </a:solidFill>
              <a:effectLst/>
              <a:uFillTx/>
              <a:latin typeface="+mn-lt"/>
              <a:ea typeface="+mn-ea"/>
              <a:cs typeface="+mn-cs"/>
              <a:sym typeface="Helvetica Light"/>
            </a:endParaRPr>
          </a:p>
        </p:txBody>
      </p:sp>
      <p:sp>
        <p:nvSpPr>
          <p:cNvPr id="16" name="TextBox 15"/>
          <p:cNvSpPr txBox="1"/>
          <p:nvPr/>
        </p:nvSpPr>
        <p:spPr>
          <a:xfrm>
            <a:off x="471489" y="2686916"/>
            <a:ext cx="513602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457200" marR="0" indent="-457200" algn="l" defTabSz="825500" rtl="0" fontAlgn="auto" latinLnBrk="0" hangingPunct="0">
              <a:lnSpc>
                <a:spcPct val="100000"/>
              </a:lnSpc>
              <a:spcBef>
                <a:spcPts val="0"/>
              </a:spcBef>
              <a:spcAft>
                <a:spcPts val="0"/>
              </a:spcAft>
              <a:buClrTx/>
              <a:buSzTx/>
              <a:buFont typeface="Wingdings" charset="2"/>
              <a:buChar char="Ø"/>
              <a:tabLst/>
            </a:pPr>
            <a:r>
              <a:rPr kumimoji="0" lang="en-US" sz="2400" b="0" i="0" u="none" strike="noStrike" cap="none" spc="0" normalizeH="0" baseline="0" dirty="0">
                <a:ln>
                  <a:noFill/>
                </a:ln>
                <a:solidFill>
                  <a:srgbClr val="000000"/>
                </a:solidFill>
                <a:effectLst/>
                <a:uFillTx/>
                <a:latin typeface="+mn-lt"/>
                <a:ea typeface="+mn-ea"/>
                <a:cs typeface="+mn-cs"/>
                <a:sym typeface="Helvetica Light"/>
              </a:rPr>
              <a:t>Feedback</a:t>
            </a:r>
            <a:r>
              <a:rPr kumimoji="0" lang="en-US" sz="2400" b="0" i="0" u="none" strike="noStrike" cap="none" spc="0" normalizeH="0" dirty="0">
                <a:ln>
                  <a:noFill/>
                </a:ln>
                <a:solidFill>
                  <a:srgbClr val="000000"/>
                </a:solidFill>
                <a:effectLst/>
                <a:uFillTx/>
                <a:latin typeface="+mn-lt"/>
                <a:ea typeface="+mn-ea"/>
                <a:cs typeface="+mn-cs"/>
                <a:sym typeface="Helvetica Light"/>
              </a:rPr>
              <a:t> does not rely on queue</a:t>
            </a:r>
            <a:endParaRPr kumimoji="0" lang="en-US" sz="24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17" name="TextBox 16"/>
          <p:cNvSpPr txBox="1"/>
          <p:nvPr/>
        </p:nvSpPr>
        <p:spPr>
          <a:xfrm>
            <a:off x="471489" y="3082801"/>
            <a:ext cx="2789225"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457200" marR="0" indent="-457200" algn="l" defTabSz="825500" rtl="0" fontAlgn="auto" latinLnBrk="0" hangingPunct="0">
              <a:lnSpc>
                <a:spcPct val="100000"/>
              </a:lnSpc>
              <a:spcBef>
                <a:spcPts val="0"/>
              </a:spcBef>
              <a:spcAft>
                <a:spcPts val="0"/>
              </a:spcAft>
              <a:buClrTx/>
              <a:buSzTx/>
              <a:buFont typeface="Arial" charset="0"/>
              <a:buChar char="•"/>
              <a:tabLst/>
            </a:pPr>
            <a:r>
              <a:rPr lang="en-US" sz="2400" dirty="0">
                <a:solidFill>
                  <a:schemeClr val="accent2"/>
                </a:solidFill>
              </a:rPr>
              <a:t>Few parameters</a:t>
            </a:r>
            <a:endParaRPr kumimoji="0" lang="en-US" sz="2400" b="0" i="0" u="none" strike="noStrike" cap="none" spc="0" normalizeH="0" baseline="0" dirty="0">
              <a:ln>
                <a:noFill/>
              </a:ln>
              <a:solidFill>
                <a:schemeClr val="accent2"/>
              </a:solidFill>
              <a:effectLst/>
              <a:uFillTx/>
              <a:latin typeface="+mn-lt"/>
              <a:ea typeface="+mn-ea"/>
              <a:cs typeface="+mn-cs"/>
              <a:sym typeface="Helvetica Light"/>
            </a:endParaRPr>
          </a:p>
        </p:txBody>
      </p:sp>
      <p:sp>
        <p:nvSpPr>
          <p:cNvPr id="18" name="TextBox 17"/>
          <p:cNvSpPr txBox="1"/>
          <p:nvPr/>
        </p:nvSpPr>
        <p:spPr>
          <a:xfrm>
            <a:off x="471489" y="3539434"/>
            <a:ext cx="1092125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457200" marR="0" indent="-457200" algn="l" defTabSz="825500" rtl="0" fontAlgn="auto" latinLnBrk="0" hangingPunct="0">
              <a:lnSpc>
                <a:spcPct val="100000"/>
              </a:lnSpc>
              <a:spcBef>
                <a:spcPts val="0"/>
              </a:spcBef>
              <a:spcAft>
                <a:spcPts val="0"/>
              </a:spcAft>
              <a:buClrTx/>
              <a:buSzTx/>
              <a:buFont typeface="Wingdings" charset="2"/>
              <a:buChar char="Ø"/>
              <a:tabLst/>
            </a:pPr>
            <a:r>
              <a:rPr kumimoji="0" lang="en-US" sz="2400" b="0" i="0" u="none" strike="noStrike" cap="none" spc="0" normalizeH="0" baseline="0" dirty="0">
                <a:ln>
                  <a:noFill/>
                </a:ln>
                <a:solidFill>
                  <a:srgbClr val="000000"/>
                </a:solidFill>
                <a:effectLst/>
                <a:uFillTx/>
                <a:latin typeface="+mn-lt"/>
                <a:ea typeface="+mn-ea"/>
                <a:cs typeface="+mn-cs"/>
                <a:sym typeface="Helvetica Light"/>
              </a:rPr>
              <a:t>Precise feedback,</a:t>
            </a:r>
            <a:r>
              <a:rPr kumimoji="0" lang="en-US" sz="2400" b="0" i="0" u="none" strike="noStrike" cap="none" spc="0" normalizeH="0" dirty="0">
                <a:ln>
                  <a:noFill/>
                </a:ln>
                <a:solidFill>
                  <a:srgbClr val="000000"/>
                </a:solidFill>
                <a:effectLst/>
                <a:uFillTx/>
                <a:latin typeface="+mn-lt"/>
                <a:ea typeface="+mn-ea"/>
                <a:cs typeface="+mn-cs"/>
                <a:sym typeface="Helvetica Light"/>
              </a:rPr>
              <a:t> so no need for heuristics which requires many parameters</a:t>
            </a:r>
            <a:endParaRPr kumimoji="0" lang="en-US" sz="2400" b="0" i="0" u="none" strike="noStrike" cap="none" spc="0" normalizeH="0" baseline="0" dirty="0">
              <a:ln>
                <a:noFill/>
              </a:ln>
              <a:solidFill>
                <a:srgbClr val="000000"/>
              </a:solidFill>
              <a:effectLst/>
              <a:uFillTx/>
              <a:latin typeface="+mn-lt"/>
              <a:ea typeface="+mn-ea"/>
              <a:cs typeface="+mn-cs"/>
              <a:sym typeface="Helvetica Light"/>
            </a:endParaRPr>
          </a:p>
        </p:txBody>
      </p:sp>
    </p:spTree>
    <p:custDataLst>
      <p:tags r:id="rId1"/>
    </p:custDataLst>
    <p:extLst>
      <p:ext uri="{BB962C8B-B14F-4D97-AF65-F5344CB8AC3E}">
        <p14:creationId xmlns:p14="http://schemas.microsoft.com/office/powerpoint/2010/main" val="1400171495"/>
      </p:ext>
    </p:extLst>
  </p:cSld>
  <p:clrMapOvr>
    <a:masterClrMapping/>
  </p:clrMapOvr>
  <p:transition spd="med" advTm="3793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3" grpId="0"/>
      <p:bldP spid="14" grpId="0"/>
      <p:bldP spid="15" grpId="0"/>
      <p:bldP spid="16" grpId="0"/>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HPCC: overview and challenges</a:t>
            </a:r>
          </a:p>
        </p:txBody>
      </p:sp>
      <p:sp>
        <p:nvSpPr>
          <p:cNvPr id="27" name="Rectangle 26">
            <a:extLst>
              <a:ext uri="{FF2B5EF4-FFF2-40B4-BE49-F238E27FC236}">
                <a16:creationId xmlns:a16="http://schemas.microsoft.com/office/drawing/2014/main" id="{7382E5E3-6D32-C042-AB45-D80AAF1936F5}"/>
              </a:ext>
            </a:extLst>
          </p:cNvPr>
          <p:cNvSpPr/>
          <p:nvPr/>
        </p:nvSpPr>
        <p:spPr>
          <a:xfrm>
            <a:off x="8531464" y="4252949"/>
            <a:ext cx="144927" cy="28578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algn="ctr"/>
            <a:endParaRPr lang="en-US" sz="2000" dirty="0">
              <a:solidFill>
                <a:schemeClr val="tx1"/>
              </a:solidFill>
            </a:endParaRPr>
          </a:p>
        </p:txBody>
      </p:sp>
      <p:sp>
        <p:nvSpPr>
          <p:cNvPr id="28" name="Rectangle 27">
            <a:extLst>
              <a:ext uri="{FF2B5EF4-FFF2-40B4-BE49-F238E27FC236}">
                <a16:creationId xmlns:a16="http://schemas.microsoft.com/office/drawing/2014/main" id="{623B4BF5-04C0-6C49-AC7C-BC8D6FCCF0B5}"/>
              </a:ext>
            </a:extLst>
          </p:cNvPr>
          <p:cNvSpPr/>
          <p:nvPr/>
        </p:nvSpPr>
        <p:spPr>
          <a:xfrm>
            <a:off x="8676391" y="4252701"/>
            <a:ext cx="143123" cy="28578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dirty="0">
              <a:solidFill>
                <a:schemeClr val="tx1"/>
              </a:solidFill>
            </a:endParaRPr>
          </a:p>
        </p:txBody>
      </p:sp>
      <p:sp>
        <p:nvSpPr>
          <p:cNvPr id="29" name="Rectangle 28">
            <a:extLst>
              <a:ext uri="{FF2B5EF4-FFF2-40B4-BE49-F238E27FC236}">
                <a16:creationId xmlns:a16="http://schemas.microsoft.com/office/drawing/2014/main" id="{CE783987-B905-3A4A-88F3-4D0EC8F65751}"/>
              </a:ext>
            </a:extLst>
          </p:cNvPr>
          <p:cNvSpPr/>
          <p:nvPr/>
        </p:nvSpPr>
        <p:spPr>
          <a:xfrm>
            <a:off x="8814344" y="4252701"/>
            <a:ext cx="143123" cy="285780"/>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endParaRPr lang="en-US" sz="2000" dirty="0">
              <a:solidFill>
                <a:schemeClr val="tx1"/>
              </a:solidFill>
            </a:endParaRPr>
          </a:p>
        </p:txBody>
      </p:sp>
      <p:cxnSp>
        <p:nvCxnSpPr>
          <p:cNvPr id="32" name="Straight Arrow Connector 31">
            <a:extLst>
              <a:ext uri="{FF2B5EF4-FFF2-40B4-BE49-F238E27FC236}">
                <a16:creationId xmlns:a16="http://schemas.microsoft.com/office/drawing/2014/main" id="{E3ECE934-C85A-464C-946C-0CA320D47BD8}"/>
              </a:ext>
            </a:extLst>
          </p:cNvPr>
          <p:cNvCxnSpPr>
            <a:cxnSpLocks/>
            <a:stCxn id="27" idx="1"/>
          </p:cNvCxnSpPr>
          <p:nvPr/>
        </p:nvCxnSpPr>
        <p:spPr>
          <a:xfrm flipH="1">
            <a:off x="5573381" y="4395839"/>
            <a:ext cx="2958083" cy="0"/>
          </a:xfrm>
          <a:prstGeom prst="straightConnector1">
            <a:avLst/>
          </a:prstGeom>
          <a:ln w="190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8FAC8704-7002-F54E-8CF7-009F5835C1EB}"/>
              </a:ext>
            </a:extLst>
          </p:cNvPr>
          <p:cNvSpPr txBox="1"/>
          <p:nvPr/>
        </p:nvSpPr>
        <p:spPr>
          <a:xfrm>
            <a:off x="8482410" y="4538481"/>
            <a:ext cx="750587" cy="307777"/>
          </a:xfrm>
          <a:prstGeom prst="rect">
            <a:avLst/>
          </a:prstGeom>
          <a:noFill/>
        </p:spPr>
        <p:txBody>
          <a:bodyPr wrap="square" lIns="0" tIns="0" rIns="0" bIns="0" rtlCol="0">
            <a:spAutoFit/>
          </a:bodyPr>
          <a:lstStyle/>
          <a:p>
            <a:r>
              <a:rPr lang="en-US" sz="2000" dirty="0"/>
              <a:t>ACK</a:t>
            </a:r>
          </a:p>
        </p:txBody>
      </p:sp>
      <p:grpSp>
        <p:nvGrpSpPr>
          <p:cNvPr id="34" name="Group 33"/>
          <p:cNvGrpSpPr/>
          <p:nvPr/>
        </p:nvGrpSpPr>
        <p:grpSpPr>
          <a:xfrm>
            <a:off x="3386057" y="3198924"/>
            <a:ext cx="1292341" cy="1456618"/>
            <a:chOff x="2217350" y="3538826"/>
            <a:chExt cx="1292341" cy="1456618"/>
          </a:xfrm>
        </p:grpSpPr>
        <p:pic>
          <p:nvPicPr>
            <p:cNvPr id="35" name="Picture 2" descr="mage result for refres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9176" y="3538826"/>
              <a:ext cx="832616" cy="832616"/>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2217350" y="4349113"/>
              <a:ext cx="1292341" cy="646331"/>
            </a:xfrm>
            <a:prstGeom prst="rect">
              <a:avLst/>
            </a:prstGeom>
            <a:noFill/>
          </p:spPr>
          <p:txBody>
            <a:bodyPr wrap="none" rtlCol="0" anchor="t">
              <a:spAutoFit/>
            </a:bodyPr>
            <a:lstStyle/>
            <a:p>
              <a:pPr algn="ctr"/>
              <a:r>
                <a:rPr lang="en-US" dirty="0"/>
                <a:t>Adjust rate </a:t>
              </a:r>
            </a:p>
            <a:p>
              <a:pPr algn="ctr"/>
              <a:r>
                <a:rPr lang="en-US" dirty="0"/>
                <a:t>per ACK</a:t>
              </a:r>
            </a:p>
          </p:txBody>
        </p:sp>
      </p:grpSp>
      <p:grpSp>
        <p:nvGrpSpPr>
          <p:cNvPr id="37" name="Group 36"/>
          <p:cNvGrpSpPr/>
          <p:nvPr/>
        </p:nvGrpSpPr>
        <p:grpSpPr>
          <a:xfrm>
            <a:off x="6035705" y="1946340"/>
            <a:ext cx="5044971" cy="2449251"/>
            <a:chOff x="5018490" y="2175669"/>
            <a:chExt cx="5044971" cy="2449251"/>
          </a:xfrm>
        </p:grpSpPr>
        <p:sp>
          <p:nvSpPr>
            <p:cNvPr id="38" name="TextBox 37"/>
            <p:cNvSpPr txBox="1"/>
            <p:nvPr/>
          </p:nvSpPr>
          <p:spPr>
            <a:xfrm>
              <a:off x="5018490" y="2175669"/>
              <a:ext cx="5044971" cy="892552"/>
            </a:xfrm>
            <a:prstGeom prst="rect">
              <a:avLst/>
            </a:prstGeom>
            <a:noFill/>
            <a:effectLst/>
          </p:spPr>
          <p:txBody>
            <a:bodyPr wrap="none" rtlCol="0">
              <a:spAutoFit/>
            </a:bodyPr>
            <a:lstStyle/>
            <a:p>
              <a:pPr algn="l"/>
              <a:r>
                <a:rPr lang="en-US" sz="2800" dirty="0">
                  <a:solidFill>
                    <a:srgbClr val="FF0000"/>
                  </a:solidFill>
                </a:rPr>
                <a:t>Challenge 1: Feedback delay: </a:t>
              </a:r>
            </a:p>
            <a:p>
              <a:pPr algn="l"/>
              <a:r>
                <a:rPr lang="en-US" sz="2400" dirty="0">
                  <a:solidFill>
                    <a:srgbClr val="FF0000"/>
                  </a:solidFill>
                </a:rPr>
                <a:t>- </a:t>
              </a:r>
              <a:r>
                <a:rPr lang="en-US" sz="2000" dirty="0" err="1">
                  <a:solidFill>
                    <a:srgbClr val="FF0000"/>
                  </a:solidFill>
                </a:rPr>
                <a:t>Pkt</a:t>
              </a:r>
              <a:r>
                <a:rPr lang="en-US" sz="2000" dirty="0">
                  <a:solidFill>
                    <a:srgbClr val="FF0000"/>
                  </a:solidFill>
                </a:rPr>
                <a:t>/ACK may gets delayed</a:t>
              </a:r>
              <a:endParaRPr lang="en-US" sz="2400" dirty="0">
                <a:solidFill>
                  <a:srgbClr val="FF0000"/>
                </a:solidFill>
              </a:endParaRPr>
            </a:p>
          </p:txBody>
        </p:sp>
        <p:cxnSp>
          <p:nvCxnSpPr>
            <p:cNvPr id="39" name="Straight Arrow Connector 38"/>
            <p:cNvCxnSpPr/>
            <p:nvPr/>
          </p:nvCxnSpPr>
          <p:spPr>
            <a:xfrm flipH="1">
              <a:off x="5538867" y="3060999"/>
              <a:ext cx="719864" cy="338196"/>
            </a:xfrm>
            <a:prstGeom prst="straightConnector1">
              <a:avLst/>
            </a:prstGeom>
            <a:ln w="19050">
              <a:solidFill>
                <a:srgbClr val="FF0000"/>
              </a:solidFill>
              <a:prstDash val="dash"/>
              <a:tailEnd type="triangle" w="lg" len="med"/>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6258731" y="3060999"/>
              <a:ext cx="579997" cy="319904"/>
            </a:xfrm>
            <a:prstGeom prst="straightConnector1">
              <a:avLst/>
            </a:prstGeom>
            <a:ln w="19050">
              <a:solidFill>
                <a:srgbClr val="FF0000"/>
              </a:solidFill>
              <a:prstDash val="dash"/>
              <a:tailEnd type="triangle" w="lg" len="med"/>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6248922" y="3060999"/>
              <a:ext cx="9809" cy="1563921"/>
            </a:xfrm>
            <a:prstGeom prst="straightConnector1">
              <a:avLst/>
            </a:prstGeom>
            <a:ln w="19050">
              <a:solidFill>
                <a:srgbClr val="FF0000"/>
              </a:solidFill>
              <a:prstDash val="dash"/>
              <a:tailEnd type="triangle" w="lg" len="med"/>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a:off x="935335" y="2367168"/>
            <a:ext cx="4602543" cy="1221571"/>
            <a:chOff x="325735" y="4339664"/>
            <a:chExt cx="4602543" cy="1221571"/>
          </a:xfrm>
        </p:grpSpPr>
        <p:sp>
          <p:nvSpPr>
            <p:cNvPr id="53" name="TextBox 52"/>
            <p:cNvSpPr txBox="1"/>
            <p:nvPr/>
          </p:nvSpPr>
          <p:spPr>
            <a:xfrm>
              <a:off x="325735" y="4339664"/>
              <a:ext cx="4602543" cy="830997"/>
            </a:xfrm>
            <a:prstGeom prst="rect">
              <a:avLst/>
            </a:prstGeom>
            <a:noFill/>
            <a:effectLst/>
          </p:spPr>
          <p:txBody>
            <a:bodyPr wrap="none" rtlCol="0">
              <a:spAutoFit/>
            </a:bodyPr>
            <a:lstStyle>
              <a:defPPr>
                <a:defRPr lang="en-US"/>
              </a:defPPr>
              <a:lvl1pPr>
                <a:defRPr sz="2800">
                  <a:solidFill>
                    <a:srgbClr val="FF0000"/>
                  </a:solidFill>
                </a:defRPr>
              </a:lvl1pPr>
            </a:lstStyle>
            <a:p>
              <a:pPr algn="l"/>
              <a:r>
                <a:rPr lang="en-US" dirty="0"/>
                <a:t>Challenge 2: Overreaction:</a:t>
              </a:r>
            </a:p>
            <a:p>
              <a:r>
                <a:rPr lang="en-US" sz="2000" dirty="0"/>
                <a:t>- Diff ACKs bring overlapping feedback</a:t>
              </a:r>
            </a:p>
          </p:txBody>
        </p:sp>
        <p:cxnSp>
          <p:nvCxnSpPr>
            <p:cNvPr id="54" name="Straight Arrow Connector 53"/>
            <p:cNvCxnSpPr/>
            <p:nvPr/>
          </p:nvCxnSpPr>
          <p:spPr>
            <a:xfrm>
              <a:off x="2425894" y="5170661"/>
              <a:ext cx="389730" cy="390574"/>
            </a:xfrm>
            <a:prstGeom prst="straightConnector1">
              <a:avLst/>
            </a:prstGeom>
            <a:ln w="19050">
              <a:solidFill>
                <a:srgbClr val="FF0000"/>
              </a:solidFill>
              <a:prstDash val="dash"/>
              <a:tailEnd type="triangle" w="lg" len="med"/>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2" name="Slide Number Placeholder 1"/>
          <p:cNvSpPr>
            <a:spLocks noGrp="1"/>
          </p:cNvSpPr>
          <p:nvPr>
            <p:ph type="sldNum" sz="quarter" idx="2"/>
          </p:nvPr>
        </p:nvSpPr>
        <p:spPr/>
        <p:txBody>
          <a:bodyPr/>
          <a:lstStyle/>
          <a:p>
            <a:fld id="{86CB4B4D-7CA3-9044-876B-883B54F8677D}" type="slidenum">
              <a:rPr lang="uk-UA" smtClean="0"/>
              <a:t>14</a:t>
            </a:fld>
            <a:endParaRPr lang="uk-UA"/>
          </a:p>
        </p:txBody>
      </p:sp>
      <p:sp>
        <p:nvSpPr>
          <p:cNvPr id="56" name="Rectangle 55">
            <a:extLst>
              <a:ext uri="{FF2B5EF4-FFF2-40B4-BE49-F238E27FC236}">
                <a16:creationId xmlns:a16="http://schemas.microsoft.com/office/drawing/2014/main" id="{8EABDF73-D1FF-974D-AD6C-DE2C6CAD8CF0}"/>
              </a:ext>
            </a:extLst>
          </p:cNvPr>
          <p:cNvSpPr/>
          <p:nvPr/>
        </p:nvSpPr>
        <p:spPr>
          <a:xfrm>
            <a:off x="5700537" y="3151574"/>
            <a:ext cx="534747" cy="28578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algn="ctr"/>
            <a:r>
              <a:rPr lang="en-US" sz="2000" dirty="0" err="1">
                <a:solidFill>
                  <a:schemeClr val="bg1"/>
                </a:solidFill>
              </a:rPr>
              <a:t>pkt</a:t>
            </a:r>
            <a:endParaRPr lang="en-US" sz="2000" dirty="0">
              <a:solidFill>
                <a:schemeClr val="bg1"/>
              </a:solidFill>
            </a:endParaRPr>
          </a:p>
        </p:txBody>
      </p:sp>
      <p:sp>
        <p:nvSpPr>
          <p:cNvPr id="57" name="Rectangle 56">
            <a:extLst>
              <a:ext uri="{FF2B5EF4-FFF2-40B4-BE49-F238E27FC236}">
                <a16:creationId xmlns:a16="http://schemas.microsoft.com/office/drawing/2014/main" id="{D2379CD7-A5D5-7648-AA17-5FA5FBE40D51}"/>
              </a:ext>
            </a:extLst>
          </p:cNvPr>
          <p:cNvSpPr/>
          <p:nvPr/>
        </p:nvSpPr>
        <p:spPr>
          <a:xfrm>
            <a:off x="7063143" y="3152094"/>
            <a:ext cx="534747" cy="28578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algn="ctr"/>
            <a:r>
              <a:rPr lang="en-US" sz="2000" dirty="0" err="1">
                <a:solidFill>
                  <a:schemeClr val="bg1"/>
                </a:solidFill>
              </a:rPr>
              <a:t>pkt</a:t>
            </a:r>
            <a:endParaRPr lang="en-US" sz="2000" dirty="0">
              <a:solidFill>
                <a:schemeClr val="bg1"/>
              </a:solidFill>
            </a:endParaRPr>
          </a:p>
        </p:txBody>
      </p:sp>
      <p:sp>
        <p:nvSpPr>
          <p:cNvPr id="58" name="Rectangle 57">
            <a:extLst>
              <a:ext uri="{FF2B5EF4-FFF2-40B4-BE49-F238E27FC236}">
                <a16:creationId xmlns:a16="http://schemas.microsoft.com/office/drawing/2014/main" id="{D1E0AC23-F01C-DE44-BB9A-F828D73A6C9C}"/>
              </a:ext>
            </a:extLst>
          </p:cNvPr>
          <p:cNvSpPr/>
          <p:nvPr/>
        </p:nvSpPr>
        <p:spPr>
          <a:xfrm>
            <a:off x="7597890" y="3152094"/>
            <a:ext cx="143123" cy="28578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dirty="0">
              <a:solidFill>
                <a:schemeClr val="tx1"/>
              </a:solidFill>
            </a:endParaRPr>
          </a:p>
        </p:txBody>
      </p:sp>
      <p:sp>
        <p:nvSpPr>
          <p:cNvPr id="59" name="Rectangle 58">
            <a:extLst>
              <a:ext uri="{FF2B5EF4-FFF2-40B4-BE49-F238E27FC236}">
                <a16:creationId xmlns:a16="http://schemas.microsoft.com/office/drawing/2014/main" id="{D5E93BEE-02AA-A142-A40D-390C402141DF}"/>
              </a:ext>
            </a:extLst>
          </p:cNvPr>
          <p:cNvSpPr/>
          <p:nvPr/>
        </p:nvSpPr>
        <p:spPr>
          <a:xfrm>
            <a:off x="8482410" y="3151823"/>
            <a:ext cx="534747" cy="28578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algn="ctr"/>
            <a:r>
              <a:rPr lang="en-US" sz="2000" dirty="0" err="1">
                <a:solidFill>
                  <a:schemeClr val="bg1"/>
                </a:solidFill>
              </a:rPr>
              <a:t>pkt</a:t>
            </a:r>
            <a:endParaRPr lang="en-US" sz="2000" dirty="0">
              <a:solidFill>
                <a:schemeClr val="bg1"/>
              </a:solidFill>
            </a:endParaRPr>
          </a:p>
        </p:txBody>
      </p:sp>
      <p:sp>
        <p:nvSpPr>
          <p:cNvPr id="60" name="Rectangle 59">
            <a:extLst>
              <a:ext uri="{FF2B5EF4-FFF2-40B4-BE49-F238E27FC236}">
                <a16:creationId xmlns:a16="http://schemas.microsoft.com/office/drawing/2014/main" id="{85080DEC-66E9-F641-B53D-64A246AB7505}"/>
              </a:ext>
            </a:extLst>
          </p:cNvPr>
          <p:cNvSpPr/>
          <p:nvPr/>
        </p:nvSpPr>
        <p:spPr>
          <a:xfrm>
            <a:off x="9017157" y="3151823"/>
            <a:ext cx="143123" cy="28578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dirty="0">
              <a:solidFill>
                <a:schemeClr val="tx1"/>
              </a:solidFill>
            </a:endParaRPr>
          </a:p>
        </p:txBody>
      </p:sp>
      <p:sp>
        <p:nvSpPr>
          <p:cNvPr id="61" name="Rectangle 60">
            <a:extLst>
              <a:ext uri="{FF2B5EF4-FFF2-40B4-BE49-F238E27FC236}">
                <a16:creationId xmlns:a16="http://schemas.microsoft.com/office/drawing/2014/main" id="{5BB4BB3C-182E-9142-B3B2-F3E18891E41D}"/>
              </a:ext>
            </a:extLst>
          </p:cNvPr>
          <p:cNvSpPr/>
          <p:nvPr/>
        </p:nvSpPr>
        <p:spPr>
          <a:xfrm>
            <a:off x="9155110" y="3151574"/>
            <a:ext cx="143123" cy="285780"/>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endParaRPr lang="en-US" sz="2000" dirty="0">
              <a:solidFill>
                <a:schemeClr val="tx1"/>
              </a:solidFill>
            </a:endParaRPr>
          </a:p>
        </p:txBody>
      </p:sp>
      <p:cxnSp>
        <p:nvCxnSpPr>
          <p:cNvPr id="62" name="Straight Arrow Connector 61">
            <a:extLst>
              <a:ext uri="{FF2B5EF4-FFF2-40B4-BE49-F238E27FC236}">
                <a16:creationId xmlns:a16="http://schemas.microsoft.com/office/drawing/2014/main" id="{2D14B9A6-550D-5540-8B08-22994FD84A59}"/>
              </a:ext>
            </a:extLst>
          </p:cNvPr>
          <p:cNvCxnSpPr>
            <a:cxnSpLocks/>
          </p:cNvCxnSpPr>
          <p:nvPr/>
        </p:nvCxnSpPr>
        <p:spPr>
          <a:xfrm flipV="1">
            <a:off x="6932838" y="3517549"/>
            <a:ext cx="632924" cy="241171"/>
          </a:xfrm>
          <a:prstGeom prst="straightConnector1">
            <a:avLst/>
          </a:prstGeom>
          <a:ln w="38100" cmpd="dbl">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9CECBC2A-DC80-C740-84C1-5EBB61C6CBF4}"/>
              </a:ext>
            </a:extLst>
          </p:cNvPr>
          <p:cNvCxnSpPr>
            <a:cxnSpLocks/>
          </p:cNvCxnSpPr>
          <p:nvPr/>
        </p:nvCxnSpPr>
        <p:spPr>
          <a:xfrm flipV="1">
            <a:off x="8670065" y="3482108"/>
            <a:ext cx="563956" cy="248475"/>
          </a:xfrm>
          <a:prstGeom prst="straightConnector1">
            <a:avLst/>
          </a:prstGeom>
          <a:ln w="38100" cmpd="dbl">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1A6286F5-50B6-2D40-871A-EC09276ECB71}"/>
              </a:ext>
            </a:extLst>
          </p:cNvPr>
          <p:cNvCxnSpPr/>
          <p:nvPr/>
        </p:nvCxnSpPr>
        <p:spPr>
          <a:xfrm>
            <a:off x="5485046" y="3294464"/>
            <a:ext cx="21549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34F94CDE-7BFF-B043-A780-834E87BD2923}"/>
              </a:ext>
            </a:extLst>
          </p:cNvPr>
          <p:cNvCxnSpPr>
            <a:cxnSpLocks/>
          </p:cNvCxnSpPr>
          <p:nvPr/>
        </p:nvCxnSpPr>
        <p:spPr>
          <a:xfrm>
            <a:off x="6235284" y="3294464"/>
            <a:ext cx="76558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28CD1F33-130E-984F-9082-7FCFF25BF316}"/>
              </a:ext>
            </a:extLst>
          </p:cNvPr>
          <p:cNvCxnSpPr>
            <a:cxnSpLocks/>
          </p:cNvCxnSpPr>
          <p:nvPr/>
        </p:nvCxnSpPr>
        <p:spPr>
          <a:xfrm flipV="1">
            <a:off x="7775751" y="3294713"/>
            <a:ext cx="671920" cy="27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E1837D43-D6A5-C741-A8D5-6418A6266568}"/>
              </a:ext>
            </a:extLst>
          </p:cNvPr>
          <p:cNvSpPr txBox="1"/>
          <p:nvPr/>
        </p:nvSpPr>
        <p:spPr>
          <a:xfrm>
            <a:off x="7129323" y="3568654"/>
            <a:ext cx="542575" cy="307777"/>
          </a:xfrm>
          <a:prstGeom prst="rect">
            <a:avLst/>
          </a:prstGeom>
          <a:noFill/>
        </p:spPr>
        <p:txBody>
          <a:bodyPr wrap="square" lIns="0" tIns="0" rIns="0" bIns="0" rtlCol="0">
            <a:spAutoFit/>
          </a:bodyPr>
          <a:lstStyle/>
          <a:p>
            <a:r>
              <a:rPr lang="en-US" sz="2000" dirty="0">
                <a:solidFill>
                  <a:schemeClr val="accent1"/>
                </a:solidFill>
              </a:rPr>
              <a:t>INT</a:t>
            </a:r>
          </a:p>
        </p:txBody>
      </p:sp>
      <p:sp>
        <p:nvSpPr>
          <p:cNvPr id="68" name="TextBox 67">
            <a:extLst>
              <a:ext uri="{FF2B5EF4-FFF2-40B4-BE49-F238E27FC236}">
                <a16:creationId xmlns:a16="http://schemas.microsoft.com/office/drawing/2014/main" id="{757840DF-58A8-9340-B059-6E32E3CA1FD2}"/>
              </a:ext>
            </a:extLst>
          </p:cNvPr>
          <p:cNvSpPr txBox="1"/>
          <p:nvPr/>
        </p:nvSpPr>
        <p:spPr>
          <a:xfrm>
            <a:off x="8792198" y="3530391"/>
            <a:ext cx="498421" cy="307777"/>
          </a:xfrm>
          <a:prstGeom prst="rect">
            <a:avLst/>
          </a:prstGeom>
          <a:noFill/>
        </p:spPr>
        <p:txBody>
          <a:bodyPr wrap="square" lIns="0" tIns="0" rIns="0" bIns="0" rtlCol="0">
            <a:spAutoFit/>
          </a:bodyPr>
          <a:lstStyle/>
          <a:p>
            <a:r>
              <a:rPr lang="en-US" sz="2000" dirty="0">
                <a:solidFill>
                  <a:schemeClr val="accent6"/>
                </a:solidFill>
              </a:rPr>
              <a:t>INT</a:t>
            </a:r>
          </a:p>
        </p:txBody>
      </p:sp>
      <p:grpSp>
        <p:nvGrpSpPr>
          <p:cNvPr id="69" name="Group 68"/>
          <p:cNvGrpSpPr/>
          <p:nvPr/>
        </p:nvGrpSpPr>
        <p:grpSpPr>
          <a:xfrm>
            <a:off x="4770419" y="3400358"/>
            <a:ext cx="5688142" cy="1311231"/>
            <a:chOff x="3391978" y="3647444"/>
            <a:chExt cx="5688142" cy="1311231"/>
          </a:xfrm>
        </p:grpSpPr>
        <p:cxnSp>
          <p:nvCxnSpPr>
            <p:cNvPr id="70" name="Straight Connector 69">
              <a:extLst>
                <a:ext uri="{FF2B5EF4-FFF2-40B4-BE49-F238E27FC236}">
                  <a16:creationId xmlns:a16="http://schemas.microsoft.com/office/drawing/2014/main" id="{9A105CBD-9665-1D47-BF90-1E45B2F484E5}"/>
                </a:ext>
              </a:extLst>
            </p:cNvPr>
            <p:cNvCxnSpPr>
              <a:cxnSpLocks/>
            </p:cNvCxnSpPr>
            <p:nvPr/>
          </p:nvCxnSpPr>
          <p:spPr>
            <a:xfrm>
              <a:off x="7223977" y="4151970"/>
              <a:ext cx="853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C822EAA2-15AB-D24D-BEF1-B20703122A6D}"/>
                </a:ext>
              </a:extLst>
            </p:cNvPr>
            <p:cNvCxnSpPr>
              <a:cxnSpLocks/>
            </p:cNvCxnSpPr>
            <p:nvPr/>
          </p:nvCxnSpPr>
          <p:spPr>
            <a:xfrm>
              <a:off x="5539444" y="4150206"/>
              <a:ext cx="79042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60B9175A-8B17-B74C-8454-8D4DE0A80CFF}"/>
                </a:ext>
              </a:extLst>
            </p:cNvPr>
            <p:cNvCxnSpPr>
              <a:cxnSpLocks/>
            </p:cNvCxnSpPr>
            <p:nvPr/>
          </p:nvCxnSpPr>
          <p:spPr>
            <a:xfrm>
              <a:off x="4190575" y="4150206"/>
              <a:ext cx="4532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73" name="Picture 72">
              <a:extLst>
                <a:ext uri="{FF2B5EF4-FFF2-40B4-BE49-F238E27FC236}">
                  <a16:creationId xmlns:a16="http://schemas.microsoft.com/office/drawing/2014/main" id="{4CB8B9DE-FF8A-7C41-870E-CD3F825A4A06}"/>
                </a:ext>
              </a:extLst>
            </p:cNvPr>
            <p:cNvPicPr>
              <a:picLocks noChangeAspect="1"/>
            </p:cNvPicPr>
            <p:nvPr/>
          </p:nvPicPr>
          <p:blipFill>
            <a:blip r:embed="rId5"/>
            <a:stretch>
              <a:fillRect/>
            </a:stretch>
          </p:blipFill>
          <p:spPr>
            <a:xfrm>
              <a:off x="3566799" y="3647444"/>
              <a:ext cx="634361" cy="984354"/>
            </a:xfrm>
            <a:prstGeom prst="rect">
              <a:avLst/>
            </a:prstGeom>
          </p:spPr>
        </p:pic>
        <p:pic>
          <p:nvPicPr>
            <p:cNvPr id="74" name="Picture 73">
              <a:extLst>
                <a:ext uri="{FF2B5EF4-FFF2-40B4-BE49-F238E27FC236}">
                  <a16:creationId xmlns:a16="http://schemas.microsoft.com/office/drawing/2014/main" id="{17255CBA-5635-F146-B185-176C8DE386C7}"/>
                </a:ext>
              </a:extLst>
            </p:cNvPr>
            <p:cNvPicPr>
              <a:picLocks noChangeAspect="1"/>
            </p:cNvPicPr>
            <p:nvPr/>
          </p:nvPicPr>
          <p:blipFill>
            <a:blip r:embed="rId5"/>
            <a:stretch>
              <a:fillRect/>
            </a:stretch>
          </p:blipFill>
          <p:spPr>
            <a:xfrm>
              <a:off x="8077267" y="3647444"/>
              <a:ext cx="634361" cy="984354"/>
            </a:xfrm>
            <a:prstGeom prst="rect">
              <a:avLst/>
            </a:prstGeom>
          </p:spPr>
        </p:pic>
        <p:sp>
          <p:nvSpPr>
            <p:cNvPr id="75" name="TextBox 74">
              <a:extLst>
                <a:ext uri="{FF2B5EF4-FFF2-40B4-BE49-F238E27FC236}">
                  <a16:creationId xmlns:a16="http://schemas.microsoft.com/office/drawing/2014/main" id="{535300EA-7EBE-A34F-89FF-3B8221D6F7D2}"/>
                </a:ext>
              </a:extLst>
            </p:cNvPr>
            <p:cNvSpPr txBox="1"/>
            <p:nvPr/>
          </p:nvSpPr>
          <p:spPr>
            <a:xfrm>
              <a:off x="3391978" y="4650898"/>
              <a:ext cx="930117" cy="307777"/>
            </a:xfrm>
            <a:prstGeom prst="rect">
              <a:avLst/>
            </a:prstGeom>
            <a:noFill/>
          </p:spPr>
          <p:txBody>
            <a:bodyPr wrap="square" lIns="0" tIns="0" rIns="0" bIns="0" rtlCol="0">
              <a:spAutoFit/>
            </a:bodyPr>
            <a:lstStyle/>
            <a:p>
              <a:r>
                <a:rPr lang="en-US" sz="2000" dirty="0"/>
                <a:t>Sender</a:t>
              </a:r>
            </a:p>
          </p:txBody>
        </p:sp>
        <p:sp>
          <p:nvSpPr>
            <p:cNvPr id="76" name="TextBox 75">
              <a:extLst>
                <a:ext uri="{FF2B5EF4-FFF2-40B4-BE49-F238E27FC236}">
                  <a16:creationId xmlns:a16="http://schemas.microsoft.com/office/drawing/2014/main" id="{5920A5D4-8E05-774E-8824-3B7F2E6D9104}"/>
                </a:ext>
              </a:extLst>
            </p:cNvPr>
            <p:cNvSpPr txBox="1"/>
            <p:nvPr/>
          </p:nvSpPr>
          <p:spPr>
            <a:xfrm>
              <a:off x="7952886" y="4649943"/>
              <a:ext cx="1127234" cy="307777"/>
            </a:xfrm>
            <a:prstGeom prst="rect">
              <a:avLst/>
            </a:prstGeom>
            <a:noFill/>
          </p:spPr>
          <p:txBody>
            <a:bodyPr wrap="square" lIns="0" tIns="0" rIns="0" bIns="0" rtlCol="0">
              <a:spAutoFit/>
            </a:bodyPr>
            <a:lstStyle/>
            <a:p>
              <a:r>
                <a:rPr lang="en-US" sz="2000" dirty="0"/>
                <a:t>Receiver</a:t>
              </a:r>
            </a:p>
          </p:txBody>
        </p:sp>
        <p:sp>
          <p:nvSpPr>
            <p:cNvPr id="77" name="TextBox 76">
              <a:extLst>
                <a:ext uri="{FF2B5EF4-FFF2-40B4-BE49-F238E27FC236}">
                  <a16:creationId xmlns:a16="http://schemas.microsoft.com/office/drawing/2014/main" id="{7A71E09F-AC1E-E14C-9B35-283CE772EB34}"/>
                </a:ext>
              </a:extLst>
            </p:cNvPr>
            <p:cNvSpPr txBox="1"/>
            <p:nvPr/>
          </p:nvSpPr>
          <p:spPr>
            <a:xfrm>
              <a:off x="5572332" y="4163629"/>
              <a:ext cx="721126" cy="307777"/>
            </a:xfrm>
            <a:prstGeom prst="rect">
              <a:avLst/>
            </a:prstGeom>
            <a:noFill/>
          </p:spPr>
          <p:txBody>
            <a:bodyPr wrap="square" lIns="0" tIns="0" rIns="0" bIns="0" rtlCol="0">
              <a:spAutoFit/>
            </a:bodyPr>
            <a:lstStyle/>
            <a:p>
              <a:r>
                <a:rPr lang="en-US" sz="2000" dirty="0"/>
                <a:t>Link-1</a:t>
              </a:r>
            </a:p>
          </p:txBody>
        </p:sp>
        <p:sp>
          <p:nvSpPr>
            <p:cNvPr id="78" name="TextBox 77">
              <a:extLst>
                <a:ext uri="{FF2B5EF4-FFF2-40B4-BE49-F238E27FC236}">
                  <a16:creationId xmlns:a16="http://schemas.microsoft.com/office/drawing/2014/main" id="{FA5CBDE2-4A7C-1147-B5FE-E4B366F924B2}"/>
                </a:ext>
              </a:extLst>
            </p:cNvPr>
            <p:cNvSpPr txBox="1"/>
            <p:nvPr/>
          </p:nvSpPr>
          <p:spPr>
            <a:xfrm>
              <a:off x="7265025" y="4164956"/>
              <a:ext cx="753393" cy="307777"/>
            </a:xfrm>
            <a:prstGeom prst="rect">
              <a:avLst/>
            </a:prstGeom>
            <a:noFill/>
          </p:spPr>
          <p:txBody>
            <a:bodyPr wrap="square" lIns="0" tIns="0" rIns="0" bIns="0" rtlCol="0">
              <a:spAutoFit/>
            </a:bodyPr>
            <a:lstStyle/>
            <a:p>
              <a:r>
                <a:rPr lang="en-US" sz="2000" dirty="0"/>
                <a:t>Link-2</a:t>
              </a:r>
            </a:p>
          </p:txBody>
        </p:sp>
        <p:grpSp>
          <p:nvGrpSpPr>
            <p:cNvPr id="79" name="Group 78"/>
            <p:cNvGrpSpPr/>
            <p:nvPr/>
          </p:nvGrpSpPr>
          <p:grpSpPr>
            <a:xfrm>
              <a:off x="4643783" y="3967494"/>
              <a:ext cx="875122" cy="398994"/>
              <a:chOff x="9804602" y="3764635"/>
              <a:chExt cx="875122" cy="398994"/>
            </a:xfrm>
          </p:grpSpPr>
          <p:sp>
            <p:nvSpPr>
              <p:cNvPr id="94" name="Rectangle 93"/>
              <p:cNvSpPr/>
              <p:nvPr/>
            </p:nvSpPr>
            <p:spPr>
              <a:xfrm>
                <a:off x="9804602" y="3764635"/>
                <a:ext cx="875122" cy="398994"/>
              </a:xfrm>
              <a:prstGeom prst="rect">
                <a:avLst/>
              </a:prstGeom>
              <a:solidFill>
                <a:schemeClr val="bg1">
                  <a:lumMod val="85000"/>
                </a:schemeClr>
              </a:solidFill>
              <a:ln/>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95" name="Rectangle 94"/>
              <p:cNvSpPr/>
              <p:nvPr/>
            </p:nvSpPr>
            <p:spPr>
              <a:xfrm>
                <a:off x="9908486" y="3853431"/>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96" name="Rectangle 95"/>
              <p:cNvSpPr/>
              <p:nvPr/>
            </p:nvSpPr>
            <p:spPr>
              <a:xfrm>
                <a:off x="9908486" y="4030129"/>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97" name="Rectangle 96"/>
              <p:cNvSpPr/>
              <p:nvPr/>
            </p:nvSpPr>
            <p:spPr>
              <a:xfrm>
                <a:off x="10153444" y="3853431"/>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98" name="Rectangle 97"/>
              <p:cNvSpPr/>
              <p:nvPr/>
            </p:nvSpPr>
            <p:spPr>
              <a:xfrm>
                <a:off x="10153444" y="4030129"/>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99" name="Rectangle 98"/>
              <p:cNvSpPr/>
              <p:nvPr/>
            </p:nvSpPr>
            <p:spPr>
              <a:xfrm>
                <a:off x="10398402" y="3853431"/>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100" name="Rectangle 99"/>
              <p:cNvSpPr/>
              <p:nvPr/>
            </p:nvSpPr>
            <p:spPr>
              <a:xfrm>
                <a:off x="10398402" y="4030129"/>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101" name="Rectangle 100"/>
              <p:cNvSpPr/>
              <p:nvPr/>
            </p:nvSpPr>
            <p:spPr>
              <a:xfrm>
                <a:off x="10520881" y="3853431"/>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102" name="Rectangle 101"/>
              <p:cNvSpPr/>
              <p:nvPr/>
            </p:nvSpPr>
            <p:spPr>
              <a:xfrm>
                <a:off x="10520881" y="4030129"/>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103" name="Rectangle 102"/>
              <p:cNvSpPr/>
              <p:nvPr/>
            </p:nvSpPr>
            <p:spPr>
              <a:xfrm>
                <a:off x="10275923" y="3853431"/>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104" name="Rectangle 103"/>
              <p:cNvSpPr/>
              <p:nvPr/>
            </p:nvSpPr>
            <p:spPr>
              <a:xfrm>
                <a:off x="10275923" y="4030129"/>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105" name="Rectangle 104"/>
              <p:cNvSpPr/>
              <p:nvPr/>
            </p:nvSpPr>
            <p:spPr>
              <a:xfrm>
                <a:off x="10030965" y="3853431"/>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106" name="Rectangle 105"/>
              <p:cNvSpPr/>
              <p:nvPr/>
            </p:nvSpPr>
            <p:spPr>
              <a:xfrm>
                <a:off x="10030965" y="4030129"/>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grpSp>
        <p:grpSp>
          <p:nvGrpSpPr>
            <p:cNvPr id="80" name="Group 79"/>
            <p:cNvGrpSpPr/>
            <p:nvPr/>
          </p:nvGrpSpPr>
          <p:grpSpPr>
            <a:xfrm>
              <a:off x="6348855" y="3961521"/>
              <a:ext cx="875122" cy="398994"/>
              <a:chOff x="9804602" y="3764635"/>
              <a:chExt cx="875122" cy="398994"/>
            </a:xfrm>
          </p:grpSpPr>
          <p:sp>
            <p:nvSpPr>
              <p:cNvPr id="81" name="Rectangle 80"/>
              <p:cNvSpPr/>
              <p:nvPr/>
            </p:nvSpPr>
            <p:spPr>
              <a:xfrm>
                <a:off x="9804602" y="3764635"/>
                <a:ext cx="875122" cy="398994"/>
              </a:xfrm>
              <a:prstGeom prst="rect">
                <a:avLst/>
              </a:prstGeom>
              <a:solidFill>
                <a:schemeClr val="bg1">
                  <a:lumMod val="85000"/>
                </a:schemeClr>
              </a:solidFill>
              <a:ln/>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82" name="Rectangle 81"/>
              <p:cNvSpPr/>
              <p:nvPr/>
            </p:nvSpPr>
            <p:spPr>
              <a:xfrm>
                <a:off x="9908486" y="3853431"/>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83" name="Rectangle 82"/>
              <p:cNvSpPr/>
              <p:nvPr/>
            </p:nvSpPr>
            <p:spPr>
              <a:xfrm>
                <a:off x="9908486" y="4030129"/>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84" name="Rectangle 83"/>
              <p:cNvSpPr/>
              <p:nvPr/>
            </p:nvSpPr>
            <p:spPr>
              <a:xfrm>
                <a:off x="10153444" y="3853431"/>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85" name="Rectangle 84"/>
              <p:cNvSpPr/>
              <p:nvPr/>
            </p:nvSpPr>
            <p:spPr>
              <a:xfrm>
                <a:off x="10153444" y="4030129"/>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86" name="Rectangle 85"/>
              <p:cNvSpPr/>
              <p:nvPr/>
            </p:nvSpPr>
            <p:spPr>
              <a:xfrm>
                <a:off x="10398402" y="3853431"/>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87" name="Rectangle 86"/>
              <p:cNvSpPr/>
              <p:nvPr/>
            </p:nvSpPr>
            <p:spPr>
              <a:xfrm>
                <a:off x="10398402" y="4030129"/>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88" name="Rectangle 87"/>
              <p:cNvSpPr/>
              <p:nvPr/>
            </p:nvSpPr>
            <p:spPr>
              <a:xfrm>
                <a:off x="10520881" y="3853431"/>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89" name="Rectangle 88"/>
              <p:cNvSpPr/>
              <p:nvPr/>
            </p:nvSpPr>
            <p:spPr>
              <a:xfrm>
                <a:off x="10520881" y="4030129"/>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90" name="Rectangle 89"/>
              <p:cNvSpPr/>
              <p:nvPr/>
            </p:nvSpPr>
            <p:spPr>
              <a:xfrm>
                <a:off x="10275923" y="3853431"/>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91" name="Rectangle 90"/>
              <p:cNvSpPr/>
              <p:nvPr/>
            </p:nvSpPr>
            <p:spPr>
              <a:xfrm>
                <a:off x="10275923" y="4030129"/>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92" name="Rectangle 91"/>
              <p:cNvSpPr/>
              <p:nvPr/>
            </p:nvSpPr>
            <p:spPr>
              <a:xfrm>
                <a:off x="10030965" y="3853431"/>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93" name="Rectangle 92"/>
              <p:cNvSpPr/>
              <p:nvPr/>
            </p:nvSpPr>
            <p:spPr>
              <a:xfrm>
                <a:off x="10030965" y="4030129"/>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grpSp>
      </p:grpSp>
    </p:spTree>
    <p:custDataLst>
      <p:tags r:id="rId1"/>
    </p:custDataLst>
    <p:extLst>
      <p:ext uri="{BB962C8B-B14F-4D97-AF65-F5344CB8AC3E}">
        <p14:creationId xmlns:p14="http://schemas.microsoft.com/office/powerpoint/2010/main" val="254962254"/>
      </p:ext>
    </p:extLst>
  </p:cSld>
  <p:clrMapOvr>
    <a:masterClrMapping/>
  </p:clrMapOvr>
  <p:transition spd="med" advTm="4265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par>
                                <p:cTn id="8" presetID="10" presetClass="entr" presetSubtype="0" fill="hold"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fade">
                                      <p:cBhvr>
                                        <p:cTn id="10" dur="500"/>
                                        <p:tgtEl>
                                          <p:spTgt spid="6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par>
                                <p:cTn id="14" presetID="10" presetClass="entr" presetSubtype="0" fill="hold" nodeType="with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fade">
                                      <p:cBhvr>
                                        <p:cTn id="16" dur="500"/>
                                        <p:tgtEl>
                                          <p:spTgt spid="6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500"/>
                                        <p:tgtEl>
                                          <p:spTgt spid="5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fade">
                                      <p:cBhvr>
                                        <p:cTn id="22" dur="500"/>
                                        <p:tgtEl>
                                          <p:spTgt spid="67"/>
                                        </p:tgtEl>
                                      </p:cBhvr>
                                    </p:animEffect>
                                  </p:childTnLst>
                                </p:cTn>
                              </p:par>
                              <p:par>
                                <p:cTn id="23" presetID="10" presetClass="entr" presetSubtype="0" fill="hold" nodeType="with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fade">
                                      <p:cBhvr>
                                        <p:cTn id="25" dur="500"/>
                                        <p:tgtEl>
                                          <p:spTgt spid="6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fade">
                                      <p:cBhvr>
                                        <p:cTn id="28" dur="500"/>
                                        <p:tgtEl>
                                          <p:spTgt spid="58"/>
                                        </p:tgtEl>
                                      </p:cBhvr>
                                    </p:animEffect>
                                  </p:childTnLst>
                                </p:cTn>
                              </p:par>
                              <p:par>
                                <p:cTn id="29" presetID="10" presetClass="entr" presetSubtype="0" fill="hold" nodeType="withEffect">
                                  <p:stCondLst>
                                    <p:cond delay="0"/>
                                  </p:stCondLst>
                                  <p:childTnLst>
                                    <p:set>
                                      <p:cBhvr>
                                        <p:cTn id="30" dur="1" fill="hold">
                                          <p:stCondLst>
                                            <p:cond delay="0"/>
                                          </p:stCondLst>
                                        </p:cTn>
                                        <p:tgtEl>
                                          <p:spTgt spid="66"/>
                                        </p:tgtEl>
                                        <p:attrNameLst>
                                          <p:attrName>style.visibility</p:attrName>
                                        </p:attrNameLst>
                                      </p:cBhvr>
                                      <p:to>
                                        <p:strVal val="visible"/>
                                      </p:to>
                                    </p:set>
                                    <p:animEffect transition="in" filter="fade">
                                      <p:cBhvr>
                                        <p:cTn id="31" dur="500"/>
                                        <p:tgtEl>
                                          <p:spTgt spid="6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0"/>
                                        </p:tgtEl>
                                        <p:attrNameLst>
                                          <p:attrName>style.visibility</p:attrName>
                                        </p:attrNameLst>
                                      </p:cBhvr>
                                      <p:to>
                                        <p:strVal val="visible"/>
                                      </p:to>
                                    </p:set>
                                    <p:animEffect transition="in" filter="fade">
                                      <p:cBhvr>
                                        <p:cTn id="34" dur="500"/>
                                        <p:tgtEl>
                                          <p:spTgt spid="6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fade">
                                      <p:cBhvr>
                                        <p:cTn id="37" dur="500"/>
                                        <p:tgtEl>
                                          <p:spTgt spid="5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8"/>
                                        </p:tgtEl>
                                        <p:attrNameLst>
                                          <p:attrName>style.visibility</p:attrName>
                                        </p:attrNameLst>
                                      </p:cBhvr>
                                      <p:to>
                                        <p:strVal val="visible"/>
                                      </p:to>
                                    </p:set>
                                    <p:animEffect transition="in" filter="fade">
                                      <p:cBhvr>
                                        <p:cTn id="40" dur="500"/>
                                        <p:tgtEl>
                                          <p:spTgt spid="68"/>
                                        </p:tgtEl>
                                      </p:cBhvr>
                                    </p:animEffect>
                                  </p:childTnLst>
                                </p:cTn>
                              </p:par>
                              <p:par>
                                <p:cTn id="41" presetID="10" presetClass="entr" presetSubtype="0" fill="hold" nodeType="withEffect">
                                  <p:stCondLst>
                                    <p:cond delay="0"/>
                                  </p:stCondLst>
                                  <p:childTnLst>
                                    <p:set>
                                      <p:cBhvr>
                                        <p:cTn id="42" dur="1" fill="hold">
                                          <p:stCondLst>
                                            <p:cond delay="0"/>
                                          </p:stCondLst>
                                        </p:cTn>
                                        <p:tgtEl>
                                          <p:spTgt spid="63"/>
                                        </p:tgtEl>
                                        <p:attrNameLst>
                                          <p:attrName>style.visibility</p:attrName>
                                        </p:attrNameLst>
                                      </p:cBhvr>
                                      <p:to>
                                        <p:strVal val="visible"/>
                                      </p:to>
                                    </p:set>
                                    <p:animEffect transition="in" filter="fade">
                                      <p:cBhvr>
                                        <p:cTn id="43" dur="500"/>
                                        <p:tgtEl>
                                          <p:spTgt spid="6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1"/>
                                        </p:tgtEl>
                                        <p:attrNameLst>
                                          <p:attrName>style.visibility</p:attrName>
                                        </p:attrNameLst>
                                      </p:cBhvr>
                                      <p:to>
                                        <p:strVal val="visible"/>
                                      </p:to>
                                    </p:set>
                                    <p:animEffect transition="in" filter="fade">
                                      <p:cBhvr>
                                        <p:cTn id="46" dur="500"/>
                                        <p:tgtEl>
                                          <p:spTgt spid="6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par>
                                <p:cTn id="58" presetID="10" presetClass="entr" presetSubtype="0" fill="hold" nodeType="with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500"/>
                                        <p:tgtEl>
                                          <p:spTgt spid="33"/>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fade">
                                      <p:cBhvr>
                                        <p:cTn id="68" dur="500"/>
                                        <p:tgtEl>
                                          <p:spTgt spid="34"/>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fade">
                                      <p:cBhvr>
                                        <p:cTn id="73" dur="500"/>
                                        <p:tgtEl>
                                          <p:spTgt spid="37"/>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52"/>
                                        </p:tgtEl>
                                        <p:attrNameLst>
                                          <p:attrName>style.visibility</p:attrName>
                                        </p:attrNameLst>
                                      </p:cBhvr>
                                      <p:to>
                                        <p:strVal val="visible"/>
                                      </p:to>
                                    </p:set>
                                    <p:animEffect transition="in" filter="fade">
                                      <p:cBhvr>
                                        <p:cTn id="78"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3" grpId="0"/>
      <p:bldP spid="56" grpId="0" animBg="1"/>
      <p:bldP spid="57" grpId="0" animBg="1"/>
      <p:bldP spid="58" grpId="0" animBg="1"/>
      <p:bldP spid="59" grpId="0" animBg="1"/>
      <p:bldP spid="60" grpId="0" animBg="1"/>
      <p:bldP spid="61" grpId="0" animBg="1"/>
      <p:bldP spid="67" grpId="0"/>
      <p:bldP spid="6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endParaRPr lang="en-US" dirty="0"/>
          </a:p>
        </p:txBody>
      </p:sp>
      <p:sp>
        <p:nvSpPr>
          <p:cNvPr id="3" name="Title 2"/>
          <p:cNvSpPr>
            <a:spLocks noGrp="1"/>
          </p:cNvSpPr>
          <p:nvPr>
            <p:ph type="title"/>
          </p:nvPr>
        </p:nvSpPr>
        <p:spPr/>
        <p:txBody>
          <a:bodyPr/>
          <a:lstStyle/>
          <a:p>
            <a:r>
              <a:rPr lang="en-US" dirty="0"/>
              <a:t>Challenge 1: tolerate feedback delay</a:t>
            </a:r>
          </a:p>
        </p:txBody>
      </p:sp>
      <p:sp>
        <p:nvSpPr>
          <p:cNvPr id="192" name="Slide Number Placeholder 191"/>
          <p:cNvSpPr>
            <a:spLocks noGrp="1"/>
          </p:cNvSpPr>
          <p:nvPr>
            <p:ph type="sldNum" sz="quarter" idx="2"/>
          </p:nvPr>
        </p:nvSpPr>
        <p:spPr/>
        <p:txBody>
          <a:bodyPr/>
          <a:lstStyle/>
          <a:p>
            <a:fld id="{86CB4B4D-7CA3-9044-876B-883B54F8677D}" type="slidenum">
              <a:rPr lang="uk-UA" smtClean="0"/>
              <a:t>15</a:t>
            </a:fld>
            <a:endParaRPr lang="uk-UA"/>
          </a:p>
        </p:txBody>
      </p:sp>
      <p:sp>
        <p:nvSpPr>
          <p:cNvPr id="20" name="Rectangle 19">
            <a:extLst>
              <a:ext uri="{FF2B5EF4-FFF2-40B4-BE49-F238E27FC236}">
                <a16:creationId xmlns:a16="http://schemas.microsoft.com/office/drawing/2014/main" id="{07568D20-D2D7-324D-BADE-79ABFD97AA7C}"/>
              </a:ext>
            </a:extLst>
          </p:cNvPr>
          <p:cNvSpPr/>
          <p:nvPr/>
        </p:nvSpPr>
        <p:spPr>
          <a:xfrm>
            <a:off x="2110695" y="2746146"/>
            <a:ext cx="119802"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41B3EC6-AF4E-2645-96BC-12AE6FE0DD36}"/>
              </a:ext>
            </a:extLst>
          </p:cNvPr>
          <p:cNvSpPr/>
          <p:nvPr/>
        </p:nvSpPr>
        <p:spPr>
          <a:xfrm>
            <a:off x="2346389" y="2746146"/>
            <a:ext cx="119802"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A7CCE51-0533-2743-9332-F53F44DE9F41}"/>
              </a:ext>
            </a:extLst>
          </p:cNvPr>
          <p:cNvSpPr/>
          <p:nvPr/>
        </p:nvSpPr>
        <p:spPr>
          <a:xfrm>
            <a:off x="2582083" y="2746146"/>
            <a:ext cx="119802"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F2C532B-20AA-954C-8C0F-E669CA0DADD8}"/>
              </a:ext>
            </a:extLst>
          </p:cNvPr>
          <p:cNvSpPr/>
          <p:nvPr/>
        </p:nvSpPr>
        <p:spPr>
          <a:xfrm>
            <a:off x="2817777" y="2746146"/>
            <a:ext cx="119802"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9FE5DB3-CE16-FB45-8E46-C2725C7C22C8}"/>
              </a:ext>
            </a:extLst>
          </p:cNvPr>
          <p:cNvSpPr/>
          <p:nvPr/>
        </p:nvSpPr>
        <p:spPr>
          <a:xfrm>
            <a:off x="3053471" y="2746146"/>
            <a:ext cx="119802"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767C226A-1116-EC49-AF8F-D3F257A3E733}"/>
              </a:ext>
            </a:extLst>
          </p:cNvPr>
          <p:cNvGrpSpPr/>
          <p:nvPr/>
        </p:nvGrpSpPr>
        <p:grpSpPr>
          <a:xfrm>
            <a:off x="2674353" y="2273709"/>
            <a:ext cx="1225014" cy="760826"/>
            <a:chOff x="2054447" y="4800471"/>
            <a:chExt cx="1225014" cy="760826"/>
          </a:xfrm>
        </p:grpSpPr>
        <p:cxnSp>
          <p:nvCxnSpPr>
            <p:cNvPr id="26" name="Straight Arrow Connector 25">
              <a:extLst>
                <a:ext uri="{FF2B5EF4-FFF2-40B4-BE49-F238E27FC236}">
                  <a16:creationId xmlns:a16="http://schemas.microsoft.com/office/drawing/2014/main" id="{93A38FF2-3CB6-0240-9BDA-AC46D4CE6228}"/>
                </a:ext>
              </a:extLst>
            </p:cNvPr>
            <p:cNvCxnSpPr>
              <a:cxnSpLocks/>
            </p:cNvCxnSpPr>
            <p:nvPr/>
          </p:nvCxnSpPr>
          <p:spPr>
            <a:xfrm flipH="1">
              <a:off x="2666954" y="5240688"/>
              <a:ext cx="1" cy="3206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0B42F3D-FE06-F447-A7AB-500C8DDFBDE6}"/>
                </a:ext>
              </a:extLst>
            </p:cNvPr>
            <p:cNvSpPr txBox="1"/>
            <p:nvPr/>
          </p:nvSpPr>
          <p:spPr>
            <a:xfrm>
              <a:off x="2054447" y="4800471"/>
              <a:ext cx="1225014" cy="400110"/>
            </a:xfrm>
            <a:prstGeom prst="rect">
              <a:avLst/>
            </a:prstGeom>
            <a:noFill/>
          </p:spPr>
          <p:txBody>
            <a:bodyPr wrap="none" rtlCol="0">
              <a:spAutoFit/>
            </a:bodyPr>
            <a:lstStyle/>
            <a:p>
              <a:r>
                <a:rPr lang="en-US" sz="2000" dirty="0"/>
                <a:t>feedback</a:t>
              </a:r>
            </a:p>
          </p:txBody>
        </p:sp>
      </p:grpSp>
      <p:sp>
        <p:nvSpPr>
          <p:cNvPr id="28" name="Rectangle 27">
            <a:extLst>
              <a:ext uri="{FF2B5EF4-FFF2-40B4-BE49-F238E27FC236}">
                <a16:creationId xmlns:a16="http://schemas.microsoft.com/office/drawing/2014/main" id="{BFA306D4-75D3-5F4A-83B4-4C762CE001F8}"/>
              </a:ext>
            </a:extLst>
          </p:cNvPr>
          <p:cNvSpPr/>
          <p:nvPr/>
        </p:nvSpPr>
        <p:spPr>
          <a:xfrm>
            <a:off x="3364154" y="2746146"/>
            <a:ext cx="119802"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5C4E980-37BA-944E-A265-CB048B97426E}"/>
              </a:ext>
            </a:extLst>
          </p:cNvPr>
          <p:cNvSpPr/>
          <p:nvPr/>
        </p:nvSpPr>
        <p:spPr>
          <a:xfrm>
            <a:off x="3762211" y="2746146"/>
            <a:ext cx="119802"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EB030FE-153F-434B-98E9-262E31F078F7}"/>
              </a:ext>
            </a:extLst>
          </p:cNvPr>
          <p:cNvSpPr/>
          <p:nvPr/>
        </p:nvSpPr>
        <p:spPr>
          <a:xfrm>
            <a:off x="4160268" y="2746146"/>
            <a:ext cx="119802"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p:cNvGrpSpPr/>
          <p:nvPr/>
        </p:nvGrpSpPr>
        <p:grpSpPr>
          <a:xfrm>
            <a:off x="1920008" y="2974746"/>
            <a:ext cx="2876600" cy="477023"/>
            <a:chOff x="2192837" y="4429028"/>
            <a:chExt cx="2876600" cy="477023"/>
          </a:xfrm>
        </p:grpSpPr>
        <p:cxnSp>
          <p:nvCxnSpPr>
            <p:cNvPr id="32" name="Straight Connector 31">
              <a:extLst>
                <a:ext uri="{FF2B5EF4-FFF2-40B4-BE49-F238E27FC236}">
                  <a16:creationId xmlns:a16="http://schemas.microsoft.com/office/drawing/2014/main" id="{B8B3BA66-AF32-814C-8EA6-683EBF590B03}"/>
                </a:ext>
              </a:extLst>
            </p:cNvPr>
            <p:cNvCxnSpPr>
              <a:cxnSpLocks/>
            </p:cNvCxnSpPr>
            <p:nvPr/>
          </p:nvCxnSpPr>
          <p:spPr>
            <a:xfrm>
              <a:off x="2290167" y="4496496"/>
              <a:ext cx="2779270" cy="0"/>
            </a:xfrm>
            <a:prstGeom prst="line">
              <a:avLst/>
            </a:prstGeom>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B103CE30-64BE-A84C-AC65-77DBBA5942AC}"/>
                </a:ext>
              </a:extLst>
            </p:cNvPr>
            <p:cNvSpPr txBox="1"/>
            <p:nvPr/>
          </p:nvSpPr>
          <p:spPr>
            <a:xfrm>
              <a:off x="3386201" y="4444386"/>
              <a:ext cx="335348" cy="461665"/>
            </a:xfrm>
            <a:prstGeom prst="rect">
              <a:avLst/>
            </a:prstGeom>
            <a:noFill/>
          </p:spPr>
          <p:txBody>
            <a:bodyPr wrap="none" rtlCol="0">
              <a:spAutoFit/>
            </a:bodyPr>
            <a:lstStyle/>
            <a:p>
              <a:r>
                <a:rPr lang="en-US" sz="2400" dirty="0"/>
                <a:t>T</a:t>
              </a:r>
            </a:p>
          </p:txBody>
        </p:sp>
        <p:sp>
          <p:nvSpPr>
            <p:cNvPr id="34" name="TextBox 33">
              <a:extLst>
                <a:ext uri="{FF2B5EF4-FFF2-40B4-BE49-F238E27FC236}">
                  <a16:creationId xmlns:a16="http://schemas.microsoft.com/office/drawing/2014/main" id="{FE696D98-64AC-F04E-9200-5352C7636201}"/>
                </a:ext>
              </a:extLst>
            </p:cNvPr>
            <p:cNvSpPr txBox="1"/>
            <p:nvPr/>
          </p:nvSpPr>
          <p:spPr>
            <a:xfrm>
              <a:off x="2192837" y="4429028"/>
              <a:ext cx="340158" cy="461665"/>
            </a:xfrm>
            <a:prstGeom prst="rect">
              <a:avLst/>
            </a:prstGeom>
            <a:noFill/>
          </p:spPr>
          <p:txBody>
            <a:bodyPr wrap="none" rtlCol="0">
              <a:spAutoFit/>
            </a:bodyPr>
            <a:lstStyle/>
            <a:p>
              <a:r>
                <a:rPr lang="en-US" sz="2400" dirty="0"/>
                <a:t>0</a:t>
              </a:r>
            </a:p>
          </p:txBody>
        </p:sp>
        <p:sp>
          <p:nvSpPr>
            <p:cNvPr id="35" name="TextBox 34">
              <a:extLst>
                <a:ext uri="{FF2B5EF4-FFF2-40B4-BE49-F238E27FC236}">
                  <a16:creationId xmlns:a16="http://schemas.microsoft.com/office/drawing/2014/main" id="{35B31A33-74C1-0244-86D3-5168B7C3B950}"/>
                </a:ext>
              </a:extLst>
            </p:cNvPr>
            <p:cNvSpPr txBox="1"/>
            <p:nvPr/>
          </p:nvSpPr>
          <p:spPr>
            <a:xfrm>
              <a:off x="4481246" y="4444386"/>
              <a:ext cx="490840" cy="461665"/>
            </a:xfrm>
            <a:prstGeom prst="rect">
              <a:avLst/>
            </a:prstGeom>
            <a:noFill/>
          </p:spPr>
          <p:txBody>
            <a:bodyPr wrap="none" rtlCol="0">
              <a:spAutoFit/>
            </a:bodyPr>
            <a:lstStyle/>
            <a:p>
              <a:r>
                <a:rPr lang="en-US" sz="2400" dirty="0"/>
                <a:t>2T</a:t>
              </a:r>
            </a:p>
          </p:txBody>
        </p:sp>
      </p:grpSp>
      <p:sp>
        <p:nvSpPr>
          <p:cNvPr id="37" name="TextBox 36">
            <a:extLst>
              <a:ext uri="{FF2B5EF4-FFF2-40B4-BE49-F238E27FC236}">
                <a16:creationId xmlns:a16="http://schemas.microsoft.com/office/drawing/2014/main" id="{E76CCEFB-7A84-4349-B13F-95AC62A43448}"/>
              </a:ext>
            </a:extLst>
          </p:cNvPr>
          <p:cNvSpPr txBox="1"/>
          <p:nvPr/>
        </p:nvSpPr>
        <p:spPr>
          <a:xfrm>
            <a:off x="2318117" y="1301259"/>
            <a:ext cx="2694970" cy="400110"/>
          </a:xfrm>
          <a:prstGeom prst="rect">
            <a:avLst/>
          </a:prstGeom>
          <a:noFill/>
        </p:spPr>
        <p:txBody>
          <a:bodyPr wrap="none" rtlCol="0">
            <a:spAutoFit/>
          </a:bodyPr>
          <a:lstStyle/>
          <a:p>
            <a:pPr algn="r"/>
            <a:r>
              <a:rPr lang="en-US" sz="2000" dirty="0"/>
              <a:t>Rate </a:t>
            </a:r>
            <a:r>
              <a:rPr lang="en-US" sz="1800" dirty="0"/>
              <a:t>(DCQCN/TIMELY)</a:t>
            </a:r>
          </a:p>
        </p:txBody>
      </p:sp>
      <p:sp>
        <p:nvSpPr>
          <p:cNvPr id="54" name="Rectangle 53">
            <a:extLst>
              <a:ext uri="{FF2B5EF4-FFF2-40B4-BE49-F238E27FC236}">
                <a16:creationId xmlns:a16="http://schemas.microsoft.com/office/drawing/2014/main" id="{B24275F7-21D7-1146-AC7D-5D64A1D900D0}"/>
              </a:ext>
            </a:extLst>
          </p:cNvPr>
          <p:cNvSpPr/>
          <p:nvPr/>
        </p:nvSpPr>
        <p:spPr>
          <a:xfrm>
            <a:off x="2110695" y="4504935"/>
            <a:ext cx="119802"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89D235C2-1A01-7745-B3BB-A41025F9FD98}"/>
              </a:ext>
            </a:extLst>
          </p:cNvPr>
          <p:cNvSpPr/>
          <p:nvPr/>
        </p:nvSpPr>
        <p:spPr>
          <a:xfrm>
            <a:off x="2346389" y="4504935"/>
            <a:ext cx="119802"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11D1BD84-1D64-4A41-9304-B278C849BCA9}"/>
              </a:ext>
            </a:extLst>
          </p:cNvPr>
          <p:cNvSpPr/>
          <p:nvPr/>
        </p:nvSpPr>
        <p:spPr>
          <a:xfrm>
            <a:off x="2582083" y="4504935"/>
            <a:ext cx="119802"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9E94FA91-0BCF-D647-A0CF-A6B8FD00FA59}"/>
              </a:ext>
            </a:extLst>
          </p:cNvPr>
          <p:cNvSpPr/>
          <p:nvPr/>
        </p:nvSpPr>
        <p:spPr>
          <a:xfrm>
            <a:off x="2817777" y="4504935"/>
            <a:ext cx="119802"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81302310-0608-1045-B904-33C72572C117}"/>
              </a:ext>
            </a:extLst>
          </p:cNvPr>
          <p:cNvSpPr/>
          <p:nvPr/>
        </p:nvSpPr>
        <p:spPr>
          <a:xfrm>
            <a:off x="3053471" y="4504935"/>
            <a:ext cx="119802"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a:extLst>
              <a:ext uri="{FF2B5EF4-FFF2-40B4-BE49-F238E27FC236}">
                <a16:creationId xmlns:a16="http://schemas.microsoft.com/office/drawing/2014/main" id="{E8F6750A-C74F-DB4D-9C7F-00DDB960EE48}"/>
              </a:ext>
            </a:extLst>
          </p:cNvPr>
          <p:cNvGrpSpPr/>
          <p:nvPr/>
        </p:nvGrpSpPr>
        <p:grpSpPr>
          <a:xfrm>
            <a:off x="4487085" y="3997298"/>
            <a:ext cx="1225014" cy="797561"/>
            <a:chOff x="9343123" y="4762508"/>
            <a:chExt cx="1225014" cy="797561"/>
          </a:xfrm>
        </p:grpSpPr>
        <p:cxnSp>
          <p:nvCxnSpPr>
            <p:cNvPr id="60" name="Straight Arrow Connector 59">
              <a:extLst>
                <a:ext uri="{FF2B5EF4-FFF2-40B4-BE49-F238E27FC236}">
                  <a16:creationId xmlns:a16="http://schemas.microsoft.com/office/drawing/2014/main" id="{1FA7142F-0986-0D4B-95D9-3E09080356C0}"/>
                </a:ext>
              </a:extLst>
            </p:cNvPr>
            <p:cNvCxnSpPr>
              <a:cxnSpLocks/>
            </p:cNvCxnSpPr>
            <p:nvPr/>
          </p:nvCxnSpPr>
          <p:spPr>
            <a:xfrm flipH="1">
              <a:off x="9955630" y="5229688"/>
              <a:ext cx="1" cy="3303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A7F34516-7D7D-9947-B762-62B5F952C3BA}"/>
                </a:ext>
              </a:extLst>
            </p:cNvPr>
            <p:cNvSpPr txBox="1"/>
            <p:nvPr/>
          </p:nvSpPr>
          <p:spPr>
            <a:xfrm>
              <a:off x="9343123" y="4762508"/>
              <a:ext cx="1225014" cy="400110"/>
            </a:xfrm>
            <a:prstGeom prst="rect">
              <a:avLst/>
            </a:prstGeom>
            <a:noFill/>
          </p:spPr>
          <p:txBody>
            <a:bodyPr wrap="none" rtlCol="0">
              <a:spAutoFit/>
            </a:bodyPr>
            <a:lstStyle/>
            <a:p>
              <a:r>
                <a:rPr lang="en-US" sz="2000" dirty="0"/>
                <a:t>feedback</a:t>
              </a:r>
            </a:p>
          </p:txBody>
        </p:sp>
      </p:grpSp>
      <p:sp>
        <p:nvSpPr>
          <p:cNvPr id="62" name="Rectangle 61">
            <a:extLst>
              <a:ext uri="{FF2B5EF4-FFF2-40B4-BE49-F238E27FC236}">
                <a16:creationId xmlns:a16="http://schemas.microsoft.com/office/drawing/2014/main" id="{8BA59180-EAC5-1F48-839D-ABA5C4AD86F4}"/>
              </a:ext>
            </a:extLst>
          </p:cNvPr>
          <p:cNvSpPr/>
          <p:nvPr/>
        </p:nvSpPr>
        <p:spPr>
          <a:xfrm>
            <a:off x="5177408" y="4504935"/>
            <a:ext cx="119802"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0B4CE654-01D2-3941-A1AC-77A10CE48402}"/>
              </a:ext>
            </a:extLst>
          </p:cNvPr>
          <p:cNvSpPr/>
          <p:nvPr/>
        </p:nvSpPr>
        <p:spPr>
          <a:xfrm>
            <a:off x="5575465" y="4504935"/>
            <a:ext cx="119802"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DFEC25DD-5A9E-9A45-AD65-7FF5B83239B2}"/>
              </a:ext>
            </a:extLst>
          </p:cNvPr>
          <p:cNvSpPr/>
          <p:nvPr/>
        </p:nvSpPr>
        <p:spPr>
          <a:xfrm>
            <a:off x="5973522" y="4504935"/>
            <a:ext cx="119802"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A222F421-C3E3-034F-9F6C-930DBBF69EEA}"/>
              </a:ext>
            </a:extLst>
          </p:cNvPr>
          <p:cNvGrpSpPr/>
          <p:nvPr/>
        </p:nvGrpSpPr>
        <p:grpSpPr>
          <a:xfrm>
            <a:off x="1920008" y="4733535"/>
            <a:ext cx="4345181" cy="477023"/>
            <a:chOff x="6672589" y="5503235"/>
            <a:chExt cx="4345181" cy="477023"/>
          </a:xfrm>
        </p:grpSpPr>
        <p:cxnSp>
          <p:nvCxnSpPr>
            <p:cNvPr id="66" name="Straight Connector 65">
              <a:extLst>
                <a:ext uri="{FF2B5EF4-FFF2-40B4-BE49-F238E27FC236}">
                  <a16:creationId xmlns:a16="http://schemas.microsoft.com/office/drawing/2014/main" id="{B68793C7-9C88-FF48-BA06-B806C1645DE2}"/>
                </a:ext>
              </a:extLst>
            </p:cNvPr>
            <p:cNvCxnSpPr>
              <a:cxnSpLocks/>
            </p:cNvCxnSpPr>
            <p:nvPr/>
          </p:nvCxnSpPr>
          <p:spPr>
            <a:xfrm>
              <a:off x="6769919" y="5570703"/>
              <a:ext cx="4247851" cy="0"/>
            </a:xfrm>
            <a:prstGeom prst="line">
              <a:avLst/>
            </a:prstGeom>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A1F5B54B-C775-8E45-82A0-FBC76CA1059A}"/>
                </a:ext>
              </a:extLst>
            </p:cNvPr>
            <p:cNvSpPr txBox="1"/>
            <p:nvPr/>
          </p:nvSpPr>
          <p:spPr>
            <a:xfrm>
              <a:off x="7865953" y="5518593"/>
              <a:ext cx="335348" cy="461665"/>
            </a:xfrm>
            <a:prstGeom prst="rect">
              <a:avLst/>
            </a:prstGeom>
            <a:noFill/>
          </p:spPr>
          <p:txBody>
            <a:bodyPr wrap="none" rtlCol="0">
              <a:spAutoFit/>
            </a:bodyPr>
            <a:lstStyle/>
            <a:p>
              <a:r>
                <a:rPr lang="en-US" sz="2400" dirty="0"/>
                <a:t>T</a:t>
              </a:r>
            </a:p>
          </p:txBody>
        </p:sp>
        <p:sp>
          <p:nvSpPr>
            <p:cNvPr id="68" name="TextBox 67">
              <a:extLst>
                <a:ext uri="{FF2B5EF4-FFF2-40B4-BE49-F238E27FC236}">
                  <a16:creationId xmlns:a16="http://schemas.microsoft.com/office/drawing/2014/main" id="{02D49538-BBF7-0046-8778-F30E70EDAEBB}"/>
                </a:ext>
              </a:extLst>
            </p:cNvPr>
            <p:cNvSpPr txBox="1"/>
            <p:nvPr/>
          </p:nvSpPr>
          <p:spPr>
            <a:xfrm>
              <a:off x="6672589" y="5503235"/>
              <a:ext cx="340158" cy="461665"/>
            </a:xfrm>
            <a:prstGeom prst="rect">
              <a:avLst/>
            </a:prstGeom>
            <a:noFill/>
          </p:spPr>
          <p:txBody>
            <a:bodyPr wrap="none" rtlCol="0">
              <a:spAutoFit/>
            </a:bodyPr>
            <a:lstStyle/>
            <a:p>
              <a:r>
                <a:rPr lang="en-US" sz="2400" dirty="0"/>
                <a:t>0</a:t>
              </a:r>
            </a:p>
          </p:txBody>
        </p:sp>
        <p:sp>
          <p:nvSpPr>
            <p:cNvPr id="69" name="TextBox 68">
              <a:extLst>
                <a:ext uri="{FF2B5EF4-FFF2-40B4-BE49-F238E27FC236}">
                  <a16:creationId xmlns:a16="http://schemas.microsoft.com/office/drawing/2014/main" id="{85C9984C-F649-3748-9A89-1E076A1DEC17}"/>
                </a:ext>
              </a:extLst>
            </p:cNvPr>
            <p:cNvSpPr txBox="1"/>
            <p:nvPr/>
          </p:nvSpPr>
          <p:spPr>
            <a:xfrm>
              <a:off x="8960998" y="5518593"/>
              <a:ext cx="490840" cy="461665"/>
            </a:xfrm>
            <a:prstGeom prst="rect">
              <a:avLst/>
            </a:prstGeom>
            <a:noFill/>
          </p:spPr>
          <p:txBody>
            <a:bodyPr wrap="none" rtlCol="0">
              <a:spAutoFit/>
            </a:bodyPr>
            <a:lstStyle/>
            <a:p>
              <a:r>
                <a:rPr lang="en-US" sz="2400" dirty="0"/>
                <a:t>2T</a:t>
              </a:r>
            </a:p>
          </p:txBody>
        </p:sp>
      </p:grpSp>
      <p:sp>
        <p:nvSpPr>
          <p:cNvPr id="72" name="Rectangle 71">
            <a:extLst>
              <a:ext uri="{FF2B5EF4-FFF2-40B4-BE49-F238E27FC236}">
                <a16:creationId xmlns:a16="http://schemas.microsoft.com/office/drawing/2014/main" id="{C4263331-B231-D24A-A61A-2530D06BA6ED}"/>
              </a:ext>
            </a:extLst>
          </p:cNvPr>
          <p:cNvSpPr/>
          <p:nvPr/>
        </p:nvSpPr>
        <p:spPr>
          <a:xfrm>
            <a:off x="3287068" y="4502585"/>
            <a:ext cx="119802"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96231558-CC4E-0E4A-899A-ACFC134E20A4}"/>
              </a:ext>
            </a:extLst>
          </p:cNvPr>
          <p:cNvSpPr/>
          <p:nvPr/>
        </p:nvSpPr>
        <p:spPr>
          <a:xfrm>
            <a:off x="3522762" y="4502585"/>
            <a:ext cx="119802"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6D140E97-6A7A-6347-BF8E-1775A7B9A1AD}"/>
              </a:ext>
            </a:extLst>
          </p:cNvPr>
          <p:cNvSpPr/>
          <p:nvPr/>
        </p:nvSpPr>
        <p:spPr>
          <a:xfrm>
            <a:off x="3758456" y="4502585"/>
            <a:ext cx="119802"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FDAEF50-E5F8-A740-A4AF-2429D7A86452}"/>
              </a:ext>
            </a:extLst>
          </p:cNvPr>
          <p:cNvSpPr/>
          <p:nvPr/>
        </p:nvSpPr>
        <p:spPr>
          <a:xfrm>
            <a:off x="3994150" y="4502585"/>
            <a:ext cx="119802"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45369813-60FF-EA41-9C9E-0E222165C6AC}"/>
              </a:ext>
            </a:extLst>
          </p:cNvPr>
          <p:cNvSpPr/>
          <p:nvPr/>
        </p:nvSpPr>
        <p:spPr>
          <a:xfrm>
            <a:off x="4229844" y="4502585"/>
            <a:ext cx="119802"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F33E8FD-300E-954E-A9E9-8510DB5B1732}"/>
              </a:ext>
            </a:extLst>
          </p:cNvPr>
          <p:cNvSpPr/>
          <p:nvPr/>
        </p:nvSpPr>
        <p:spPr>
          <a:xfrm>
            <a:off x="4465538" y="4507315"/>
            <a:ext cx="119802"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E14C5040-24D9-ED48-BB40-2AC94F057B97}"/>
              </a:ext>
            </a:extLst>
          </p:cNvPr>
          <p:cNvSpPr/>
          <p:nvPr/>
        </p:nvSpPr>
        <p:spPr>
          <a:xfrm>
            <a:off x="4701232" y="4507315"/>
            <a:ext cx="119802"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18A6BA97-5C3E-5B42-A57C-93C373F29813}"/>
              </a:ext>
            </a:extLst>
          </p:cNvPr>
          <p:cNvSpPr/>
          <p:nvPr/>
        </p:nvSpPr>
        <p:spPr>
          <a:xfrm>
            <a:off x="4936926" y="4507315"/>
            <a:ext cx="119802"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CF21E07C-40E4-2B4B-B502-3E819087DDE7}"/>
              </a:ext>
            </a:extLst>
          </p:cNvPr>
          <p:cNvSpPr/>
          <p:nvPr/>
        </p:nvSpPr>
        <p:spPr>
          <a:xfrm>
            <a:off x="-919325" y="2598635"/>
            <a:ext cx="3627539" cy="6092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No congestion</a:t>
            </a:r>
          </a:p>
        </p:txBody>
      </p:sp>
      <p:sp>
        <p:nvSpPr>
          <p:cNvPr id="81" name="Rectangle 80">
            <a:extLst>
              <a:ext uri="{FF2B5EF4-FFF2-40B4-BE49-F238E27FC236}">
                <a16:creationId xmlns:a16="http://schemas.microsoft.com/office/drawing/2014/main" id="{E74E6C70-9564-A545-922F-C25A6BDABFD0}"/>
              </a:ext>
            </a:extLst>
          </p:cNvPr>
          <p:cNvSpPr/>
          <p:nvPr/>
        </p:nvSpPr>
        <p:spPr>
          <a:xfrm>
            <a:off x="-2302956" y="4259752"/>
            <a:ext cx="6135862" cy="7814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Congestion </a:t>
            </a:r>
          </a:p>
        </p:txBody>
      </p:sp>
      <p:grpSp>
        <p:nvGrpSpPr>
          <p:cNvPr id="85" name="Group 84">
            <a:extLst>
              <a:ext uri="{FF2B5EF4-FFF2-40B4-BE49-F238E27FC236}">
                <a16:creationId xmlns:a16="http://schemas.microsoft.com/office/drawing/2014/main" id="{7B47B0A9-FE7F-4741-8B93-47720CB0D45A}"/>
              </a:ext>
            </a:extLst>
          </p:cNvPr>
          <p:cNvGrpSpPr/>
          <p:nvPr/>
        </p:nvGrpSpPr>
        <p:grpSpPr>
          <a:xfrm>
            <a:off x="2048605" y="3919153"/>
            <a:ext cx="3008122" cy="546883"/>
            <a:chOff x="6801186" y="4688853"/>
            <a:chExt cx="3008122" cy="546883"/>
          </a:xfrm>
        </p:grpSpPr>
        <p:sp>
          <p:nvSpPr>
            <p:cNvPr id="86" name="TextBox 85">
              <a:extLst>
                <a:ext uri="{FF2B5EF4-FFF2-40B4-BE49-F238E27FC236}">
                  <a16:creationId xmlns:a16="http://schemas.microsoft.com/office/drawing/2014/main" id="{460FE501-2BD5-F44F-92B0-DA04688C9E11}"/>
                </a:ext>
              </a:extLst>
            </p:cNvPr>
            <p:cNvSpPr txBox="1"/>
            <p:nvPr/>
          </p:nvSpPr>
          <p:spPr>
            <a:xfrm>
              <a:off x="6801186" y="4688853"/>
              <a:ext cx="2249334" cy="400110"/>
            </a:xfrm>
            <a:prstGeom prst="rect">
              <a:avLst/>
            </a:prstGeom>
            <a:noFill/>
          </p:spPr>
          <p:txBody>
            <a:bodyPr wrap="none" rtlCol="0">
              <a:spAutoFit/>
            </a:bodyPr>
            <a:lstStyle/>
            <a:p>
              <a:r>
                <a:rPr lang="en-US" sz="2000" dirty="0">
                  <a:solidFill>
                    <a:srgbClr val="FF0000"/>
                  </a:solidFill>
                </a:rPr>
                <a:t>High rate persists </a:t>
              </a:r>
            </a:p>
          </p:txBody>
        </p:sp>
        <p:sp>
          <p:nvSpPr>
            <p:cNvPr id="87" name="Left Brace 86">
              <a:extLst>
                <a:ext uri="{FF2B5EF4-FFF2-40B4-BE49-F238E27FC236}">
                  <a16:creationId xmlns:a16="http://schemas.microsoft.com/office/drawing/2014/main" id="{1CD5A75F-CC3B-B844-8151-55C6C8D4FF1A}"/>
                </a:ext>
              </a:extLst>
            </p:cNvPr>
            <p:cNvSpPr/>
            <p:nvPr/>
          </p:nvSpPr>
          <p:spPr>
            <a:xfrm rot="5400000">
              <a:off x="8253624" y="3680051"/>
              <a:ext cx="140914" cy="2970455"/>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grpSp>
      <p:grpSp>
        <p:nvGrpSpPr>
          <p:cNvPr id="88" name="Group 87"/>
          <p:cNvGrpSpPr/>
          <p:nvPr/>
        </p:nvGrpSpPr>
        <p:grpSpPr>
          <a:xfrm>
            <a:off x="3622651" y="4885437"/>
            <a:ext cx="3179075" cy="1272525"/>
            <a:chOff x="8375232" y="5655137"/>
            <a:chExt cx="3179075" cy="1272525"/>
          </a:xfrm>
        </p:grpSpPr>
        <p:sp>
          <p:nvSpPr>
            <p:cNvPr id="89" name="TextBox 88"/>
            <p:cNvSpPr txBox="1"/>
            <p:nvPr/>
          </p:nvSpPr>
          <p:spPr>
            <a:xfrm>
              <a:off x="8375232" y="5911999"/>
              <a:ext cx="3179075" cy="1015663"/>
            </a:xfrm>
            <a:prstGeom prst="rect">
              <a:avLst/>
            </a:prstGeom>
            <a:noFill/>
          </p:spPr>
          <p:txBody>
            <a:bodyPr wrap="none" rtlCol="0">
              <a:spAutoFit/>
            </a:bodyPr>
            <a:lstStyle/>
            <a:p>
              <a:pPr algn="ctr"/>
              <a:r>
                <a:rPr lang="en-US" sz="2000" dirty="0">
                  <a:solidFill>
                    <a:schemeClr val="tx1"/>
                  </a:solidFill>
                </a:rPr>
                <a:t>Can be &gt;&gt; T</a:t>
              </a:r>
            </a:p>
            <a:p>
              <a:pPr algn="ctr"/>
              <a:r>
                <a:rPr lang="en-US" sz="2000" dirty="0">
                  <a:solidFill>
                    <a:schemeClr val="tx1"/>
                  </a:solidFill>
                </a:rPr>
                <a:t>Because T is very low and</a:t>
              </a:r>
            </a:p>
            <a:p>
              <a:pPr algn="ctr"/>
              <a:r>
                <a:rPr lang="en-US" sz="2000" dirty="0">
                  <a:solidFill>
                    <a:schemeClr val="tx1"/>
                  </a:solidFill>
                </a:rPr>
                <a:t>queueing delay dominates</a:t>
              </a:r>
            </a:p>
          </p:txBody>
        </p:sp>
        <p:sp>
          <p:nvSpPr>
            <p:cNvPr id="90" name="Up Arrow 89"/>
            <p:cNvSpPr/>
            <p:nvPr/>
          </p:nvSpPr>
          <p:spPr>
            <a:xfrm>
              <a:off x="9745600" y="5655137"/>
              <a:ext cx="235695" cy="277625"/>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92" name="Rectangle 91"/>
          <p:cNvSpPr/>
          <p:nvPr/>
        </p:nvSpPr>
        <p:spPr>
          <a:xfrm>
            <a:off x="2041042" y="3398564"/>
            <a:ext cx="2462534" cy="400110"/>
          </a:xfrm>
          <a:prstGeom prst="rect">
            <a:avLst/>
          </a:prstGeom>
        </p:spPr>
        <p:txBody>
          <a:bodyPr wrap="none">
            <a:spAutoFit/>
          </a:bodyPr>
          <a:lstStyle/>
          <a:p>
            <a:pPr algn="ctr"/>
            <a:r>
              <a:rPr lang="en-US" altLang="zh-CN" sz="2000" dirty="0"/>
              <a:t>(T is the b</a:t>
            </a:r>
            <a:r>
              <a:rPr lang="en-US" sz="2000" dirty="0"/>
              <a:t>ase RTT )</a:t>
            </a:r>
          </a:p>
        </p:txBody>
      </p:sp>
      <p:sp>
        <p:nvSpPr>
          <p:cNvPr id="149" name="TextBox 148">
            <a:extLst>
              <a:ext uri="{FF2B5EF4-FFF2-40B4-BE49-F238E27FC236}">
                <a16:creationId xmlns:a16="http://schemas.microsoft.com/office/drawing/2014/main" id="{E76CCEFB-7A84-4349-B13F-95AC62A43448}"/>
              </a:ext>
            </a:extLst>
          </p:cNvPr>
          <p:cNvSpPr txBox="1"/>
          <p:nvPr/>
        </p:nvSpPr>
        <p:spPr>
          <a:xfrm>
            <a:off x="8522143" y="1278398"/>
            <a:ext cx="914033" cy="400110"/>
          </a:xfrm>
          <a:prstGeom prst="rect">
            <a:avLst/>
          </a:prstGeom>
          <a:noFill/>
        </p:spPr>
        <p:txBody>
          <a:bodyPr wrap="none" rtlCol="0">
            <a:spAutoFit/>
          </a:bodyPr>
          <a:lstStyle/>
          <a:p>
            <a:r>
              <a:rPr lang="en-US" sz="2000" dirty="0"/>
              <a:t>HPCC</a:t>
            </a:r>
          </a:p>
        </p:txBody>
      </p:sp>
      <p:sp>
        <p:nvSpPr>
          <p:cNvPr id="4" name="Rectangle 3"/>
          <p:cNvSpPr/>
          <p:nvPr/>
        </p:nvSpPr>
        <p:spPr>
          <a:xfrm>
            <a:off x="0" y="954158"/>
            <a:ext cx="6690426" cy="5360421"/>
          </a:xfrm>
          <a:prstGeom prst="rect">
            <a:avLst/>
          </a:prstGeom>
          <a:solidFill>
            <a:schemeClr val="bg1">
              <a:alpha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grpSp>
        <p:nvGrpSpPr>
          <p:cNvPr id="191" name="Group 190"/>
          <p:cNvGrpSpPr/>
          <p:nvPr/>
        </p:nvGrpSpPr>
        <p:grpSpPr>
          <a:xfrm>
            <a:off x="5707829" y="3476339"/>
            <a:ext cx="5630783" cy="1718861"/>
            <a:chOff x="5707829" y="2595091"/>
            <a:chExt cx="5630783" cy="1718861"/>
          </a:xfrm>
        </p:grpSpPr>
        <p:sp>
          <p:nvSpPr>
            <p:cNvPr id="150" name="Rectangle 149">
              <a:extLst>
                <a:ext uri="{FF2B5EF4-FFF2-40B4-BE49-F238E27FC236}">
                  <a16:creationId xmlns:a16="http://schemas.microsoft.com/office/drawing/2014/main" id="{B24275F7-21D7-1146-AC7D-5D64A1D900D0}"/>
                </a:ext>
              </a:extLst>
            </p:cNvPr>
            <p:cNvSpPr/>
            <p:nvPr/>
          </p:nvSpPr>
          <p:spPr>
            <a:xfrm>
              <a:off x="7184118" y="3608329"/>
              <a:ext cx="119802"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89D235C2-1A01-7745-B3BB-A41025F9FD98}"/>
                </a:ext>
              </a:extLst>
            </p:cNvPr>
            <p:cNvSpPr/>
            <p:nvPr/>
          </p:nvSpPr>
          <p:spPr>
            <a:xfrm>
              <a:off x="7419812" y="3608329"/>
              <a:ext cx="119802"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11D1BD84-1D64-4A41-9304-B278C849BCA9}"/>
                </a:ext>
              </a:extLst>
            </p:cNvPr>
            <p:cNvSpPr/>
            <p:nvPr/>
          </p:nvSpPr>
          <p:spPr>
            <a:xfrm>
              <a:off x="7655506" y="3608329"/>
              <a:ext cx="119802"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9E94FA91-0BCF-D647-A0CF-A6B8FD00FA59}"/>
                </a:ext>
              </a:extLst>
            </p:cNvPr>
            <p:cNvSpPr/>
            <p:nvPr/>
          </p:nvSpPr>
          <p:spPr>
            <a:xfrm>
              <a:off x="7891200" y="3608329"/>
              <a:ext cx="119802"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81302310-0608-1045-B904-33C72572C117}"/>
                </a:ext>
              </a:extLst>
            </p:cNvPr>
            <p:cNvSpPr/>
            <p:nvPr/>
          </p:nvSpPr>
          <p:spPr>
            <a:xfrm>
              <a:off x="8126894" y="3608329"/>
              <a:ext cx="119802"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5" name="Group 154">
              <a:extLst>
                <a:ext uri="{FF2B5EF4-FFF2-40B4-BE49-F238E27FC236}">
                  <a16:creationId xmlns:a16="http://schemas.microsoft.com/office/drawing/2014/main" id="{E8F6750A-C74F-DB4D-9C7F-00DDB960EE48}"/>
                </a:ext>
              </a:extLst>
            </p:cNvPr>
            <p:cNvGrpSpPr/>
            <p:nvPr/>
          </p:nvGrpSpPr>
          <p:grpSpPr>
            <a:xfrm>
              <a:off x="9560508" y="3110930"/>
              <a:ext cx="1225014" cy="792046"/>
              <a:chOff x="9343123" y="4772746"/>
              <a:chExt cx="1225014" cy="792046"/>
            </a:xfrm>
          </p:grpSpPr>
          <p:cxnSp>
            <p:nvCxnSpPr>
              <p:cNvPr id="156" name="Straight Arrow Connector 155">
                <a:extLst>
                  <a:ext uri="{FF2B5EF4-FFF2-40B4-BE49-F238E27FC236}">
                    <a16:creationId xmlns:a16="http://schemas.microsoft.com/office/drawing/2014/main" id="{1FA7142F-0986-0D4B-95D9-3E09080356C0}"/>
                  </a:ext>
                </a:extLst>
              </p:cNvPr>
              <p:cNvCxnSpPr>
                <a:cxnSpLocks/>
              </p:cNvCxnSpPr>
              <p:nvPr/>
            </p:nvCxnSpPr>
            <p:spPr>
              <a:xfrm flipH="1">
                <a:off x="9955630" y="5234411"/>
                <a:ext cx="1" cy="3303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7" name="TextBox 156">
                <a:extLst>
                  <a:ext uri="{FF2B5EF4-FFF2-40B4-BE49-F238E27FC236}">
                    <a16:creationId xmlns:a16="http://schemas.microsoft.com/office/drawing/2014/main" id="{A7F34516-7D7D-9947-B762-62B5F952C3BA}"/>
                  </a:ext>
                </a:extLst>
              </p:cNvPr>
              <p:cNvSpPr txBox="1"/>
              <p:nvPr/>
            </p:nvSpPr>
            <p:spPr>
              <a:xfrm>
                <a:off x="9343123" y="4772746"/>
                <a:ext cx="1225014" cy="400110"/>
              </a:xfrm>
              <a:prstGeom prst="rect">
                <a:avLst/>
              </a:prstGeom>
              <a:noFill/>
            </p:spPr>
            <p:txBody>
              <a:bodyPr wrap="none" rtlCol="0">
                <a:spAutoFit/>
              </a:bodyPr>
              <a:lstStyle/>
              <a:p>
                <a:r>
                  <a:rPr lang="en-US" sz="2000" dirty="0"/>
                  <a:t>feedback</a:t>
                </a:r>
              </a:p>
            </p:txBody>
          </p:sp>
        </p:grpSp>
        <p:sp>
          <p:nvSpPr>
            <p:cNvPr id="158" name="Rectangle 157">
              <a:extLst>
                <a:ext uri="{FF2B5EF4-FFF2-40B4-BE49-F238E27FC236}">
                  <a16:creationId xmlns:a16="http://schemas.microsoft.com/office/drawing/2014/main" id="{8BA59180-EAC5-1F48-839D-ABA5C4AD86F4}"/>
                </a:ext>
              </a:extLst>
            </p:cNvPr>
            <p:cNvSpPr/>
            <p:nvPr/>
          </p:nvSpPr>
          <p:spPr>
            <a:xfrm>
              <a:off x="10250831" y="3608329"/>
              <a:ext cx="119802"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0B4CE654-01D2-3941-A1AC-77A10CE48402}"/>
                </a:ext>
              </a:extLst>
            </p:cNvPr>
            <p:cNvSpPr/>
            <p:nvPr/>
          </p:nvSpPr>
          <p:spPr>
            <a:xfrm>
              <a:off x="10648888" y="3608329"/>
              <a:ext cx="119802"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DFEC25DD-5A9E-9A45-AD65-7FF5B83239B2}"/>
                </a:ext>
              </a:extLst>
            </p:cNvPr>
            <p:cNvSpPr/>
            <p:nvPr/>
          </p:nvSpPr>
          <p:spPr>
            <a:xfrm>
              <a:off x="11046945" y="3608329"/>
              <a:ext cx="119802"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1" name="Group 160">
              <a:extLst>
                <a:ext uri="{FF2B5EF4-FFF2-40B4-BE49-F238E27FC236}">
                  <a16:creationId xmlns:a16="http://schemas.microsoft.com/office/drawing/2014/main" id="{A222F421-C3E3-034F-9F6C-930DBBF69EEA}"/>
                </a:ext>
              </a:extLst>
            </p:cNvPr>
            <p:cNvGrpSpPr/>
            <p:nvPr/>
          </p:nvGrpSpPr>
          <p:grpSpPr>
            <a:xfrm>
              <a:off x="6993431" y="3836929"/>
              <a:ext cx="4345181" cy="477023"/>
              <a:chOff x="6672589" y="5503235"/>
              <a:chExt cx="4345181" cy="477023"/>
            </a:xfrm>
          </p:grpSpPr>
          <p:cxnSp>
            <p:nvCxnSpPr>
              <p:cNvPr id="162" name="Straight Connector 161">
                <a:extLst>
                  <a:ext uri="{FF2B5EF4-FFF2-40B4-BE49-F238E27FC236}">
                    <a16:creationId xmlns:a16="http://schemas.microsoft.com/office/drawing/2014/main" id="{B68793C7-9C88-FF48-BA06-B806C1645DE2}"/>
                  </a:ext>
                </a:extLst>
              </p:cNvPr>
              <p:cNvCxnSpPr>
                <a:cxnSpLocks/>
              </p:cNvCxnSpPr>
              <p:nvPr/>
            </p:nvCxnSpPr>
            <p:spPr>
              <a:xfrm>
                <a:off x="6769919" y="5570703"/>
                <a:ext cx="4247851" cy="0"/>
              </a:xfrm>
              <a:prstGeom prst="line">
                <a:avLst/>
              </a:prstGeom>
            </p:spPr>
            <p:style>
              <a:lnRef idx="1">
                <a:schemeClr val="accent1"/>
              </a:lnRef>
              <a:fillRef idx="0">
                <a:schemeClr val="accent1"/>
              </a:fillRef>
              <a:effectRef idx="0">
                <a:schemeClr val="accent1"/>
              </a:effectRef>
              <a:fontRef idx="minor">
                <a:schemeClr val="tx1"/>
              </a:fontRef>
            </p:style>
          </p:cxnSp>
          <p:sp>
            <p:nvSpPr>
              <p:cNvPr id="163" name="TextBox 162">
                <a:extLst>
                  <a:ext uri="{FF2B5EF4-FFF2-40B4-BE49-F238E27FC236}">
                    <a16:creationId xmlns:a16="http://schemas.microsoft.com/office/drawing/2014/main" id="{A1F5B54B-C775-8E45-82A0-FBC76CA1059A}"/>
                  </a:ext>
                </a:extLst>
              </p:cNvPr>
              <p:cNvSpPr txBox="1"/>
              <p:nvPr/>
            </p:nvSpPr>
            <p:spPr>
              <a:xfrm>
                <a:off x="7865953" y="5518593"/>
                <a:ext cx="335348" cy="461665"/>
              </a:xfrm>
              <a:prstGeom prst="rect">
                <a:avLst/>
              </a:prstGeom>
              <a:noFill/>
            </p:spPr>
            <p:txBody>
              <a:bodyPr wrap="none" rtlCol="0">
                <a:spAutoFit/>
              </a:bodyPr>
              <a:lstStyle/>
              <a:p>
                <a:r>
                  <a:rPr lang="en-US" sz="2400" dirty="0"/>
                  <a:t>T</a:t>
                </a:r>
              </a:p>
            </p:txBody>
          </p:sp>
          <p:sp>
            <p:nvSpPr>
              <p:cNvPr id="164" name="TextBox 163">
                <a:extLst>
                  <a:ext uri="{FF2B5EF4-FFF2-40B4-BE49-F238E27FC236}">
                    <a16:creationId xmlns:a16="http://schemas.microsoft.com/office/drawing/2014/main" id="{02D49538-BBF7-0046-8778-F30E70EDAEBB}"/>
                  </a:ext>
                </a:extLst>
              </p:cNvPr>
              <p:cNvSpPr txBox="1"/>
              <p:nvPr/>
            </p:nvSpPr>
            <p:spPr>
              <a:xfrm>
                <a:off x="6672589" y="5503235"/>
                <a:ext cx="340158" cy="461665"/>
              </a:xfrm>
              <a:prstGeom prst="rect">
                <a:avLst/>
              </a:prstGeom>
              <a:noFill/>
            </p:spPr>
            <p:txBody>
              <a:bodyPr wrap="none" rtlCol="0">
                <a:spAutoFit/>
              </a:bodyPr>
              <a:lstStyle/>
              <a:p>
                <a:r>
                  <a:rPr lang="en-US" sz="2400" dirty="0"/>
                  <a:t>0</a:t>
                </a:r>
              </a:p>
            </p:txBody>
          </p:sp>
          <p:sp>
            <p:nvSpPr>
              <p:cNvPr id="165" name="TextBox 164">
                <a:extLst>
                  <a:ext uri="{FF2B5EF4-FFF2-40B4-BE49-F238E27FC236}">
                    <a16:creationId xmlns:a16="http://schemas.microsoft.com/office/drawing/2014/main" id="{85C9984C-F649-3748-9A89-1E076A1DEC17}"/>
                  </a:ext>
                </a:extLst>
              </p:cNvPr>
              <p:cNvSpPr txBox="1"/>
              <p:nvPr/>
            </p:nvSpPr>
            <p:spPr>
              <a:xfrm>
                <a:off x="8960998" y="5518593"/>
                <a:ext cx="490840" cy="461665"/>
              </a:xfrm>
              <a:prstGeom prst="rect">
                <a:avLst/>
              </a:prstGeom>
              <a:noFill/>
            </p:spPr>
            <p:txBody>
              <a:bodyPr wrap="none" rtlCol="0">
                <a:spAutoFit/>
              </a:bodyPr>
              <a:lstStyle/>
              <a:p>
                <a:r>
                  <a:rPr lang="en-US" sz="2400" dirty="0"/>
                  <a:t>2T</a:t>
                </a:r>
              </a:p>
            </p:txBody>
          </p:sp>
        </p:grpSp>
        <p:grpSp>
          <p:nvGrpSpPr>
            <p:cNvPr id="167" name="Group 166">
              <a:extLst>
                <a:ext uri="{FF2B5EF4-FFF2-40B4-BE49-F238E27FC236}">
                  <a16:creationId xmlns:a16="http://schemas.microsoft.com/office/drawing/2014/main" id="{3B4C63C0-B6F3-7C45-AA49-6652AF9B268B}"/>
                </a:ext>
              </a:extLst>
            </p:cNvPr>
            <p:cNvGrpSpPr/>
            <p:nvPr/>
          </p:nvGrpSpPr>
          <p:grpSpPr>
            <a:xfrm>
              <a:off x="5707829" y="2595091"/>
              <a:ext cx="4299772" cy="958708"/>
              <a:chOff x="5366658" y="3107143"/>
              <a:chExt cx="4299772" cy="958708"/>
            </a:xfrm>
          </p:grpSpPr>
          <p:sp>
            <p:nvSpPr>
              <p:cNvPr id="168" name="TextBox 167">
                <a:extLst>
                  <a:ext uri="{FF2B5EF4-FFF2-40B4-BE49-F238E27FC236}">
                    <a16:creationId xmlns:a16="http://schemas.microsoft.com/office/drawing/2014/main" id="{02A55B3A-C442-5742-A148-4D423BC95B56}"/>
                  </a:ext>
                </a:extLst>
              </p:cNvPr>
              <p:cNvSpPr txBox="1"/>
              <p:nvPr/>
            </p:nvSpPr>
            <p:spPr>
              <a:xfrm>
                <a:off x="5366658" y="3107143"/>
                <a:ext cx="4299772" cy="707886"/>
              </a:xfrm>
              <a:prstGeom prst="rect">
                <a:avLst/>
              </a:prstGeom>
              <a:noFill/>
            </p:spPr>
            <p:txBody>
              <a:bodyPr wrap="square" rtlCol="0">
                <a:spAutoFit/>
              </a:bodyPr>
              <a:lstStyle/>
              <a:p>
                <a:r>
                  <a:rPr lang="en-US" sz="2000" dirty="0">
                    <a:solidFill>
                      <a:srgbClr val="00B050"/>
                    </a:solidFill>
                  </a:rPr>
                  <a:t>Each sender use a window to limit </a:t>
                </a:r>
                <a:r>
                  <a:rPr lang="en-US" sz="2000" b="1" dirty="0">
                    <a:solidFill>
                      <a:srgbClr val="00B050"/>
                    </a:solidFill>
                  </a:rPr>
                  <a:t>inflight bytes</a:t>
                </a:r>
                <a:r>
                  <a:rPr lang="en-US" sz="2000" dirty="0">
                    <a:solidFill>
                      <a:srgbClr val="00B050"/>
                    </a:solidFill>
                  </a:rPr>
                  <a:t>: </a:t>
                </a:r>
                <a:r>
                  <a:rPr lang="en-US" sz="2000" i="1" dirty="0">
                    <a:solidFill>
                      <a:srgbClr val="00B050"/>
                    </a:solidFill>
                    <a:latin typeface="Times New Roman" charset="0"/>
                    <a:ea typeface="Times New Roman" charset="0"/>
                    <a:cs typeface="Times New Roman" charset="0"/>
                  </a:rPr>
                  <a:t>W</a:t>
                </a:r>
                <a:r>
                  <a:rPr lang="en-US" sz="2000" dirty="0">
                    <a:solidFill>
                      <a:srgbClr val="00B050"/>
                    </a:solidFill>
                    <a:latin typeface="Times New Roman" charset="0"/>
                    <a:ea typeface="Times New Roman" charset="0"/>
                    <a:cs typeface="Times New Roman" charset="0"/>
                  </a:rPr>
                  <a:t>=</a:t>
                </a:r>
                <a:r>
                  <a:rPr lang="en-US" sz="2000" i="1" dirty="0" err="1">
                    <a:solidFill>
                      <a:srgbClr val="00B050"/>
                    </a:solidFill>
                    <a:latin typeface="Times New Roman" charset="0"/>
                    <a:ea typeface="Times New Roman" charset="0"/>
                    <a:cs typeface="Times New Roman" charset="0"/>
                  </a:rPr>
                  <a:t>target</a:t>
                </a:r>
                <a:r>
                  <a:rPr lang="en-US" sz="2000" dirty="0" err="1">
                    <a:solidFill>
                      <a:srgbClr val="00B050"/>
                    </a:solidFill>
                    <a:latin typeface="Times New Roman" charset="0"/>
                    <a:ea typeface="Times New Roman" charset="0"/>
                    <a:cs typeface="Times New Roman" charset="0"/>
                  </a:rPr>
                  <a:t>_</a:t>
                </a:r>
                <a:r>
                  <a:rPr lang="en-US" sz="2000" i="1" dirty="0" err="1">
                    <a:solidFill>
                      <a:srgbClr val="00B050"/>
                    </a:solidFill>
                    <a:latin typeface="Times New Roman" charset="0"/>
                    <a:ea typeface="Times New Roman" charset="0"/>
                    <a:cs typeface="Times New Roman" charset="0"/>
                  </a:rPr>
                  <a:t>rate</a:t>
                </a:r>
                <a:r>
                  <a:rPr lang="en-US" altLang="zh-CN" sz="2000" dirty="0" err="1">
                    <a:solidFill>
                      <a:srgbClr val="00B050"/>
                    </a:solidFill>
                    <a:latin typeface="Times New Roman" charset="0"/>
                    <a:ea typeface="Times New Roman" charset="0"/>
                    <a:cs typeface="Times New Roman" charset="0"/>
                  </a:rPr>
                  <a:t>×</a:t>
                </a:r>
                <a:r>
                  <a:rPr lang="en-US" altLang="zh-CN" sz="2000" i="1" dirty="0" err="1">
                    <a:solidFill>
                      <a:srgbClr val="00B050"/>
                    </a:solidFill>
                    <a:latin typeface="Times New Roman" charset="0"/>
                    <a:ea typeface="Times New Roman" charset="0"/>
                    <a:cs typeface="Times New Roman" charset="0"/>
                  </a:rPr>
                  <a:t>T</a:t>
                </a:r>
                <a:endParaRPr lang="en-US" altLang="zh-CN" sz="2000" i="1" dirty="0">
                  <a:solidFill>
                    <a:srgbClr val="00B050"/>
                  </a:solidFill>
                  <a:latin typeface="Times New Roman" charset="0"/>
                  <a:ea typeface="Times New Roman" charset="0"/>
                  <a:cs typeface="Times New Roman" charset="0"/>
                </a:endParaRPr>
              </a:p>
            </p:txBody>
          </p:sp>
          <p:sp>
            <p:nvSpPr>
              <p:cNvPr id="169" name="Left Brace 168">
                <a:extLst>
                  <a:ext uri="{FF2B5EF4-FFF2-40B4-BE49-F238E27FC236}">
                    <a16:creationId xmlns:a16="http://schemas.microsoft.com/office/drawing/2014/main" id="{AD8BEC9A-A457-BB45-893D-AE15821ACC05}"/>
                  </a:ext>
                </a:extLst>
              </p:cNvPr>
              <p:cNvSpPr/>
              <p:nvPr/>
            </p:nvSpPr>
            <p:spPr>
              <a:xfrm rot="5400000">
                <a:off x="7311846" y="3439078"/>
                <a:ext cx="140914" cy="1112631"/>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grpSp>
      </p:grpSp>
    </p:spTree>
    <p:custDataLst>
      <p:tags r:id="rId1"/>
    </p:custDataLst>
    <p:extLst>
      <p:ext uri="{BB962C8B-B14F-4D97-AF65-F5344CB8AC3E}">
        <p14:creationId xmlns:p14="http://schemas.microsoft.com/office/powerpoint/2010/main" val="955488225"/>
      </p:ext>
    </p:extLst>
  </p:cSld>
  <p:clrMapOvr>
    <a:masterClrMapping/>
  </p:clrMapOvr>
  <p:transition spd="med" advTm="23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2"/>
                                        </p:tgtEl>
                                        <p:attrNameLst>
                                          <p:attrName>style.visibility</p:attrName>
                                        </p:attrNameLst>
                                      </p:cBhvr>
                                      <p:to>
                                        <p:strVal val="visible"/>
                                      </p:to>
                                    </p:set>
                                    <p:animEffect transition="in" filter="fade">
                                      <p:cBhvr>
                                        <p:cTn id="13" dur="500"/>
                                        <p:tgtEl>
                                          <p:spTgt spid="9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2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2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200"/>
                                        <p:tgtEl>
                                          <p:spTgt spid="2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200"/>
                                        <p:tgtEl>
                                          <p:spTgt spid="2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200"/>
                                        <p:tgtEl>
                                          <p:spTgt spid="24"/>
                                        </p:tgtEl>
                                      </p:cBhvr>
                                    </p:animEffect>
                                  </p:childTnLst>
                                </p:cTn>
                              </p:par>
                              <p:par>
                                <p:cTn id="31" presetID="10"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200"/>
                                        <p:tgtEl>
                                          <p:spTgt spid="2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200"/>
                                        <p:tgtEl>
                                          <p:spTgt spid="2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200"/>
                                        <p:tgtEl>
                                          <p:spTgt spid="3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80"/>
                                        </p:tgtEl>
                                        <p:attrNameLst>
                                          <p:attrName>style.visibility</p:attrName>
                                        </p:attrNameLst>
                                      </p:cBhvr>
                                      <p:to>
                                        <p:strVal val="visible"/>
                                      </p:to>
                                    </p:set>
                                    <p:animEffect transition="in" filter="fade">
                                      <p:cBhvr>
                                        <p:cTn id="45" dur="500"/>
                                        <p:tgtEl>
                                          <p:spTgt spid="8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81">
                                            <p:txEl>
                                              <p:pRg st="0" end="0"/>
                                            </p:txEl>
                                          </p:spTgt>
                                        </p:tgtEl>
                                        <p:attrNameLst>
                                          <p:attrName>style.visibility</p:attrName>
                                        </p:attrNameLst>
                                      </p:cBhvr>
                                      <p:to>
                                        <p:strVal val="visible"/>
                                      </p:to>
                                    </p:set>
                                    <p:animEffect transition="in" filter="fade">
                                      <p:cBhvr>
                                        <p:cTn id="50" dur="500"/>
                                        <p:tgtEl>
                                          <p:spTgt spid="81">
                                            <p:txEl>
                                              <p:pRg st="0" end="0"/>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65"/>
                                        </p:tgtEl>
                                        <p:attrNameLst>
                                          <p:attrName>style.visibility</p:attrName>
                                        </p:attrNameLst>
                                      </p:cBhvr>
                                      <p:to>
                                        <p:strVal val="visible"/>
                                      </p:to>
                                    </p:set>
                                    <p:animEffect transition="in" filter="fade">
                                      <p:cBhvr>
                                        <p:cTn id="53" dur="500"/>
                                        <p:tgtEl>
                                          <p:spTgt spid="65"/>
                                        </p:tgtEl>
                                      </p:cBhvr>
                                    </p:animEffect>
                                  </p:childTnLst>
                                </p:cTn>
                              </p:par>
                              <p:par>
                                <p:cTn id="54" presetID="10" presetClass="entr" presetSubtype="0" fill="hold" nodeType="withEffect">
                                  <p:stCondLst>
                                    <p:cond delay="0"/>
                                  </p:stCondLst>
                                  <p:childTnLst>
                                    <p:set>
                                      <p:cBhvr>
                                        <p:cTn id="55" dur="1" fill="hold">
                                          <p:stCondLst>
                                            <p:cond delay="0"/>
                                          </p:stCondLst>
                                        </p:cTn>
                                        <p:tgtEl>
                                          <p:spTgt spid="59"/>
                                        </p:tgtEl>
                                        <p:attrNameLst>
                                          <p:attrName>style.visibility</p:attrName>
                                        </p:attrNameLst>
                                      </p:cBhvr>
                                      <p:to>
                                        <p:strVal val="visible"/>
                                      </p:to>
                                    </p:set>
                                    <p:animEffect transition="in" filter="fade">
                                      <p:cBhvr>
                                        <p:cTn id="56" dur="500"/>
                                        <p:tgtEl>
                                          <p:spTgt spid="59"/>
                                        </p:tgtEl>
                                      </p:cBhvr>
                                    </p:animEffect>
                                  </p:childTnLst>
                                </p:cTn>
                              </p:par>
                              <p:par>
                                <p:cTn id="57" presetID="10" presetClass="entr" presetSubtype="0" fill="hold" nodeType="withEffect">
                                  <p:stCondLst>
                                    <p:cond delay="0"/>
                                  </p:stCondLst>
                                  <p:childTnLst>
                                    <p:set>
                                      <p:cBhvr>
                                        <p:cTn id="58" dur="1" fill="hold">
                                          <p:stCondLst>
                                            <p:cond delay="0"/>
                                          </p:stCondLst>
                                        </p:cTn>
                                        <p:tgtEl>
                                          <p:spTgt spid="88"/>
                                        </p:tgtEl>
                                        <p:attrNameLst>
                                          <p:attrName>style.visibility</p:attrName>
                                        </p:attrNameLst>
                                      </p:cBhvr>
                                      <p:to>
                                        <p:strVal val="visible"/>
                                      </p:to>
                                    </p:set>
                                    <p:animEffect transition="in" filter="fade">
                                      <p:cBhvr>
                                        <p:cTn id="59" dur="500"/>
                                        <p:tgtEl>
                                          <p:spTgt spid="88"/>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54"/>
                                        </p:tgtEl>
                                        <p:attrNameLst>
                                          <p:attrName>style.visibility</p:attrName>
                                        </p:attrNameLst>
                                      </p:cBhvr>
                                      <p:to>
                                        <p:strVal val="visible"/>
                                      </p:to>
                                    </p:set>
                                    <p:animEffect transition="in" filter="fade">
                                      <p:cBhvr>
                                        <p:cTn id="64" dur="500"/>
                                        <p:tgtEl>
                                          <p:spTgt spid="5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5"/>
                                        </p:tgtEl>
                                        <p:attrNameLst>
                                          <p:attrName>style.visibility</p:attrName>
                                        </p:attrNameLst>
                                      </p:cBhvr>
                                      <p:to>
                                        <p:strVal val="visible"/>
                                      </p:to>
                                    </p:set>
                                    <p:animEffect transition="in" filter="fade">
                                      <p:cBhvr>
                                        <p:cTn id="67" dur="500"/>
                                        <p:tgtEl>
                                          <p:spTgt spid="55"/>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6"/>
                                        </p:tgtEl>
                                        <p:attrNameLst>
                                          <p:attrName>style.visibility</p:attrName>
                                        </p:attrNameLst>
                                      </p:cBhvr>
                                      <p:to>
                                        <p:strVal val="visible"/>
                                      </p:to>
                                    </p:set>
                                    <p:animEffect transition="in" filter="fade">
                                      <p:cBhvr>
                                        <p:cTn id="70" dur="500"/>
                                        <p:tgtEl>
                                          <p:spTgt spid="56"/>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7"/>
                                        </p:tgtEl>
                                        <p:attrNameLst>
                                          <p:attrName>style.visibility</p:attrName>
                                        </p:attrNameLst>
                                      </p:cBhvr>
                                      <p:to>
                                        <p:strVal val="visible"/>
                                      </p:to>
                                    </p:set>
                                    <p:animEffect transition="in" filter="fade">
                                      <p:cBhvr>
                                        <p:cTn id="73" dur="500"/>
                                        <p:tgtEl>
                                          <p:spTgt spid="57"/>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58"/>
                                        </p:tgtEl>
                                        <p:attrNameLst>
                                          <p:attrName>style.visibility</p:attrName>
                                        </p:attrNameLst>
                                      </p:cBhvr>
                                      <p:to>
                                        <p:strVal val="visible"/>
                                      </p:to>
                                    </p:set>
                                    <p:animEffect transition="in" filter="fade">
                                      <p:cBhvr>
                                        <p:cTn id="76" dur="500"/>
                                        <p:tgtEl>
                                          <p:spTgt spid="58"/>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72"/>
                                        </p:tgtEl>
                                        <p:attrNameLst>
                                          <p:attrName>style.visibility</p:attrName>
                                        </p:attrNameLst>
                                      </p:cBhvr>
                                      <p:to>
                                        <p:strVal val="visible"/>
                                      </p:to>
                                    </p:set>
                                    <p:animEffect transition="in" filter="fade">
                                      <p:cBhvr>
                                        <p:cTn id="81" dur="500"/>
                                        <p:tgtEl>
                                          <p:spTgt spid="72"/>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73"/>
                                        </p:tgtEl>
                                        <p:attrNameLst>
                                          <p:attrName>style.visibility</p:attrName>
                                        </p:attrNameLst>
                                      </p:cBhvr>
                                      <p:to>
                                        <p:strVal val="visible"/>
                                      </p:to>
                                    </p:set>
                                    <p:animEffect transition="in" filter="fade">
                                      <p:cBhvr>
                                        <p:cTn id="84" dur="500"/>
                                        <p:tgtEl>
                                          <p:spTgt spid="73"/>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74"/>
                                        </p:tgtEl>
                                        <p:attrNameLst>
                                          <p:attrName>style.visibility</p:attrName>
                                        </p:attrNameLst>
                                      </p:cBhvr>
                                      <p:to>
                                        <p:strVal val="visible"/>
                                      </p:to>
                                    </p:set>
                                    <p:animEffect transition="in" filter="fade">
                                      <p:cBhvr>
                                        <p:cTn id="87" dur="500"/>
                                        <p:tgtEl>
                                          <p:spTgt spid="74"/>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75"/>
                                        </p:tgtEl>
                                        <p:attrNameLst>
                                          <p:attrName>style.visibility</p:attrName>
                                        </p:attrNameLst>
                                      </p:cBhvr>
                                      <p:to>
                                        <p:strVal val="visible"/>
                                      </p:to>
                                    </p:set>
                                    <p:animEffect transition="in" filter="fade">
                                      <p:cBhvr>
                                        <p:cTn id="90" dur="500"/>
                                        <p:tgtEl>
                                          <p:spTgt spid="75"/>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76"/>
                                        </p:tgtEl>
                                        <p:attrNameLst>
                                          <p:attrName>style.visibility</p:attrName>
                                        </p:attrNameLst>
                                      </p:cBhvr>
                                      <p:to>
                                        <p:strVal val="visible"/>
                                      </p:to>
                                    </p:set>
                                    <p:animEffect transition="in" filter="fade">
                                      <p:cBhvr>
                                        <p:cTn id="93" dur="500"/>
                                        <p:tgtEl>
                                          <p:spTgt spid="76"/>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77"/>
                                        </p:tgtEl>
                                        <p:attrNameLst>
                                          <p:attrName>style.visibility</p:attrName>
                                        </p:attrNameLst>
                                      </p:cBhvr>
                                      <p:to>
                                        <p:strVal val="visible"/>
                                      </p:to>
                                    </p:set>
                                    <p:animEffect transition="in" filter="fade">
                                      <p:cBhvr>
                                        <p:cTn id="96" dur="500"/>
                                        <p:tgtEl>
                                          <p:spTgt spid="77"/>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78"/>
                                        </p:tgtEl>
                                        <p:attrNameLst>
                                          <p:attrName>style.visibility</p:attrName>
                                        </p:attrNameLst>
                                      </p:cBhvr>
                                      <p:to>
                                        <p:strVal val="visible"/>
                                      </p:to>
                                    </p:set>
                                    <p:animEffect transition="in" filter="fade">
                                      <p:cBhvr>
                                        <p:cTn id="99" dur="500"/>
                                        <p:tgtEl>
                                          <p:spTgt spid="78"/>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79"/>
                                        </p:tgtEl>
                                        <p:attrNameLst>
                                          <p:attrName>style.visibility</p:attrName>
                                        </p:attrNameLst>
                                      </p:cBhvr>
                                      <p:to>
                                        <p:strVal val="visible"/>
                                      </p:to>
                                    </p:set>
                                    <p:animEffect transition="in" filter="fade">
                                      <p:cBhvr>
                                        <p:cTn id="102" dur="500"/>
                                        <p:tgtEl>
                                          <p:spTgt spid="79"/>
                                        </p:tgtEl>
                                      </p:cBhvr>
                                    </p:animEffect>
                                  </p:childTnLst>
                                </p:cTn>
                              </p:par>
                              <p:par>
                                <p:cTn id="103" presetID="10" presetClass="entr" presetSubtype="0" fill="hold" nodeType="withEffect">
                                  <p:stCondLst>
                                    <p:cond delay="0"/>
                                  </p:stCondLst>
                                  <p:childTnLst>
                                    <p:set>
                                      <p:cBhvr>
                                        <p:cTn id="104" dur="1" fill="hold">
                                          <p:stCondLst>
                                            <p:cond delay="0"/>
                                          </p:stCondLst>
                                        </p:cTn>
                                        <p:tgtEl>
                                          <p:spTgt spid="85"/>
                                        </p:tgtEl>
                                        <p:attrNameLst>
                                          <p:attrName>style.visibility</p:attrName>
                                        </p:attrNameLst>
                                      </p:cBhvr>
                                      <p:to>
                                        <p:strVal val="visible"/>
                                      </p:to>
                                    </p:set>
                                    <p:animEffect transition="in" filter="fade">
                                      <p:cBhvr>
                                        <p:cTn id="105" dur="500"/>
                                        <p:tgtEl>
                                          <p:spTgt spid="85"/>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62"/>
                                        </p:tgtEl>
                                        <p:attrNameLst>
                                          <p:attrName>style.visibility</p:attrName>
                                        </p:attrNameLst>
                                      </p:cBhvr>
                                      <p:to>
                                        <p:strVal val="visible"/>
                                      </p:to>
                                    </p:set>
                                    <p:animEffect transition="in" filter="fade">
                                      <p:cBhvr>
                                        <p:cTn id="110" dur="500"/>
                                        <p:tgtEl>
                                          <p:spTgt spid="62"/>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63"/>
                                        </p:tgtEl>
                                        <p:attrNameLst>
                                          <p:attrName>style.visibility</p:attrName>
                                        </p:attrNameLst>
                                      </p:cBhvr>
                                      <p:to>
                                        <p:strVal val="visible"/>
                                      </p:to>
                                    </p:set>
                                    <p:animEffect transition="in" filter="fade">
                                      <p:cBhvr>
                                        <p:cTn id="113" dur="500"/>
                                        <p:tgtEl>
                                          <p:spTgt spid="63"/>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64"/>
                                        </p:tgtEl>
                                        <p:attrNameLst>
                                          <p:attrName>style.visibility</p:attrName>
                                        </p:attrNameLst>
                                      </p:cBhvr>
                                      <p:to>
                                        <p:strVal val="visible"/>
                                      </p:to>
                                    </p:set>
                                    <p:animEffect transition="in" filter="fade">
                                      <p:cBhvr>
                                        <p:cTn id="116" dur="500"/>
                                        <p:tgtEl>
                                          <p:spTgt spid="64"/>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149"/>
                                        </p:tgtEl>
                                        <p:attrNameLst>
                                          <p:attrName>style.visibility</p:attrName>
                                        </p:attrNameLst>
                                      </p:cBhvr>
                                      <p:to>
                                        <p:strVal val="visible"/>
                                      </p:to>
                                    </p:set>
                                    <p:animEffect transition="in" filter="fade">
                                      <p:cBhvr>
                                        <p:cTn id="121" dur="500"/>
                                        <p:tgtEl>
                                          <p:spTgt spid="149"/>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nodeType="clickEffect">
                                  <p:stCondLst>
                                    <p:cond delay="0"/>
                                  </p:stCondLst>
                                  <p:childTnLst>
                                    <p:set>
                                      <p:cBhvr>
                                        <p:cTn id="125" dur="1" fill="hold">
                                          <p:stCondLst>
                                            <p:cond delay="0"/>
                                          </p:stCondLst>
                                        </p:cTn>
                                        <p:tgtEl>
                                          <p:spTgt spid="191"/>
                                        </p:tgtEl>
                                        <p:attrNameLst>
                                          <p:attrName>style.visibility</p:attrName>
                                        </p:attrNameLst>
                                      </p:cBhvr>
                                      <p:to>
                                        <p:strVal val="visible"/>
                                      </p:to>
                                    </p:set>
                                    <p:animEffect transition="in" filter="fade">
                                      <p:cBhvr>
                                        <p:cTn id="126" dur="500"/>
                                        <p:tgtEl>
                                          <p:spTgt spid="191"/>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4"/>
                                        </p:tgtEl>
                                        <p:attrNameLst>
                                          <p:attrName>style.visibility</p:attrName>
                                        </p:attrNameLst>
                                      </p:cBhvr>
                                      <p:to>
                                        <p:strVal val="visible"/>
                                      </p:to>
                                    </p:set>
                                    <p:animEffect transition="in" filter="fade">
                                      <p:cBhvr>
                                        <p:cTn id="1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8" grpId="0" animBg="1"/>
      <p:bldP spid="29" grpId="0" animBg="1"/>
      <p:bldP spid="30" grpId="0" animBg="1"/>
      <p:bldP spid="37" grpId="0"/>
      <p:bldP spid="54" grpId="0" animBg="1"/>
      <p:bldP spid="55" grpId="0" animBg="1"/>
      <p:bldP spid="56" grpId="0" animBg="1"/>
      <p:bldP spid="57" grpId="0" animBg="1"/>
      <p:bldP spid="58" grpId="0" animBg="1"/>
      <p:bldP spid="62" grpId="0" animBg="1"/>
      <p:bldP spid="63" grpId="0" animBg="1"/>
      <p:bldP spid="64" grpId="0" animBg="1"/>
      <p:bldP spid="72" grpId="0" animBg="1"/>
      <p:bldP spid="73" grpId="0" animBg="1"/>
      <p:bldP spid="74" grpId="0" animBg="1"/>
      <p:bldP spid="75" grpId="0" animBg="1"/>
      <p:bldP spid="76" grpId="0" animBg="1"/>
      <p:bldP spid="77" grpId="0" animBg="1"/>
      <p:bldP spid="78" grpId="0" animBg="1"/>
      <p:bldP spid="79" grpId="0" animBg="1"/>
      <p:bldP spid="80" grpId="0"/>
      <p:bldP spid="92" grpId="0"/>
      <p:bldP spid="149"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0"/>
          </p:nvPr>
        </p:nvSpPr>
        <p:spPr/>
        <p:txBody>
          <a:bodyPr/>
          <a:lstStyle/>
          <a:p>
            <a:endParaRPr lang="en-US"/>
          </a:p>
        </p:txBody>
      </p:sp>
      <p:sp>
        <p:nvSpPr>
          <p:cNvPr id="3" name="Title 2"/>
          <p:cNvSpPr>
            <a:spLocks noGrp="1"/>
          </p:cNvSpPr>
          <p:nvPr>
            <p:ph type="title"/>
          </p:nvPr>
        </p:nvSpPr>
        <p:spPr/>
        <p:txBody>
          <a:bodyPr/>
          <a:lstStyle/>
          <a:p>
            <a:r>
              <a:rPr lang="en-US" dirty="0"/>
              <a:t>Challenge 1: tolerate feedback delay</a:t>
            </a:r>
          </a:p>
        </p:txBody>
      </p:sp>
      <p:sp>
        <p:nvSpPr>
          <p:cNvPr id="192" name="Slide Number Placeholder 191"/>
          <p:cNvSpPr>
            <a:spLocks noGrp="1"/>
          </p:cNvSpPr>
          <p:nvPr>
            <p:ph type="sldNum" sz="quarter" idx="2"/>
          </p:nvPr>
        </p:nvSpPr>
        <p:spPr/>
        <p:txBody>
          <a:bodyPr/>
          <a:lstStyle/>
          <a:p>
            <a:fld id="{86CB4B4D-7CA3-9044-876B-883B54F8677D}" type="slidenum">
              <a:rPr lang="uk-UA" smtClean="0"/>
              <a:t>16</a:t>
            </a:fld>
            <a:endParaRPr lang="uk-UA"/>
          </a:p>
        </p:txBody>
      </p:sp>
      <p:sp>
        <p:nvSpPr>
          <p:cNvPr id="54" name="Rectangle 53">
            <a:extLst>
              <a:ext uri="{FF2B5EF4-FFF2-40B4-BE49-F238E27FC236}">
                <a16:creationId xmlns:a16="http://schemas.microsoft.com/office/drawing/2014/main" id="{B24275F7-21D7-1146-AC7D-5D64A1D900D0}"/>
              </a:ext>
            </a:extLst>
          </p:cNvPr>
          <p:cNvSpPr/>
          <p:nvPr/>
        </p:nvSpPr>
        <p:spPr>
          <a:xfrm>
            <a:off x="2110695" y="4504935"/>
            <a:ext cx="119802"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89D235C2-1A01-7745-B3BB-A41025F9FD98}"/>
              </a:ext>
            </a:extLst>
          </p:cNvPr>
          <p:cNvSpPr/>
          <p:nvPr/>
        </p:nvSpPr>
        <p:spPr>
          <a:xfrm>
            <a:off x="2346389" y="4504935"/>
            <a:ext cx="119802"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11D1BD84-1D64-4A41-9304-B278C849BCA9}"/>
              </a:ext>
            </a:extLst>
          </p:cNvPr>
          <p:cNvSpPr/>
          <p:nvPr/>
        </p:nvSpPr>
        <p:spPr>
          <a:xfrm>
            <a:off x="2582083" y="4504935"/>
            <a:ext cx="119802"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9E94FA91-0BCF-D647-A0CF-A6B8FD00FA59}"/>
              </a:ext>
            </a:extLst>
          </p:cNvPr>
          <p:cNvSpPr/>
          <p:nvPr/>
        </p:nvSpPr>
        <p:spPr>
          <a:xfrm>
            <a:off x="2817777" y="4504935"/>
            <a:ext cx="119802"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81302310-0608-1045-B904-33C72572C117}"/>
              </a:ext>
            </a:extLst>
          </p:cNvPr>
          <p:cNvSpPr/>
          <p:nvPr/>
        </p:nvSpPr>
        <p:spPr>
          <a:xfrm>
            <a:off x="3053471" y="4504935"/>
            <a:ext cx="119802"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a:extLst>
              <a:ext uri="{FF2B5EF4-FFF2-40B4-BE49-F238E27FC236}">
                <a16:creationId xmlns:a16="http://schemas.microsoft.com/office/drawing/2014/main" id="{E8F6750A-C74F-DB4D-9C7F-00DDB960EE48}"/>
              </a:ext>
            </a:extLst>
          </p:cNvPr>
          <p:cNvGrpSpPr/>
          <p:nvPr/>
        </p:nvGrpSpPr>
        <p:grpSpPr>
          <a:xfrm>
            <a:off x="4487085" y="3997298"/>
            <a:ext cx="1225014" cy="797561"/>
            <a:chOff x="9343123" y="4762508"/>
            <a:chExt cx="1225014" cy="797561"/>
          </a:xfrm>
        </p:grpSpPr>
        <p:cxnSp>
          <p:nvCxnSpPr>
            <p:cNvPr id="60" name="Straight Arrow Connector 59">
              <a:extLst>
                <a:ext uri="{FF2B5EF4-FFF2-40B4-BE49-F238E27FC236}">
                  <a16:creationId xmlns:a16="http://schemas.microsoft.com/office/drawing/2014/main" id="{1FA7142F-0986-0D4B-95D9-3E09080356C0}"/>
                </a:ext>
              </a:extLst>
            </p:cNvPr>
            <p:cNvCxnSpPr>
              <a:cxnSpLocks/>
            </p:cNvCxnSpPr>
            <p:nvPr/>
          </p:nvCxnSpPr>
          <p:spPr>
            <a:xfrm flipH="1">
              <a:off x="9955630" y="5229688"/>
              <a:ext cx="1" cy="3303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A7F34516-7D7D-9947-B762-62B5F952C3BA}"/>
                </a:ext>
              </a:extLst>
            </p:cNvPr>
            <p:cNvSpPr txBox="1"/>
            <p:nvPr/>
          </p:nvSpPr>
          <p:spPr>
            <a:xfrm>
              <a:off x="9343123" y="4762508"/>
              <a:ext cx="1225014" cy="400110"/>
            </a:xfrm>
            <a:prstGeom prst="rect">
              <a:avLst/>
            </a:prstGeom>
            <a:noFill/>
          </p:spPr>
          <p:txBody>
            <a:bodyPr wrap="none" rtlCol="0">
              <a:spAutoFit/>
            </a:bodyPr>
            <a:lstStyle/>
            <a:p>
              <a:r>
                <a:rPr lang="en-US" sz="2000" dirty="0"/>
                <a:t>feedback</a:t>
              </a:r>
            </a:p>
          </p:txBody>
        </p:sp>
      </p:grpSp>
      <p:sp>
        <p:nvSpPr>
          <p:cNvPr id="62" name="Rectangle 61">
            <a:extLst>
              <a:ext uri="{FF2B5EF4-FFF2-40B4-BE49-F238E27FC236}">
                <a16:creationId xmlns:a16="http://schemas.microsoft.com/office/drawing/2014/main" id="{8BA59180-EAC5-1F48-839D-ABA5C4AD86F4}"/>
              </a:ext>
            </a:extLst>
          </p:cNvPr>
          <p:cNvSpPr/>
          <p:nvPr/>
        </p:nvSpPr>
        <p:spPr>
          <a:xfrm>
            <a:off x="5177408" y="4504935"/>
            <a:ext cx="119802"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0B4CE654-01D2-3941-A1AC-77A10CE48402}"/>
              </a:ext>
            </a:extLst>
          </p:cNvPr>
          <p:cNvSpPr/>
          <p:nvPr/>
        </p:nvSpPr>
        <p:spPr>
          <a:xfrm>
            <a:off x="5575465" y="4504935"/>
            <a:ext cx="119802"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DFEC25DD-5A9E-9A45-AD65-7FF5B83239B2}"/>
              </a:ext>
            </a:extLst>
          </p:cNvPr>
          <p:cNvSpPr/>
          <p:nvPr/>
        </p:nvSpPr>
        <p:spPr>
          <a:xfrm>
            <a:off x="5973522" y="4504935"/>
            <a:ext cx="119802"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A222F421-C3E3-034F-9F6C-930DBBF69EEA}"/>
              </a:ext>
            </a:extLst>
          </p:cNvPr>
          <p:cNvGrpSpPr/>
          <p:nvPr/>
        </p:nvGrpSpPr>
        <p:grpSpPr>
          <a:xfrm>
            <a:off x="1920008" y="4733535"/>
            <a:ext cx="4345181" cy="477023"/>
            <a:chOff x="6672589" y="5503235"/>
            <a:chExt cx="4345181" cy="477023"/>
          </a:xfrm>
        </p:grpSpPr>
        <p:cxnSp>
          <p:nvCxnSpPr>
            <p:cNvPr id="66" name="Straight Connector 65">
              <a:extLst>
                <a:ext uri="{FF2B5EF4-FFF2-40B4-BE49-F238E27FC236}">
                  <a16:creationId xmlns:a16="http://schemas.microsoft.com/office/drawing/2014/main" id="{B68793C7-9C88-FF48-BA06-B806C1645DE2}"/>
                </a:ext>
              </a:extLst>
            </p:cNvPr>
            <p:cNvCxnSpPr>
              <a:cxnSpLocks/>
            </p:cNvCxnSpPr>
            <p:nvPr/>
          </p:nvCxnSpPr>
          <p:spPr>
            <a:xfrm>
              <a:off x="6769919" y="5570703"/>
              <a:ext cx="4247851" cy="0"/>
            </a:xfrm>
            <a:prstGeom prst="line">
              <a:avLst/>
            </a:prstGeom>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A1F5B54B-C775-8E45-82A0-FBC76CA1059A}"/>
                </a:ext>
              </a:extLst>
            </p:cNvPr>
            <p:cNvSpPr txBox="1"/>
            <p:nvPr/>
          </p:nvSpPr>
          <p:spPr>
            <a:xfrm>
              <a:off x="7865953" y="5518593"/>
              <a:ext cx="335348" cy="461665"/>
            </a:xfrm>
            <a:prstGeom prst="rect">
              <a:avLst/>
            </a:prstGeom>
            <a:noFill/>
          </p:spPr>
          <p:txBody>
            <a:bodyPr wrap="none" rtlCol="0">
              <a:spAutoFit/>
            </a:bodyPr>
            <a:lstStyle/>
            <a:p>
              <a:r>
                <a:rPr lang="en-US" sz="2400" dirty="0"/>
                <a:t>T</a:t>
              </a:r>
            </a:p>
          </p:txBody>
        </p:sp>
        <p:sp>
          <p:nvSpPr>
            <p:cNvPr id="68" name="TextBox 67">
              <a:extLst>
                <a:ext uri="{FF2B5EF4-FFF2-40B4-BE49-F238E27FC236}">
                  <a16:creationId xmlns:a16="http://schemas.microsoft.com/office/drawing/2014/main" id="{02D49538-BBF7-0046-8778-F30E70EDAEBB}"/>
                </a:ext>
              </a:extLst>
            </p:cNvPr>
            <p:cNvSpPr txBox="1"/>
            <p:nvPr/>
          </p:nvSpPr>
          <p:spPr>
            <a:xfrm>
              <a:off x="6672589" y="5503235"/>
              <a:ext cx="340158" cy="461665"/>
            </a:xfrm>
            <a:prstGeom prst="rect">
              <a:avLst/>
            </a:prstGeom>
            <a:noFill/>
          </p:spPr>
          <p:txBody>
            <a:bodyPr wrap="none" rtlCol="0">
              <a:spAutoFit/>
            </a:bodyPr>
            <a:lstStyle/>
            <a:p>
              <a:r>
                <a:rPr lang="en-US" sz="2400" dirty="0"/>
                <a:t>0</a:t>
              </a:r>
            </a:p>
          </p:txBody>
        </p:sp>
        <p:sp>
          <p:nvSpPr>
            <p:cNvPr id="69" name="TextBox 68">
              <a:extLst>
                <a:ext uri="{FF2B5EF4-FFF2-40B4-BE49-F238E27FC236}">
                  <a16:creationId xmlns:a16="http://schemas.microsoft.com/office/drawing/2014/main" id="{85C9984C-F649-3748-9A89-1E076A1DEC17}"/>
                </a:ext>
              </a:extLst>
            </p:cNvPr>
            <p:cNvSpPr txBox="1"/>
            <p:nvPr/>
          </p:nvSpPr>
          <p:spPr>
            <a:xfrm>
              <a:off x="8960998" y="5518593"/>
              <a:ext cx="490840" cy="461665"/>
            </a:xfrm>
            <a:prstGeom prst="rect">
              <a:avLst/>
            </a:prstGeom>
            <a:noFill/>
          </p:spPr>
          <p:txBody>
            <a:bodyPr wrap="none" rtlCol="0">
              <a:spAutoFit/>
            </a:bodyPr>
            <a:lstStyle/>
            <a:p>
              <a:r>
                <a:rPr lang="en-US" sz="2400" dirty="0"/>
                <a:t>2T</a:t>
              </a:r>
            </a:p>
          </p:txBody>
        </p:sp>
      </p:grpSp>
      <p:sp>
        <p:nvSpPr>
          <p:cNvPr id="72" name="Rectangle 71">
            <a:extLst>
              <a:ext uri="{FF2B5EF4-FFF2-40B4-BE49-F238E27FC236}">
                <a16:creationId xmlns:a16="http://schemas.microsoft.com/office/drawing/2014/main" id="{C4263331-B231-D24A-A61A-2530D06BA6ED}"/>
              </a:ext>
            </a:extLst>
          </p:cNvPr>
          <p:cNvSpPr/>
          <p:nvPr/>
        </p:nvSpPr>
        <p:spPr>
          <a:xfrm>
            <a:off x="3287068" y="4502585"/>
            <a:ext cx="119802"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96231558-CC4E-0E4A-899A-ACFC134E20A4}"/>
              </a:ext>
            </a:extLst>
          </p:cNvPr>
          <p:cNvSpPr/>
          <p:nvPr/>
        </p:nvSpPr>
        <p:spPr>
          <a:xfrm>
            <a:off x="3522762" y="4502585"/>
            <a:ext cx="119802"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6D140E97-6A7A-6347-BF8E-1775A7B9A1AD}"/>
              </a:ext>
            </a:extLst>
          </p:cNvPr>
          <p:cNvSpPr/>
          <p:nvPr/>
        </p:nvSpPr>
        <p:spPr>
          <a:xfrm>
            <a:off x="3758456" y="4502585"/>
            <a:ext cx="119802"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FDAEF50-E5F8-A740-A4AF-2429D7A86452}"/>
              </a:ext>
            </a:extLst>
          </p:cNvPr>
          <p:cNvSpPr/>
          <p:nvPr/>
        </p:nvSpPr>
        <p:spPr>
          <a:xfrm>
            <a:off x="3994150" y="4502585"/>
            <a:ext cx="119802"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45369813-60FF-EA41-9C9E-0E222165C6AC}"/>
              </a:ext>
            </a:extLst>
          </p:cNvPr>
          <p:cNvSpPr/>
          <p:nvPr/>
        </p:nvSpPr>
        <p:spPr>
          <a:xfrm>
            <a:off x="4229844" y="4502585"/>
            <a:ext cx="119802"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F33E8FD-300E-954E-A9E9-8510DB5B1732}"/>
              </a:ext>
            </a:extLst>
          </p:cNvPr>
          <p:cNvSpPr/>
          <p:nvPr/>
        </p:nvSpPr>
        <p:spPr>
          <a:xfrm>
            <a:off x="4465538" y="4507315"/>
            <a:ext cx="119802"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E14C5040-24D9-ED48-BB40-2AC94F057B97}"/>
              </a:ext>
            </a:extLst>
          </p:cNvPr>
          <p:cNvSpPr/>
          <p:nvPr/>
        </p:nvSpPr>
        <p:spPr>
          <a:xfrm>
            <a:off x="4701232" y="4507315"/>
            <a:ext cx="119802"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18A6BA97-5C3E-5B42-A57C-93C373F29813}"/>
              </a:ext>
            </a:extLst>
          </p:cNvPr>
          <p:cNvSpPr/>
          <p:nvPr/>
        </p:nvSpPr>
        <p:spPr>
          <a:xfrm>
            <a:off x="4936926" y="4507315"/>
            <a:ext cx="119802"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E74E6C70-9564-A545-922F-C25A6BDABFD0}"/>
              </a:ext>
            </a:extLst>
          </p:cNvPr>
          <p:cNvSpPr/>
          <p:nvPr/>
        </p:nvSpPr>
        <p:spPr>
          <a:xfrm>
            <a:off x="-2302956" y="4259752"/>
            <a:ext cx="6135862" cy="7814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Congestion </a:t>
            </a:r>
            <a:endParaRPr lang="en-US" sz="2000" dirty="0">
              <a:solidFill>
                <a:schemeClr val="tx1"/>
              </a:solidFill>
            </a:endParaRPr>
          </a:p>
        </p:txBody>
      </p:sp>
      <p:grpSp>
        <p:nvGrpSpPr>
          <p:cNvPr id="191" name="Group 190"/>
          <p:cNvGrpSpPr/>
          <p:nvPr/>
        </p:nvGrpSpPr>
        <p:grpSpPr>
          <a:xfrm>
            <a:off x="6993431" y="3992178"/>
            <a:ext cx="4345181" cy="1203022"/>
            <a:chOff x="6993431" y="3110930"/>
            <a:chExt cx="4345181" cy="1203022"/>
          </a:xfrm>
        </p:grpSpPr>
        <p:sp>
          <p:nvSpPr>
            <p:cNvPr id="150" name="Rectangle 149">
              <a:extLst>
                <a:ext uri="{FF2B5EF4-FFF2-40B4-BE49-F238E27FC236}">
                  <a16:creationId xmlns:a16="http://schemas.microsoft.com/office/drawing/2014/main" id="{B24275F7-21D7-1146-AC7D-5D64A1D900D0}"/>
                </a:ext>
              </a:extLst>
            </p:cNvPr>
            <p:cNvSpPr/>
            <p:nvPr/>
          </p:nvSpPr>
          <p:spPr>
            <a:xfrm>
              <a:off x="7184118" y="3608329"/>
              <a:ext cx="119802"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89D235C2-1A01-7745-B3BB-A41025F9FD98}"/>
                </a:ext>
              </a:extLst>
            </p:cNvPr>
            <p:cNvSpPr/>
            <p:nvPr/>
          </p:nvSpPr>
          <p:spPr>
            <a:xfrm>
              <a:off x="7419812" y="3608329"/>
              <a:ext cx="119802"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11D1BD84-1D64-4A41-9304-B278C849BCA9}"/>
                </a:ext>
              </a:extLst>
            </p:cNvPr>
            <p:cNvSpPr/>
            <p:nvPr/>
          </p:nvSpPr>
          <p:spPr>
            <a:xfrm>
              <a:off x="7655506" y="3608329"/>
              <a:ext cx="119802"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9E94FA91-0BCF-D647-A0CF-A6B8FD00FA59}"/>
                </a:ext>
              </a:extLst>
            </p:cNvPr>
            <p:cNvSpPr/>
            <p:nvPr/>
          </p:nvSpPr>
          <p:spPr>
            <a:xfrm>
              <a:off x="7891200" y="3608329"/>
              <a:ext cx="119802"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81302310-0608-1045-B904-33C72572C117}"/>
                </a:ext>
              </a:extLst>
            </p:cNvPr>
            <p:cNvSpPr/>
            <p:nvPr/>
          </p:nvSpPr>
          <p:spPr>
            <a:xfrm>
              <a:off x="8126894" y="3608329"/>
              <a:ext cx="119802"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5" name="Group 154">
              <a:extLst>
                <a:ext uri="{FF2B5EF4-FFF2-40B4-BE49-F238E27FC236}">
                  <a16:creationId xmlns:a16="http://schemas.microsoft.com/office/drawing/2014/main" id="{E8F6750A-C74F-DB4D-9C7F-00DDB960EE48}"/>
                </a:ext>
              </a:extLst>
            </p:cNvPr>
            <p:cNvGrpSpPr/>
            <p:nvPr/>
          </p:nvGrpSpPr>
          <p:grpSpPr>
            <a:xfrm>
              <a:off x="9560508" y="3110930"/>
              <a:ext cx="1225014" cy="792046"/>
              <a:chOff x="9343123" y="4772746"/>
              <a:chExt cx="1225014" cy="792046"/>
            </a:xfrm>
          </p:grpSpPr>
          <p:cxnSp>
            <p:nvCxnSpPr>
              <p:cNvPr id="156" name="Straight Arrow Connector 155">
                <a:extLst>
                  <a:ext uri="{FF2B5EF4-FFF2-40B4-BE49-F238E27FC236}">
                    <a16:creationId xmlns:a16="http://schemas.microsoft.com/office/drawing/2014/main" id="{1FA7142F-0986-0D4B-95D9-3E09080356C0}"/>
                  </a:ext>
                </a:extLst>
              </p:cNvPr>
              <p:cNvCxnSpPr>
                <a:cxnSpLocks/>
              </p:cNvCxnSpPr>
              <p:nvPr/>
            </p:nvCxnSpPr>
            <p:spPr>
              <a:xfrm flipH="1">
                <a:off x="9955630" y="5234411"/>
                <a:ext cx="1" cy="3303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7" name="TextBox 156">
                <a:extLst>
                  <a:ext uri="{FF2B5EF4-FFF2-40B4-BE49-F238E27FC236}">
                    <a16:creationId xmlns:a16="http://schemas.microsoft.com/office/drawing/2014/main" id="{A7F34516-7D7D-9947-B762-62B5F952C3BA}"/>
                  </a:ext>
                </a:extLst>
              </p:cNvPr>
              <p:cNvSpPr txBox="1"/>
              <p:nvPr/>
            </p:nvSpPr>
            <p:spPr>
              <a:xfrm>
                <a:off x="9343123" y="4772746"/>
                <a:ext cx="1225014" cy="400110"/>
              </a:xfrm>
              <a:prstGeom prst="rect">
                <a:avLst/>
              </a:prstGeom>
              <a:noFill/>
            </p:spPr>
            <p:txBody>
              <a:bodyPr wrap="none" rtlCol="0">
                <a:spAutoFit/>
              </a:bodyPr>
              <a:lstStyle/>
              <a:p>
                <a:r>
                  <a:rPr lang="en-US" sz="2000" dirty="0"/>
                  <a:t>feedback</a:t>
                </a:r>
              </a:p>
            </p:txBody>
          </p:sp>
        </p:grpSp>
        <p:sp>
          <p:nvSpPr>
            <p:cNvPr id="158" name="Rectangle 157">
              <a:extLst>
                <a:ext uri="{FF2B5EF4-FFF2-40B4-BE49-F238E27FC236}">
                  <a16:creationId xmlns:a16="http://schemas.microsoft.com/office/drawing/2014/main" id="{8BA59180-EAC5-1F48-839D-ABA5C4AD86F4}"/>
                </a:ext>
              </a:extLst>
            </p:cNvPr>
            <p:cNvSpPr/>
            <p:nvPr/>
          </p:nvSpPr>
          <p:spPr>
            <a:xfrm>
              <a:off x="10250831" y="3608329"/>
              <a:ext cx="119802"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0B4CE654-01D2-3941-A1AC-77A10CE48402}"/>
                </a:ext>
              </a:extLst>
            </p:cNvPr>
            <p:cNvSpPr/>
            <p:nvPr/>
          </p:nvSpPr>
          <p:spPr>
            <a:xfrm>
              <a:off x="10648888" y="3608329"/>
              <a:ext cx="119802"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DFEC25DD-5A9E-9A45-AD65-7FF5B83239B2}"/>
                </a:ext>
              </a:extLst>
            </p:cNvPr>
            <p:cNvSpPr/>
            <p:nvPr/>
          </p:nvSpPr>
          <p:spPr>
            <a:xfrm>
              <a:off x="11046945" y="3608329"/>
              <a:ext cx="119802"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1" name="Group 160">
              <a:extLst>
                <a:ext uri="{FF2B5EF4-FFF2-40B4-BE49-F238E27FC236}">
                  <a16:creationId xmlns:a16="http://schemas.microsoft.com/office/drawing/2014/main" id="{A222F421-C3E3-034F-9F6C-930DBBF69EEA}"/>
                </a:ext>
              </a:extLst>
            </p:cNvPr>
            <p:cNvGrpSpPr/>
            <p:nvPr/>
          </p:nvGrpSpPr>
          <p:grpSpPr>
            <a:xfrm>
              <a:off x="6993431" y="3836929"/>
              <a:ext cx="4345181" cy="477023"/>
              <a:chOff x="6672589" y="5503235"/>
              <a:chExt cx="4345181" cy="477023"/>
            </a:xfrm>
          </p:grpSpPr>
          <p:cxnSp>
            <p:nvCxnSpPr>
              <p:cNvPr id="162" name="Straight Connector 161">
                <a:extLst>
                  <a:ext uri="{FF2B5EF4-FFF2-40B4-BE49-F238E27FC236}">
                    <a16:creationId xmlns:a16="http://schemas.microsoft.com/office/drawing/2014/main" id="{B68793C7-9C88-FF48-BA06-B806C1645DE2}"/>
                  </a:ext>
                </a:extLst>
              </p:cNvPr>
              <p:cNvCxnSpPr>
                <a:cxnSpLocks/>
              </p:cNvCxnSpPr>
              <p:nvPr/>
            </p:nvCxnSpPr>
            <p:spPr>
              <a:xfrm>
                <a:off x="6769919" y="5570703"/>
                <a:ext cx="4247851" cy="0"/>
              </a:xfrm>
              <a:prstGeom prst="line">
                <a:avLst/>
              </a:prstGeom>
            </p:spPr>
            <p:style>
              <a:lnRef idx="1">
                <a:schemeClr val="accent1"/>
              </a:lnRef>
              <a:fillRef idx="0">
                <a:schemeClr val="accent1"/>
              </a:fillRef>
              <a:effectRef idx="0">
                <a:schemeClr val="accent1"/>
              </a:effectRef>
              <a:fontRef idx="minor">
                <a:schemeClr val="tx1"/>
              </a:fontRef>
            </p:style>
          </p:cxnSp>
          <p:sp>
            <p:nvSpPr>
              <p:cNvPr id="163" name="TextBox 162">
                <a:extLst>
                  <a:ext uri="{FF2B5EF4-FFF2-40B4-BE49-F238E27FC236}">
                    <a16:creationId xmlns:a16="http://schemas.microsoft.com/office/drawing/2014/main" id="{A1F5B54B-C775-8E45-82A0-FBC76CA1059A}"/>
                  </a:ext>
                </a:extLst>
              </p:cNvPr>
              <p:cNvSpPr txBox="1"/>
              <p:nvPr/>
            </p:nvSpPr>
            <p:spPr>
              <a:xfrm>
                <a:off x="7865953" y="5518593"/>
                <a:ext cx="335348" cy="461665"/>
              </a:xfrm>
              <a:prstGeom prst="rect">
                <a:avLst/>
              </a:prstGeom>
              <a:noFill/>
            </p:spPr>
            <p:txBody>
              <a:bodyPr wrap="none" rtlCol="0">
                <a:spAutoFit/>
              </a:bodyPr>
              <a:lstStyle/>
              <a:p>
                <a:r>
                  <a:rPr lang="en-US" sz="2400" dirty="0"/>
                  <a:t>T</a:t>
                </a:r>
              </a:p>
            </p:txBody>
          </p:sp>
          <p:sp>
            <p:nvSpPr>
              <p:cNvPr id="164" name="TextBox 163">
                <a:extLst>
                  <a:ext uri="{FF2B5EF4-FFF2-40B4-BE49-F238E27FC236}">
                    <a16:creationId xmlns:a16="http://schemas.microsoft.com/office/drawing/2014/main" id="{02D49538-BBF7-0046-8778-F30E70EDAEBB}"/>
                  </a:ext>
                </a:extLst>
              </p:cNvPr>
              <p:cNvSpPr txBox="1"/>
              <p:nvPr/>
            </p:nvSpPr>
            <p:spPr>
              <a:xfrm>
                <a:off x="6672589" y="5503235"/>
                <a:ext cx="340158" cy="461665"/>
              </a:xfrm>
              <a:prstGeom prst="rect">
                <a:avLst/>
              </a:prstGeom>
              <a:noFill/>
            </p:spPr>
            <p:txBody>
              <a:bodyPr wrap="none" rtlCol="0">
                <a:spAutoFit/>
              </a:bodyPr>
              <a:lstStyle/>
              <a:p>
                <a:r>
                  <a:rPr lang="en-US" sz="2400" dirty="0"/>
                  <a:t>0</a:t>
                </a:r>
              </a:p>
            </p:txBody>
          </p:sp>
          <p:sp>
            <p:nvSpPr>
              <p:cNvPr id="165" name="TextBox 164">
                <a:extLst>
                  <a:ext uri="{FF2B5EF4-FFF2-40B4-BE49-F238E27FC236}">
                    <a16:creationId xmlns:a16="http://schemas.microsoft.com/office/drawing/2014/main" id="{85C9984C-F649-3748-9A89-1E076A1DEC17}"/>
                  </a:ext>
                </a:extLst>
              </p:cNvPr>
              <p:cNvSpPr txBox="1"/>
              <p:nvPr/>
            </p:nvSpPr>
            <p:spPr>
              <a:xfrm>
                <a:off x="8960998" y="5518593"/>
                <a:ext cx="490840" cy="461665"/>
              </a:xfrm>
              <a:prstGeom prst="rect">
                <a:avLst/>
              </a:prstGeom>
              <a:noFill/>
            </p:spPr>
            <p:txBody>
              <a:bodyPr wrap="none" rtlCol="0">
                <a:spAutoFit/>
              </a:bodyPr>
              <a:lstStyle/>
              <a:p>
                <a:r>
                  <a:rPr lang="en-US" sz="2400" dirty="0"/>
                  <a:t>2T</a:t>
                </a:r>
              </a:p>
            </p:txBody>
          </p:sp>
        </p:grpSp>
      </p:grpSp>
      <p:sp>
        <p:nvSpPr>
          <p:cNvPr id="2" name="TextBox 1"/>
          <p:cNvSpPr txBox="1"/>
          <p:nvPr/>
        </p:nvSpPr>
        <p:spPr>
          <a:xfrm>
            <a:off x="488662" y="1414036"/>
            <a:ext cx="6881692"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0000"/>
                </a:solidFill>
                <a:effectLst/>
                <a:uFillTx/>
                <a:latin typeface="+mn-lt"/>
                <a:ea typeface="+mn-ea"/>
                <a:cs typeface="+mn-cs"/>
                <a:sym typeface="Helvetica Light"/>
              </a:rPr>
              <a:t>Need a new way</a:t>
            </a:r>
            <a:r>
              <a:rPr kumimoji="0" lang="en-US" sz="2800" b="0" i="0" u="none" strike="noStrike" cap="none" spc="0" normalizeH="0" dirty="0">
                <a:ln>
                  <a:noFill/>
                </a:ln>
                <a:solidFill>
                  <a:srgbClr val="000000"/>
                </a:solidFill>
                <a:effectLst/>
                <a:uFillTx/>
                <a:latin typeface="+mn-lt"/>
                <a:ea typeface="+mn-ea"/>
                <a:cs typeface="+mn-cs"/>
                <a:sym typeface="Helvetica Light"/>
              </a:rPr>
              <a:t> of </a:t>
            </a:r>
            <a:r>
              <a:rPr kumimoji="0" lang="en-US" sz="2800" b="0" i="0" u="none" strike="noStrike" cap="none" spc="0" normalizeH="0">
                <a:ln>
                  <a:noFill/>
                </a:ln>
                <a:solidFill>
                  <a:srgbClr val="000000"/>
                </a:solidFill>
                <a:effectLst/>
                <a:uFillTx/>
                <a:latin typeface="+mn-lt"/>
                <a:ea typeface="+mn-ea"/>
                <a:cs typeface="+mn-cs"/>
                <a:sym typeface="Helvetica Light"/>
              </a:rPr>
              <a:t>measuring congestion:</a:t>
            </a:r>
            <a:endParaRPr kumimoji="0" lang="en-US" sz="28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82" name="TextBox 81"/>
          <p:cNvSpPr txBox="1"/>
          <p:nvPr/>
        </p:nvSpPr>
        <p:spPr>
          <a:xfrm>
            <a:off x="488662" y="2372575"/>
            <a:ext cx="5369222"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825500" rtl="0" fontAlgn="auto" latinLnBrk="0" hangingPunct="0">
              <a:lnSpc>
                <a:spcPct val="100000"/>
              </a:lnSpc>
              <a:spcBef>
                <a:spcPts val="0"/>
              </a:spcBef>
              <a:spcAft>
                <a:spcPts val="0"/>
              </a:spcAft>
              <a:buClrTx/>
              <a:buSzTx/>
              <a:tabLst/>
            </a:pPr>
            <a:r>
              <a:rPr kumimoji="0" lang="en-US" sz="2400" b="0" i="0" u="none" strike="noStrike" cap="none" spc="0" normalizeH="0" dirty="0">
                <a:ln>
                  <a:noFill/>
                </a:ln>
                <a:solidFill>
                  <a:srgbClr val="000000"/>
                </a:solidFill>
                <a:effectLst/>
                <a:uFillTx/>
                <a:latin typeface="+mn-lt"/>
                <a:ea typeface="+mn-ea"/>
                <a:cs typeface="+mn-cs"/>
                <a:sym typeface="Helvetica Light"/>
              </a:rPr>
              <a:t>Rate-based scheme</a:t>
            </a:r>
          </a:p>
          <a:p>
            <a:pPr marL="342900" marR="0" indent="-342900" algn="l" defTabSz="825500" rtl="0" fontAlgn="auto" latinLnBrk="0" hangingPunct="0">
              <a:lnSpc>
                <a:spcPct val="100000"/>
              </a:lnSpc>
              <a:spcBef>
                <a:spcPts val="0"/>
              </a:spcBef>
              <a:spcAft>
                <a:spcPts val="0"/>
              </a:spcAft>
              <a:buClrTx/>
              <a:buSzTx/>
              <a:buFontTx/>
              <a:buChar char="-"/>
              <a:tabLst/>
            </a:pPr>
            <a:r>
              <a:rPr kumimoji="0" lang="en-US" sz="2400" b="0" i="0" u="none" strike="noStrike" cap="none" spc="0" normalizeH="0" dirty="0">
                <a:ln>
                  <a:noFill/>
                </a:ln>
                <a:solidFill>
                  <a:srgbClr val="000000"/>
                </a:solidFill>
                <a:effectLst/>
                <a:uFillTx/>
                <a:latin typeface="+mn-lt"/>
                <a:ea typeface="+mn-ea"/>
                <a:cs typeface="+mn-cs"/>
                <a:sym typeface="Helvetica Light"/>
              </a:rPr>
              <a:t>Use </a:t>
            </a:r>
            <a:r>
              <a:rPr lang="en-US" sz="2400" dirty="0"/>
              <a:t>ra</a:t>
            </a:r>
            <a:r>
              <a:rPr kumimoji="0" lang="en-US" sz="2400" b="0" i="0" u="none" strike="noStrike" cap="none" spc="0" normalizeH="0" dirty="0">
                <a:ln>
                  <a:noFill/>
                </a:ln>
                <a:solidFill>
                  <a:srgbClr val="000000"/>
                </a:solidFill>
                <a:effectLst/>
                <a:uFillTx/>
                <a:latin typeface="+mn-lt"/>
                <a:ea typeface="+mn-ea"/>
                <a:cs typeface="+mn-cs"/>
                <a:sym typeface="Helvetica Light"/>
              </a:rPr>
              <a:t>te mismatch</a:t>
            </a:r>
          </a:p>
        </p:txBody>
      </p:sp>
      <p:sp>
        <p:nvSpPr>
          <p:cNvPr id="83" name="TextBox 82"/>
          <p:cNvSpPr txBox="1"/>
          <p:nvPr/>
        </p:nvSpPr>
        <p:spPr>
          <a:xfrm>
            <a:off x="6093325" y="2372575"/>
            <a:ext cx="6186750"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825500" rtl="0" fontAlgn="auto" latinLnBrk="0" hangingPunct="0">
              <a:lnSpc>
                <a:spcPct val="100000"/>
              </a:lnSpc>
              <a:spcBef>
                <a:spcPts val="0"/>
              </a:spcBef>
              <a:spcAft>
                <a:spcPts val="0"/>
              </a:spcAft>
              <a:buClrTx/>
              <a:buSzTx/>
              <a:tabLst/>
            </a:pPr>
            <a:r>
              <a:rPr kumimoji="0" lang="en-US" sz="2400" b="0" i="0" u="none" strike="noStrike" cap="none" spc="0" normalizeH="0" dirty="0">
                <a:ln>
                  <a:noFill/>
                </a:ln>
                <a:solidFill>
                  <a:srgbClr val="000000"/>
                </a:solidFill>
                <a:effectLst/>
                <a:uFillTx/>
                <a:latin typeface="+mn-lt"/>
                <a:ea typeface="+mn-ea"/>
                <a:cs typeface="+mn-cs"/>
                <a:sym typeface="Helvetica Light"/>
              </a:rPr>
              <a:t>HPCC</a:t>
            </a:r>
          </a:p>
          <a:p>
            <a:pPr marL="342900" indent="-342900" algn="l" defTabSz="825500">
              <a:buFontTx/>
              <a:buChar char="-"/>
            </a:pPr>
            <a:r>
              <a:rPr lang="en-US" sz="2400" dirty="0"/>
              <a:t>Rate mismatch is bad measurement</a:t>
            </a:r>
          </a:p>
          <a:p>
            <a:pPr marL="342900" indent="-342900" algn="l" defTabSz="825500">
              <a:buFontTx/>
              <a:buChar char="-"/>
            </a:pPr>
            <a:r>
              <a:rPr lang="en-US" altLang="zh-CN" sz="2400" dirty="0"/>
              <a:t>A</a:t>
            </a:r>
            <a:r>
              <a:rPr kumimoji="0" lang="en-US" sz="2400" b="0" i="0" u="none" strike="noStrike" cap="none" spc="0" normalizeH="0" dirty="0">
                <a:ln>
                  <a:noFill/>
                </a:ln>
                <a:solidFill>
                  <a:srgbClr val="000000"/>
                </a:solidFill>
                <a:effectLst/>
                <a:uFillTx/>
                <a:latin typeface="+mn-lt"/>
                <a:ea typeface="+mn-ea"/>
                <a:cs typeface="+mn-cs"/>
                <a:sym typeface="Helvetica Light"/>
              </a:rPr>
              <a:t>ctual sending rate is non-constant</a:t>
            </a:r>
            <a:r>
              <a:rPr kumimoji="0" lang="en-US" altLang="zh-CN" sz="2400" b="0" i="0" u="none" strike="noStrike" cap="none" spc="0" normalizeH="0" dirty="0">
                <a:ln>
                  <a:noFill/>
                </a:ln>
                <a:solidFill>
                  <a:srgbClr val="000000"/>
                </a:solidFill>
                <a:effectLst/>
                <a:uFillTx/>
                <a:latin typeface="+mn-lt"/>
                <a:ea typeface="+mn-ea"/>
                <a:cs typeface="+mn-cs"/>
                <a:sym typeface="Helvetica Light"/>
              </a:rPr>
              <a:t>, due to the inflight bytes limit</a:t>
            </a:r>
            <a:endParaRPr kumimoji="0" lang="en-US" sz="2400" b="0" i="0" u="none" strike="noStrike" cap="none" spc="0" normalizeH="0" dirty="0">
              <a:ln>
                <a:noFill/>
              </a:ln>
              <a:solidFill>
                <a:srgbClr val="000000"/>
              </a:solidFill>
              <a:effectLst/>
              <a:uFillTx/>
              <a:latin typeface="+mn-lt"/>
              <a:ea typeface="+mn-ea"/>
              <a:cs typeface="+mn-cs"/>
              <a:sym typeface="Helvetica Light"/>
            </a:endParaRPr>
          </a:p>
        </p:txBody>
      </p:sp>
    </p:spTree>
    <p:custDataLst>
      <p:tags r:id="rId1"/>
    </p:custDataLst>
    <p:extLst>
      <p:ext uri="{BB962C8B-B14F-4D97-AF65-F5344CB8AC3E}">
        <p14:creationId xmlns:p14="http://schemas.microsoft.com/office/powerpoint/2010/main" val="441454322"/>
      </p:ext>
    </p:extLst>
  </p:cSld>
  <p:clrMapOvr>
    <a:masterClrMapping/>
  </p:clrMapOvr>
  <mc:AlternateContent xmlns:mc="http://schemas.openxmlformats.org/markup-compatibility/2006" xmlns:p14="http://schemas.microsoft.com/office/powerpoint/2010/main">
    <mc:Choice Requires="p14">
      <p:transition spd="med" p14:dur="700" advTm="47223">
        <p:fade/>
      </p:transition>
    </mc:Choice>
    <mc:Fallback xmlns="">
      <p:transition spd="med" advTm="4722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2">
                                            <p:txEl>
                                              <p:pRg st="0" end="0"/>
                                            </p:txEl>
                                          </p:spTgt>
                                        </p:tgtEl>
                                        <p:attrNameLst>
                                          <p:attrName>style.visibility</p:attrName>
                                        </p:attrNameLst>
                                      </p:cBhvr>
                                      <p:to>
                                        <p:strVal val="visible"/>
                                      </p:to>
                                    </p:set>
                                    <p:animEffect transition="in" filter="fade">
                                      <p:cBhvr>
                                        <p:cTn id="12" dur="500"/>
                                        <p:tgtEl>
                                          <p:spTgt spid="8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2">
                                            <p:txEl>
                                              <p:pRg st="1" end="1"/>
                                            </p:txEl>
                                          </p:spTgt>
                                        </p:tgtEl>
                                        <p:attrNameLst>
                                          <p:attrName>style.visibility</p:attrName>
                                        </p:attrNameLst>
                                      </p:cBhvr>
                                      <p:to>
                                        <p:strVal val="visible"/>
                                      </p:to>
                                    </p:set>
                                    <p:animEffect transition="in" filter="fade">
                                      <p:cBhvr>
                                        <p:cTn id="17" dur="500"/>
                                        <p:tgtEl>
                                          <p:spTgt spid="8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3">
                                            <p:txEl>
                                              <p:pRg st="0" end="0"/>
                                            </p:txEl>
                                          </p:spTgt>
                                        </p:tgtEl>
                                        <p:attrNameLst>
                                          <p:attrName>style.visibility</p:attrName>
                                        </p:attrNameLst>
                                      </p:cBhvr>
                                      <p:to>
                                        <p:strVal val="visible"/>
                                      </p:to>
                                    </p:set>
                                    <p:animEffect transition="in" filter="fade">
                                      <p:cBhvr>
                                        <p:cTn id="22" dur="500"/>
                                        <p:tgtEl>
                                          <p:spTgt spid="8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3">
                                            <p:txEl>
                                              <p:pRg st="1" end="1"/>
                                            </p:txEl>
                                          </p:spTgt>
                                        </p:tgtEl>
                                        <p:attrNameLst>
                                          <p:attrName>style.visibility</p:attrName>
                                        </p:attrNameLst>
                                      </p:cBhvr>
                                      <p:to>
                                        <p:strVal val="visible"/>
                                      </p:to>
                                    </p:set>
                                    <p:animEffect transition="in" filter="fade">
                                      <p:cBhvr>
                                        <p:cTn id="27" dur="500"/>
                                        <p:tgtEl>
                                          <p:spTgt spid="8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3">
                                            <p:txEl>
                                              <p:pRg st="2" end="2"/>
                                            </p:txEl>
                                          </p:spTgt>
                                        </p:tgtEl>
                                        <p:attrNameLst>
                                          <p:attrName>style.visibility</p:attrName>
                                        </p:attrNameLst>
                                      </p:cBhvr>
                                      <p:to>
                                        <p:strVal val="visible"/>
                                      </p:to>
                                    </p:set>
                                    <p:animEffect transition="in" filter="fade">
                                      <p:cBhvr>
                                        <p:cTn id="32" dur="500"/>
                                        <p:tgtEl>
                                          <p:spTgt spid="8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altLang="zh-CN" dirty="0"/>
              <a:t>Use </a:t>
            </a:r>
            <a:r>
              <a:rPr lang="en-US" altLang="zh-CN" b="1" dirty="0"/>
              <a:t>total</a:t>
            </a:r>
            <a:r>
              <a:rPr lang="zh-CN" altLang="en-US" b="1" dirty="0"/>
              <a:t> </a:t>
            </a:r>
            <a:r>
              <a:rPr lang="en-US" altLang="zh-CN" b="1" dirty="0"/>
              <a:t>inflight</a:t>
            </a:r>
            <a:r>
              <a:rPr lang="zh-CN" altLang="en-US" b="1" dirty="0"/>
              <a:t> </a:t>
            </a:r>
            <a:r>
              <a:rPr lang="en-US" altLang="zh-CN" b="1" dirty="0"/>
              <a:t>bytes </a:t>
            </a:r>
            <a:r>
              <a:rPr lang="en-US" altLang="zh-CN" dirty="0"/>
              <a:t>to measure congestion</a:t>
            </a:r>
          </a:p>
          <a:p>
            <a:pPr lvl="1"/>
            <a:r>
              <a:rPr lang="en-US" altLang="zh-CN" dirty="0"/>
              <a:t>Each</a:t>
            </a:r>
            <a:r>
              <a:rPr lang="zh-CN" altLang="en-US" dirty="0"/>
              <a:t> </a:t>
            </a:r>
            <a:r>
              <a:rPr lang="en-US" altLang="zh-CN" dirty="0"/>
              <a:t>flow</a:t>
            </a:r>
            <a:r>
              <a:rPr lang="zh-CN" altLang="en-US" dirty="0"/>
              <a:t> </a:t>
            </a:r>
            <a:r>
              <a:rPr lang="en-US" altLang="zh-CN" dirty="0"/>
              <a:t>needs to estimate the total inflight</a:t>
            </a:r>
            <a:r>
              <a:rPr lang="zh-CN" altLang="en-US" dirty="0"/>
              <a:t> </a:t>
            </a:r>
            <a:r>
              <a:rPr lang="en-US" altLang="zh-CN" dirty="0"/>
              <a:t>bytes</a:t>
            </a:r>
            <a:r>
              <a:rPr lang="zh-CN" altLang="en-US" dirty="0"/>
              <a:t> </a:t>
            </a:r>
            <a:endParaRPr lang="en-US" altLang="zh-CN" dirty="0"/>
          </a:p>
          <a:p>
            <a:pPr lvl="1"/>
            <a:r>
              <a:rPr lang="en-US" altLang="zh-CN" dirty="0"/>
              <a:t>Use</a:t>
            </a:r>
            <a:r>
              <a:rPr lang="zh-CN" altLang="en-US" dirty="0"/>
              <a:t> </a:t>
            </a:r>
            <a:r>
              <a:rPr lang="en-US" altLang="zh-CN" dirty="0"/>
              <a:t>INT</a:t>
            </a:r>
            <a:r>
              <a:rPr lang="zh-CN" altLang="en-US" dirty="0"/>
              <a:t> </a:t>
            </a:r>
            <a:r>
              <a:rPr lang="en-US" altLang="zh-CN" dirty="0"/>
              <a:t>to</a:t>
            </a:r>
            <a:r>
              <a:rPr lang="zh-CN" altLang="en-US" dirty="0"/>
              <a:t> </a:t>
            </a:r>
            <a:r>
              <a:rPr lang="en-US" altLang="zh-CN" dirty="0"/>
              <a:t>estimate the total inflight</a:t>
            </a:r>
            <a:r>
              <a:rPr lang="zh-CN" altLang="en-US" dirty="0"/>
              <a:t> </a:t>
            </a:r>
            <a:r>
              <a:rPr lang="en-US" altLang="zh-CN" dirty="0"/>
              <a:t>bytes</a:t>
            </a:r>
            <a:endParaRPr lang="en-US" dirty="0"/>
          </a:p>
        </p:txBody>
      </p:sp>
      <p:sp>
        <p:nvSpPr>
          <p:cNvPr id="3" name="Title 2"/>
          <p:cNvSpPr>
            <a:spLocks noGrp="1"/>
          </p:cNvSpPr>
          <p:nvPr>
            <p:ph type="title"/>
          </p:nvPr>
        </p:nvSpPr>
        <p:spPr/>
        <p:txBody>
          <a:bodyPr/>
          <a:lstStyle/>
          <a:p>
            <a:r>
              <a:rPr lang="en-US" altLang="zh-CN" dirty="0"/>
              <a:t>Estimating inflight</a:t>
            </a:r>
            <a:r>
              <a:rPr lang="zh-CN" altLang="en-US" dirty="0"/>
              <a:t> </a:t>
            </a:r>
            <a:r>
              <a:rPr lang="en-US" altLang="zh-CN" dirty="0"/>
              <a:t>bytes</a:t>
            </a:r>
            <a:endParaRPr lang="en-US" dirty="0"/>
          </a:p>
        </p:txBody>
      </p:sp>
      <p:sp>
        <p:nvSpPr>
          <p:cNvPr id="4" name="Oval 3">
            <a:extLst>
              <a:ext uri="{FF2B5EF4-FFF2-40B4-BE49-F238E27FC236}">
                <a16:creationId xmlns:a16="http://schemas.microsoft.com/office/drawing/2014/main" id="{00A856BB-F9DB-5740-BC0C-25BE22042090}"/>
              </a:ext>
            </a:extLst>
          </p:cNvPr>
          <p:cNvSpPr/>
          <p:nvPr/>
        </p:nvSpPr>
        <p:spPr>
          <a:xfrm>
            <a:off x="3035396" y="3395048"/>
            <a:ext cx="1378674" cy="49289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en-US"/>
              <a:t>sender</a:t>
            </a:r>
            <a:endParaRPr lang="en-US" dirty="0"/>
          </a:p>
        </p:txBody>
      </p:sp>
      <p:sp>
        <p:nvSpPr>
          <p:cNvPr id="12" name="Can 11"/>
          <p:cNvSpPr/>
          <p:nvPr/>
        </p:nvSpPr>
        <p:spPr>
          <a:xfrm rot="5400000">
            <a:off x="7776045" y="2319045"/>
            <a:ext cx="532545" cy="2701502"/>
          </a:xfrm>
          <a:prstGeom prst="can">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Right Brace 12"/>
          <p:cNvSpPr/>
          <p:nvPr/>
        </p:nvSpPr>
        <p:spPr>
          <a:xfrm>
            <a:off x="9442085" y="3403523"/>
            <a:ext cx="119178" cy="510483"/>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a:off x="9490609" y="3449702"/>
            <a:ext cx="2710999" cy="369332"/>
          </a:xfrm>
          <a:prstGeom prst="rect">
            <a:avLst/>
          </a:prstGeom>
          <a:noFill/>
        </p:spPr>
        <p:txBody>
          <a:bodyPr wrap="none" rtlCol="0">
            <a:spAutoFit/>
          </a:bodyPr>
          <a:lstStyle/>
          <a:p>
            <a:r>
              <a:rPr lang="en-US" sz="1800" i="1" dirty="0">
                <a:latin typeface="Times New Roman" charset="0"/>
                <a:ea typeface="Times New Roman" charset="0"/>
                <a:cs typeface="Times New Roman" charset="0"/>
              </a:rPr>
              <a:t>B</a:t>
            </a:r>
            <a:r>
              <a:rPr lang="en-US" sz="1800" dirty="0"/>
              <a:t> (bottleneck bandwidth)</a:t>
            </a:r>
          </a:p>
        </p:txBody>
      </p:sp>
      <p:sp>
        <p:nvSpPr>
          <p:cNvPr id="15" name="Right Brace 14"/>
          <p:cNvSpPr/>
          <p:nvPr/>
        </p:nvSpPr>
        <p:spPr>
          <a:xfrm rot="5400000" flipH="1">
            <a:off x="7914271" y="1961363"/>
            <a:ext cx="183490" cy="2628900"/>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p:cNvSpPr txBox="1"/>
          <p:nvPr/>
        </p:nvSpPr>
        <p:spPr>
          <a:xfrm>
            <a:off x="7275366" y="2796371"/>
            <a:ext cx="1544012" cy="369332"/>
          </a:xfrm>
          <a:prstGeom prst="rect">
            <a:avLst/>
          </a:prstGeom>
          <a:noFill/>
        </p:spPr>
        <p:txBody>
          <a:bodyPr wrap="none" rtlCol="0">
            <a:spAutoFit/>
          </a:bodyPr>
          <a:lstStyle/>
          <a:p>
            <a:r>
              <a:rPr lang="en-US" sz="1800" i="1" dirty="0">
                <a:latin typeface="Times New Roman" charset="0"/>
                <a:ea typeface="Times New Roman" charset="0"/>
                <a:cs typeface="Times New Roman" charset="0"/>
              </a:rPr>
              <a:t>T</a:t>
            </a:r>
            <a:r>
              <a:rPr lang="en-US" sz="1800" dirty="0"/>
              <a:t> (base RTT)</a:t>
            </a:r>
          </a:p>
        </p:txBody>
      </p:sp>
      <p:sp>
        <p:nvSpPr>
          <p:cNvPr id="17" name="Rectangle 16"/>
          <p:cNvSpPr/>
          <p:nvPr/>
        </p:nvSpPr>
        <p:spPr>
          <a:xfrm>
            <a:off x="9097323" y="3489793"/>
            <a:ext cx="161365" cy="37651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8" name="Rectangle 17"/>
          <p:cNvSpPr/>
          <p:nvPr/>
        </p:nvSpPr>
        <p:spPr>
          <a:xfrm>
            <a:off x="8868539" y="3489793"/>
            <a:ext cx="161365" cy="37651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9" name="Rectangle 18"/>
          <p:cNvSpPr/>
          <p:nvPr/>
        </p:nvSpPr>
        <p:spPr>
          <a:xfrm>
            <a:off x="8058629" y="3489793"/>
            <a:ext cx="161365" cy="37651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0" name="Rectangle 19"/>
          <p:cNvSpPr/>
          <p:nvPr/>
        </p:nvSpPr>
        <p:spPr>
          <a:xfrm>
            <a:off x="7199291" y="3489793"/>
            <a:ext cx="161365" cy="37651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1" name="Rectangle 20"/>
          <p:cNvSpPr/>
          <p:nvPr/>
        </p:nvSpPr>
        <p:spPr>
          <a:xfrm>
            <a:off x="6741731" y="3489793"/>
            <a:ext cx="161365" cy="37651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 name="Rectangle 21"/>
          <p:cNvSpPr/>
          <p:nvPr/>
        </p:nvSpPr>
        <p:spPr>
          <a:xfrm>
            <a:off x="7003463" y="3489793"/>
            <a:ext cx="161365" cy="3765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3" name="Rectangle 22"/>
          <p:cNvSpPr/>
          <p:nvPr/>
        </p:nvSpPr>
        <p:spPr>
          <a:xfrm>
            <a:off x="7535165" y="3489793"/>
            <a:ext cx="161365" cy="3765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4" name="Rectangle 23"/>
          <p:cNvSpPr/>
          <p:nvPr/>
        </p:nvSpPr>
        <p:spPr>
          <a:xfrm>
            <a:off x="7739231" y="3489793"/>
            <a:ext cx="161365" cy="3765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5" name="Rectangle 24"/>
          <p:cNvSpPr/>
          <p:nvPr/>
        </p:nvSpPr>
        <p:spPr>
          <a:xfrm>
            <a:off x="8287409" y="3489793"/>
            <a:ext cx="161365" cy="3765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6" name="Rectangle 25"/>
          <p:cNvSpPr/>
          <p:nvPr/>
        </p:nvSpPr>
        <p:spPr>
          <a:xfrm>
            <a:off x="8598569" y="3489793"/>
            <a:ext cx="161365" cy="3765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41" name="Group 40"/>
          <p:cNvGrpSpPr/>
          <p:nvPr/>
        </p:nvGrpSpPr>
        <p:grpSpPr>
          <a:xfrm>
            <a:off x="5094928" y="2939768"/>
            <a:ext cx="1145344" cy="932651"/>
            <a:chOff x="5202533" y="4752328"/>
            <a:chExt cx="1145344" cy="932651"/>
          </a:xfrm>
        </p:grpSpPr>
        <p:grpSp>
          <p:nvGrpSpPr>
            <p:cNvPr id="42" name="Group 41"/>
            <p:cNvGrpSpPr/>
            <p:nvPr/>
          </p:nvGrpSpPr>
          <p:grpSpPr>
            <a:xfrm>
              <a:off x="5202533" y="5245900"/>
              <a:ext cx="1145344" cy="439079"/>
              <a:chOff x="3173506" y="3200155"/>
              <a:chExt cx="1358153" cy="390210"/>
            </a:xfrm>
          </p:grpSpPr>
          <p:cxnSp>
            <p:nvCxnSpPr>
              <p:cNvPr id="44" name="Straight Connector 43"/>
              <p:cNvCxnSpPr/>
              <p:nvPr/>
            </p:nvCxnSpPr>
            <p:spPr>
              <a:xfrm>
                <a:off x="3173506" y="3200400"/>
                <a:ext cx="135815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4531659" y="3200155"/>
                <a:ext cx="0" cy="3899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3173506" y="3590365"/>
                <a:ext cx="135815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3" name="TextBox 42"/>
            <p:cNvSpPr txBox="1"/>
            <p:nvPr/>
          </p:nvSpPr>
          <p:spPr>
            <a:xfrm>
              <a:off x="5467830" y="4752328"/>
              <a:ext cx="877163" cy="369332"/>
            </a:xfrm>
            <a:prstGeom prst="rect">
              <a:avLst/>
            </a:prstGeom>
            <a:noFill/>
          </p:spPr>
          <p:txBody>
            <a:bodyPr wrap="none" rtlCol="0">
              <a:spAutoFit/>
            </a:bodyPr>
            <a:lstStyle/>
            <a:p>
              <a:r>
                <a:rPr lang="en-US" sz="1800" dirty="0"/>
                <a:t>Queue</a:t>
              </a:r>
            </a:p>
          </p:txBody>
        </p:sp>
      </p:grpSp>
      <p:sp>
        <p:nvSpPr>
          <p:cNvPr id="47" name="Rectangle 46"/>
          <p:cNvSpPr/>
          <p:nvPr/>
        </p:nvSpPr>
        <p:spPr>
          <a:xfrm>
            <a:off x="6035463" y="3469253"/>
            <a:ext cx="161365" cy="37651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8" name="Rectangle 47"/>
          <p:cNvSpPr/>
          <p:nvPr/>
        </p:nvSpPr>
        <p:spPr>
          <a:xfrm>
            <a:off x="5827030" y="3469253"/>
            <a:ext cx="161365" cy="3765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9" name="Rectangle 48"/>
          <p:cNvSpPr/>
          <p:nvPr/>
        </p:nvSpPr>
        <p:spPr>
          <a:xfrm>
            <a:off x="5618597" y="3469253"/>
            <a:ext cx="161365" cy="3765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2" name="Slide Number Placeholder 61"/>
          <p:cNvSpPr>
            <a:spLocks noGrp="1"/>
          </p:cNvSpPr>
          <p:nvPr>
            <p:ph type="sldNum" sz="quarter" idx="2"/>
          </p:nvPr>
        </p:nvSpPr>
        <p:spPr/>
        <p:txBody>
          <a:bodyPr/>
          <a:lstStyle/>
          <a:p>
            <a:fld id="{86CB4B4D-7CA3-9044-876B-883B54F8677D}" type="slidenum">
              <a:rPr lang="uk-UA" smtClean="0"/>
              <a:t>17</a:t>
            </a:fld>
            <a:endParaRPr lang="uk-UA"/>
          </a:p>
        </p:txBody>
      </p:sp>
      <mc:AlternateContent xmlns:mc="http://schemas.openxmlformats.org/markup-compatibility/2006" xmlns:a14="http://schemas.microsoft.com/office/drawing/2010/main">
        <mc:Choice Requires="a14">
          <p:sp>
            <p:nvSpPr>
              <p:cNvPr id="66" name="Rectangle 65"/>
              <p:cNvSpPr/>
              <p:nvPr/>
            </p:nvSpPr>
            <p:spPr>
              <a:xfrm>
                <a:off x="1336838" y="4179293"/>
                <a:ext cx="3913444" cy="584775"/>
              </a:xfrm>
              <a:prstGeom prst="rect">
                <a:avLst/>
              </a:prstGeom>
              <a:noFill/>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3200" b="0" i="0" smtClean="0">
                          <a:solidFill>
                            <a:schemeClr val="accent1"/>
                          </a:solidFill>
                          <a:latin typeface="Cambria Math" charset="0"/>
                          <a:ea typeface="Cambria Math" charset="0"/>
                          <a:cs typeface="Cambria Math" charset="0"/>
                        </a:rPr>
                        <m:t>total</m:t>
                      </m:r>
                      <m:r>
                        <a:rPr lang="en-US" sz="3200" b="0" i="0" smtClean="0">
                          <a:solidFill>
                            <a:schemeClr val="accent1"/>
                          </a:solidFill>
                          <a:latin typeface="Cambria Math" charset="0"/>
                          <a:ea typeface="Cambria Math" charset="0"/>
                          <a:cs typeface="Cambria Math" charset="0"/>
                        </a:rPr>
                        <m:t> </m:t>
                      </m:r>
                      <m:r>
                        <m:rPr>
                          <m:sty m:val="p"/>
                        </m:rPr>
                        <a:rPr lang="en-US" sz="3200" b="0" i="0" smtClean="0">
                          <a:solidFill>
                            <a:schemeClr val="accent1"/>
                          </a:solidFill>
                          <a:latin typeface="Cambria Math" charset="0"/>
                          <a:ea typeface="Cambria Math" charset="0"/>
                          <a:cs typeface="Cambria Math" charset="0"/>
                        </a:rPr>
                        <m:t>inflight</m:t>
                      </m:r>
                      <m:r>
                        <a:rPr lang="en-US" sz="3200" b="0" i="0" smtClean="0">
                          <a:solidFill>
                            <a:schemeClr val="accent1"/>
                          </a:solidFill>
                          <a:latin typeface="Cambria Math" charset="0"/>
                          <a:ea typeface="Cambria Math" charset="0"/>
                          <a:cs typeface="Cambria Math" charset="0"/>
                        </a:rPr>
                        <m:t> </m:t>
                      </m:r>
                      <m:r>
                        <m:rPr>
                          <m:sty m:val="p"/>
                        </m:rPr>
                        <a:rPr lang="en-US" sz="3200" b="0" i="0" smtClean="0">
                          <a:solidFill>
                            <a:schemeClr val="accent1"/>
                          </a:solidFill>
                          <a:latin typeface="Cambria Math" charset="0"/>
                          <a:ea typeface="Cambria Math" charset="0"/>
                          <a:cs typeface="Cambria Math" charset="0"/>
                        </a:rPr>
                        <m:t>bytes</m:t>
                      </m:r>
                      <m:r>
                        <a:rPr lang="en-US" sz="3200" i="1">
                          <a:solidFill>
                            <a:schemeClr val="accent1"/>
                          </a:solidFill>
                          <a:latin typeface="Cambria Math" charset="0"/>
                          <a:ea typeface="Cambria Math" charset="0"/>
                          <a:cs typeface="Cambria Math" charset="0"/>
                        </a:rPr>
                        <m:t>≈</m:t>
                      </m:r>
                    </m:oMath>
                  </m:oMathPara>
                </a14:m>
                <a:endParaRPr lang="en-US" sz="3200" b="1" dirty="0">
                  <a:ln w="0"/>
                  <a:solidFill>
                    <a:schemeClr val="accent1"/>
                  </a:solidFill>
                  <a:effectLst>
                    <a:outerShdw blurRad="38100" dist="25400" dir="5400000" algn="ctr" rotWithShape="0">
                      <a:srgbClr val="6E747A">
                        <a:alpha val="43000"/>
                      </a:srgbClr>
                    </a:outerShdw>
                  </a:effectLst>
                </a:endParaRPr>
              </a:p>
            </p:txBody>
          </p:sp>
        </mc:Choice>
        <mc:Fallback xmlns="">
          <p:sp>
            <p:nvSpPr>
              <p:cNvPr id="66" name="Rectangle 65"/>
              <p:cNvSpPr>
                <a:spLocks noRot="1" noChangeAspect="1" noMove="1" noResize="1" noEditPoints="1" noAdjustHandles="1" noChangeArrowheads="1" noChangeShapeType="1" noTextEdit="1"/>
              </p:cNvSpPr>
              <p:nvPr/>
            </p:nvSpPr>
            <p:spPr>
              <a:xfrm>
                <a:off x="1336838" y="4179293"/>
                <a:ext cx="3913444" cy="584775"/>
              </a:xfrm>
              <a:prstGeom prst="rect">
                <a:avLst/>
              </a:prstGeom>
              <a:blipFill rotWithShape="0">
                <a:blip r:embed="rId4"/>
                <a:stretch>
                  <a:fillRect/>
                </a:stretch>
              </a:blipFill>
            </p:spPr>
            <p:txBody>
              <a:bodyPr/>
              <a:lstStyle/>
              <a:p>
                <a:r>
                  <a:rPr lang="en-US">
                    <a:noFill/>
                  </a:rPr>
                  <a:t> </a:t>
                </a:r>
              </a:p>
            </p:txBody>
          </p:sp>
        </mc:Fallback>
      </mc:AlternateContent>
      <p:sp>
        <p:nvSpPr>
          <p:cNvPr id="74" name="Rectangle 73">
            <a:extLst>
              <a:ext uri="{FF2B5EF4-FFF2-40B4-BE49-F238E27FC236}">
                <a16:creationId xmlns:a16="http://schemas.microsoft.com/office/drawing/2014/main" id="{CF21E07C-40E4-2B4B-B502-3E819087DDE7}"/>
              </a:ext>
            </a:extLst>
          </p:cNvPr>
          <p:cNvSpPr/>
          <p:nvPr/>
        </p:nvSpPr>
        <p:spPr>
          <a:xfrm>
            <a:off x="643469" y="3311613"/>
            <a:ext cx="1978051" cy="522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congestion</a:t>
            </a:r>
          </a:p>
        </p:txBody>
      </p:sp>
      <mc:AlternateContent xmlns:mc="http://schemas.openxmlformats.org/markup-compatibility/2006" xmlns:a14="http://schemas.microsoft.com/office/drawing/2010/main">
        <mc:Choice Requires="a14">
          <p:sp>
            <p:nvSpPr>
              <p:cNvPr id="50" name="Rectangle 49"/>
              <p:cNvSpPr/>
              <p:nvPr/>
            </p:nvSpPr>
            <p:spPr>
              <a:xfrm>
                <a:off x="6983173" y="4168413"/>
                <a:ext cx="2194832"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b="1" i="1">
                          <a:ln w="0"/>
                          <a:solidFill>
                            <a:schemeClr val="accent1"/>
                          </a:solidFill>
                          <a:effectLst>
                            <a:outerShdw blurRad="38100" dist="25400" dir="5400000" algn="ctr" rotWithShape="0">
                              <a:srgbClr val="6E747A">
                                <a:alpha val="43000"/>
                              </a:srgbClr>
                            </a:outerShdw>
                          </a:effectLst>
                          <a:latin typeface="Cambria Math" charset="0"/>
                          <a:ea typeface="Cambria Math" charset="0"/>
                          <a:cs typeface="Cambria Math" charset="0"/>
                        </a:rPr>
                        <m:t>𝒕𝒙𝑹𝒂𝒕𝒆</m:t>
                      </m:r>
                      <m:r>
                        <a:rPr lang="en-US" sz="3200" b="1" i="1">
                          <a:ln w="0"/>
                          <a:solidFill>
                            <a:schemeClr val="accent1"/>
                          </a:solidFill>
                          <a:effectLst>
                            <a:outerShdw blurRad="38100" dist="25400" dir="5400000" algn="ctr" rotWithShape="0">
                              <a:srgbClr val="6E747A">
                                <a:alpha val="43000"/>
                              </a:srgbClr>
                            </a:outerShdw>
                          </a:effectLst>
                          <a:latin typeface="Cambria Math" charset="0"/>
                          <a:ea typeface="Cambria Math" charset="0"/>
                          <a:cs typeface="Cambria Math" charset="0"/>
                        </a:rPr>
                        <m:t>×</m:t>
                      </m:r>
                      <m:r>
                        <a:rPr lang="en-US" sz="3200" b="1" i="1">
                          <a:ln w="0"/>
                          <a:solidFill>
                            <a:schemeClr val="accent1"/>
                          </a:solidFill>
                          <a:effectLst>
                            <a:outerShdw blurRad="38100" dist="25400" dir="5400000" algn="ctr" rotWithShape="0">
                              <a:srgbClr val="6E747A">
                                <a:alpha val="43000"/>
                              </a:srgbClr>
                            </a:outerShdw>
                          </a:effectLst>
                          <a:latin typeface="Cambria Math" charset="0"/>
                          <a:ea typeface="Cambria Math" charset="0"/>
                          <a:cs typeface="Cambria Math" charset="0"/>
                        </a:rPr>
                        <m:t>𝑻</m:t>
                      </m:r>
                    </m:oMath>
                  </m:oMathPara>
                </a14:m>
                <a:endParaRPr lang="en-US" sz="3200" b="1" dirty="0">
                  <a:ln w="0"/>
                  <a:solidFill>
                    <a:schemeClr val="accent1"/>
                  </a:solidFill>
                  <a:effectLst>
                    <a:outerShdw blurRad="38100" dist="25400" dir="5400000" algn="ctr" rotWithShape="0">
                      <a:srgbClr val="6E747A">
                        <a:alpha val="43000"/>
                      </a:srgbClr>
                    </a:outerShdw>
                  </a:effectLst>
                </a:endParaRPr>
              </a:p>
            </p:txBody>
          </p:sp>
        </mc:Choice>
        <mc:Fallback xmlns="">
          <p:sp>
            <p:nvSpPr>
              <p:cNvPr id="50" name="Rectangle 49"/>
              <p:cNvSpPr>
                <a:spLocks noRot="1" noChangeAspect="1" noMove="1" noResize="1" noEditPoints="1" noAdjustHandles="1" noChangeArrowheads="1" noChangeShapeType="1" noTextEdit="1"/>
              </p:cNvSpPr>
              <p:nvPr/>
            </p:nvSpPr>
            <p:spPr>
              <a:xfrm>
                <a:off x="6983173" y="4168413"/>
                <a:ext cx="2194832" cy="584775"/>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Rectangle 50"/>
              <p:cNvSpPr/>
              <p:nvPr/>
            </p:nvSpPr>
            <p:spPr>
              <a:xfrm>
                <a:off x="5231354" y="4156979"/>
                <a:ext cx="1191352"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b="1" i="1">
                          <a:ln w="0"/>
                          <a:solidFill>
                            <a:schemeClr val="accent1"/>
                          </a:solidFill>
                          <a:effectLst>
                            <a:outerShdw blurRad="38100" dist="25400" dir="5400000" algn="ctr" rotWithShape="0">
                              <a:srgbClr val="6E747A">
                                <a:alpha val="43000"/>
                              </a:srgbClr>
                            </a:outerShdw>
                          </a:effectLst>
                          <a:latin typeface="Cambria Math" charset="0"/>
                          <a:ea typeface="Cambria Math" charset="0"/>
                          <a:cs typeface="Cambria Math" charset="0"/>
                        </a:rPr>
                        <m:t>𝒒𝒍𝒆𝒏</m:t>
                      </m:r>
                    </m:oMath>
                  </m:oMathPara>
                </a14:m>
                <a:endParaRPr lang="en-US" sz="2800" dirty="0"/>
              </a:p>
            </p:txBody>
          </p:sp>
        </mc:Choice>
        <mc:Fallback xmlns="">
          <p:sp>
            <p:nvSpPr>
              <p:cNvPr id="51" name="Rectangle 50"/>
              <p:cNvSpPr>
                <a:spLocks noRot="1" noChangeAspect="1" noMove="1" noResize="1" noEditPoints="1" noAdjustHandles="1" noChangeArrowheads="1" noChangeShapeType="1" noTextEdit="1"/>
              </p:cNvSpPr>
              <p:nvPr/>
            </p:nvSpPr>
            <p:spPr>
              <a:xfrm>
                <a:off x="5231354" y="4156979"/>
                <a:ext cx="1191352" cy="584775"/>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Rectangle 51"/>
              <p:cNvSpPr/>
              <p:nvPr/>
            </p:nvSpPr>
            <p:spPr>
              <a:xfrm>
                <a:off x="6324019" y="4199190"/>
                <a:ext cx="604653"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b="1" i="1">
                          <a:ln w="0"/>
                          <a:solidFill>
                            <a:schemeClr val="accent1"/>
                          </a:solidFill>
                          <a:effectLst>
                            <a:outerShdw blurRad="38100" dist="25400" dir="5400000" algn="ctr" rotWithShape="0">
                              <a:srgbClr val="6E747A">
                                <a:alpha val="43000"/>
                              </a:srgbClr>
                            </a:outerShdw>
                          </a:effectLst>
                          <a:latin typeface="Cambria Math" charset="0"/>
                          <a:ea typeface="Cambria Math" charset="0"/>
                          <a:cs typeface="Cambria Math" charset="0"/>
                        </a:rPr>
                        <m:t>+</m:t>
                      </m:r>
                    </m:oMath>
                  </m:oMathPara>
                </a14:m>
                <a:endParaRPr lang="en-US" sz="2800" dirty="0"/>
              </a:p>
            </p:txBody>
          </p:sp>
        </mc:Choice>
        <mc:Fallback xmlns="">
          <p:sp>
            <p:nvSpPr>
              <p:cNvPr id="52" name="Rectangle 51"/>
              <p:cNvSpPr>
                <a:spLocks noRot="1" noChangeAspect="1" noMove="1" noResize="1" noEditPoints="1" noAdjustHandles="1" noChangeArrowheads="1" noChangeShapeType="1" noTextEdit="1"/>
              </p:cNvSpPr>
              <p:nvPr/>
            </p:nvSpPr>
            <p:spPr>
              <a:xfrm>
                <a:off x="6324019" y="4199190"/>
                <a:ext cx="604653" cy="584775"/>
              </a:xfrm>
              <a:prstGeom prst="rect">
                <a:avLst/>
              </a:prstGeom>
              <a:blipFill rotWithShape="0">
                <a:blip r:embed="rId7"/>
                <a:stretch>
                  <a:fillRect/>
                </a:stretch>
              </a:blipFill>
            </p:spPr>
            <p:txBody>
              <a:bodyPr/>
              <a:lstStyle/>
              <a:p>
                <a:r>
                  <a:rPr lang="en-US">
                    <a:noFill/>
                  </a:rPr>
                  <a:t> </a:t>
                </a:r>
              </a:p>
            </p:txBody>
          </p:sp>
        </mc:Fallback>
      </mc:AlternateContent>
      <p:sp>
        <p:nvSpPr>
          <p:cNvPr id="53" name="Rectangle 52"/>
          <p:cNvSpPr/>
          <p:nvPr/>
        </p:nvSpPr>
        <p:spPr>
          <a:xfrm>
            <a:off x="324357" y="3350646"/>
            <a:ext cx="663963" cy="461665"/>
          </a:xfrm>
          <a:prstGeom prst="rect">
            <a:avLst/>
          </a:prstGeom>
        </p:spPr>
        <p:txBody>
          <a:bodyPr wrap="none">
            <a:spAutoFit/>
          </a:bodyPr>
          <a:lstStyle/>
          <a:p>
            <a:r>
              <a:rPr lang="en-US" sz="2400" dirty="0">
                <a:solidFill>
                  <a:schemeClr val="tx1"/>
                </a:solidFill>
              </a:rPr>
              <a:t>No </a:t>
            </a:r>
            <a:endParaRPr lang="en-US" sz="2400" dirty="0"/>
          </a:p>
        </p:txBody>
      </p:sp>
      <p:sp>
        <p:nvSpPr>
          <p:cNvPr id="54" name="TextBox 53"/>
          <p:cNvSpPr txBox="1"/>
          <p:nvPr/>
        </p:nvSpPr>
        <p:spPr>
          <a:xfrm>
            <a:off x="738921" y="5220690"/>
            <a:ext cx="1091581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chemeClr val="accent2"/>
                </a:solidFill>
                <a:effectLst/>
                <a:uFillTx/>
                <a:sym typeface="Helvetica Light"/>
              </a:rPr>
              <a:t>Each sender estimat</a:t>
            </a:r>
            <a:r>
              <a:rPr lang="en-US" sz="2800" dirty="0">
                <a:solidFill>
                  <a:schemeClr val="accent2"/>
                </a:solidFill>
              </a:rPr>
              <a:t>es independently in a distributed way</a:t>
            </a:r>
            <a:endParaRPr kumimoji="0" lang="en-US" sz="2800" b="0" i="0" u="none" strike="noStrike" cap="none" spc="0" normalizeH="0" baseline="0" dirty="0">
              <a:ln>
                <a:noFill/>
              </a:ln>
              <a:solidFill>
                <a:schemeClr val="accent2"/>
              </a:solidFill>
              <a:effectLst/>
              <a:uFillTx/>
              <a:sym typeface="Helvetica Light"/>
            </a:endParaRPr>
          </a:p>
        </p:txBody>
      </p:sp>
      <p:grpSp>
        <p:nvGrpSpPr>
          <p:cNvPr id="8" name="Group 7"/>
          <p:cNvGrpSpPr/>
          <p:nvPr/>
        </p:nvGrpSpPr>
        <p:grpSpPr>
          <a:xfrm>
            <a:off x="5360225" y="4783965"/>
            <a:ext cx="3088549" cy="415988"/>
            <a:chOff x="5360225" y="4783965"/>
            <a:chExt cx="3088549" cy="415988"/>
          </a:xfrm>
        </p:grpSpPr>
        <p:cxnSp>
          <p:nvCxnSpPr>
            <p:cNvPr id="6" name="Straight Connector 5"/>
            <p:cNvCxnSpPr/>
            <p:nvPr/>
          </p:nvCxnSpPr>
          <p:spPr>
            <a:xfrm>
              <a:off x="5360225" y="4783965"/>
              <a:ext cx="3088549" cy="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7" name="TextBox 6"/>
            <p:cNvSpPr txBox="1"/>
            <p:nvPr/>
          </p:nvSpPr>
          <p:spPr>
            <a:xfrm>
              <a:off x="5947772" y="4789584"/>
              <a:ext cx="1901161"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zh-CN" sz="2000" b="0" i="0" u="none" strike="noStrike" cap="none" spc="0" normalizeH="0" baseline="0" dirty="0">
                  <a:ln>
                    <a:noFill/>
                  </a:ln>
                  <a:solidFill>
                    <a:srgbClr val="000000"/>
                  </a:solidFill>
                  <a:effectLst/>
                  <a:uFillTx/>
                  <a:latin typeface="+mn-lt"/>
                  <a:ea typeface="+mn-ea"/>
                  <a:cs typeface="+mn-cs"/>
                  <a:sym typeface="Helvetica Light"/>
                </a:rPr>
                <a:t>Available in</a:t>
              </a:r>
              <a:r>
                <a:rPr kumimoji="0" lang="en-US" altLang="zh-CN" sz="2000" b="0" i="0" u="none" strike="noStrike" cap="none" spc="0" normalizeH="0" dirty="0">
                  <a:ln>
                    <a:noFill/>
                  </a:ln>
                  <a:solidFill>
                    <a:srgbClr val="000000"/>
                  </a:solidFill>
                  <a:effectLst/>
                  <a:uFillTx/>
                  <a:latin typeface="+mn-lt"/>
                  <a:ea typeface="+mn-ea"/>
                  <a:cs typeface="+mn-cs"/>
                  <a:sym typeface="Helvetica Light"/>
                </a:rPr>
                <a:t> INT</a:t>
              </a:r>
              <a:endParaRPr kumimoji="0" lang="en-US" sz="2000" b="0" i="0" u="none" strike="noStrike" cap="none" spc="0" normalizeH="0" baseline="0" dirty="0">
                <a:ln>
                  <a:noFill/>
                </a:ln>
                <a:solidFill>
                  <a:srgbClr val="000000"/>
                </a:solidFill>
                <a:effectLst/>
                <a:uFillTx/>
                <a:latin typeface="+mn-lt"/>
                <a:ea typeface="+mn-ea"/>
                <a:cs typeface="+mn-cs"/>
                <a:sym typeface="Helvetica Light"/>
              </a:endParaRPr>
            </a:p>
          </p:txBody>
        </p:sp>
      </p:grpSp>
    </p:spTree>
    <p:custDataLst>
      <p:tags r:id="rId1"/>
    </p:custDataLst>
    <p:extLst>
      <p:ext uri="{BB962C8B-B14F-4D97-AF65-F5344CB8AC3E}">
        <p14:creationId xmlns:p14="http://schemas.microsoft.com/office/powerpoint/2010/main" val="1021471162"/>
      </p:ext>
    </p:extLst>
  </p:cSld>
  <p:clrMapOvr>
    <a:masterClrMapping/>
  </p:clrMapOvr>
  <mc:AlternateContent xmlns:mc="http://schemas.openxmlformats.org/markup-compatibility/2006" xmlns:p14="http://schemas.microsoft.com/office/powerpoint/2010/main">
    <mc:Choice Requires="p14">
      <p:transition spd="med" p14:dur="700" advTm="71775">
        <p:fade/>
      </p:transition>
    </mc:Choice>
    <mc:Fallback xmlns="">
      <p:transition spd="med" advTm="7177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xEl>
                                              <p:pRg st="1" end="1"/>
                                            </p:txEl>
                                          </p:spTgt>
                                        </p:tgtEl>
                                        <p:attrNameLst>
                                          <p:attrName>style.visibility</p:attrName>
                                        </p:attrNameLst>
                                      </p:cBhvr>
                                      <p:to>
                                        <p:strVal val="visible"/>
                                      </p:to>
                                    </p:set>
                                    <p:animEffect transition="in" filter="fade">
                                      <p:cBhvr>
                                        <p:cTn id="28" dur="500"/>
                                        <p:tgtEl>
                                          <p:spTgt spid="2">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
                                        <p:tgtEl>
                                          <p:spTgt spid="17"/>
                                        </p:tgtEl>
                                      </p:cBhvr>
                                    </p:animEffect>
                                  </p:childTnLst>
                                </p:cTn>
                              </p:par>
                            </p:childTnLst>
                          </p:cTn>
                        </p:par>
                        <p:par>
                          <p:cTn id="38" fill="hold">
                            <p:stCondLst>
                              <p:cond delay="600"/>
                            </p:stCondLst>
                            <p:childTnLst>
                              <p:par>
                                <p:cTn id="39" presetID="10" presetClass="entr" presetSubtype="0"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100"/>
                                        <p:tgtEl>
                                          <p:spTgt spid="18"/>
                                        </p:tgtEl>
                                      </p:cBhvr>
                                    </p:animEffect>
                                  </p:childTnLst>
                                </p:cTn>
                              </p:par>
                            </p:childTnLst>
                          </p:cTn>
                        </p:par>
                        <p:par>
                          <p:cTn id="42" fill="hold">
                            <p:stCondLst>
                              <p:cond delay="700"/>
                            </p:stCondLst>
                            <p:childTnLst>
                              <p:par>
                                <p:cTn id="43" presetID="10" presetClass="entr" presetSubtype="0"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100"/>
                                        <p:tgtEl>
                                          <p:spTgt spid="19"/>
                                        </p:tgtEl>
                                      </p:cBhvr>
                                    </p:animEffect>
                                  </p:childTnLst>
                                </p:cTn>
                              </p:par>
                            </p:childTnLst>
                          </p:cTn>
                        </p:par>
                        <p:par>
                          <p:cTn id="46" fill="hold">
                            <p:stCondLst>
                              <p:cond delay="800"/>
                            </p:stCondLst>
                            <p:childTnLst>
                              <p:par>
                                <p:cTn id="47" presetID="10" presetClass="entr" presetSubtype="0" fill="hold" grpId="0" nodeType="after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
                                        <p:tgtEl>
                                          <p:spTgt spid="20"/>
                                        </p:tgtEl>
                                      </p:cBhvr>
                                    </p:animEffect>
                                  </p:childTnLst>
                                </p:cTn>
                              </p:par>
                            </p:childTnLst>
                          </p:cTn>
                        </p:par>
                        <p:par>
                          <p:cTn id="50" fill="hold">
                            <p:stCondLst>
                              <p:cond delay="900"/>
                            </p:stCondLst>
                            <p:childTnLst>
                              <p:par>
                                <p:cTn id="51" presetID="10" presetClass="entr" presetSubtype="0"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1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100"/>
                                        <p:tgtEl>
                                          <p:spTgt spid="26"/>
                                        </p:tgtEl>
                                      </p:cBhvr>
                                    </p:animEffect>
                                  </p:childTnLst>
                                </p:cTn>
                              </p:par>
                            </p:childTnLst>
                          </p:cTn>
                        </p:par>
                        <p:par>
                          <p:cTn id="59" fill="hold">
                            <p:stCondLst>
                              <p:cond delay="100"/>
                            </p:stCondLst>
                            <p:childTnLst>
                              <p:par>
                                <p:cTn id="60" presetID="10" presetClass="entr" presetSubtype="0" fill="hold" grpId="0" nodeType="after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100"/>
                                        <p:tgtEl>
                                          <p:spTgt spid="25"/>
                                        </p:tgtEl>
                                      </p:cBhvr>
                                    </p:animEffect>
                                  </p:childTnLst>
                                </p:cTn>
                              </p:par>
                            </p:childTnLst>
                          </p:cTn>
                        </p:par>
                        <p:par>
                          <p:cTn id="63" fill="hold">
                            <p:stCondLst>
                              <p:cond delay="200"/>
                            </p:stCondLst>
                            <p:childTnLst>
                              <p:par>
                                <p:cTn id="64" presetID="10" presetClass="entr" presetSubtype="0" fill="hold" grpId="0"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100"/>
                                        <p:tgtEl>
                                          <p:spTgt spid="24"/>
                                        </p:tgtEl>
                                      </p:cBhvr>
                                    </p:animEffect>
                                  </p:childTnLst>
                                </p:cTn>
                              </p:par>
                            </p:childTnLst>
                          </p:cTn>
                        </p:par>
                        <p:par>
                          <p:cTn id="67" fill="hold">
                            <p:stCondLst>
                              <p:cond delay="300"/>
                            </p:stCondLst>
                            <p:childTnLst>
                              <p:par>
                                <p:cTn id="68" presetID="10" presetClass="entr" presetSubtype="0" fill="hold" grpId="0" nodeType="after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fade">
                                      <p:cBhvr>
                                        <p:cTn id="70" dur="100"/>
                                        <p:tgtEl>
                                          <p:spTgt spid="23"/>
                                        </p:tgtEl>
                                      </p:cBhvr>
                                    </p:animEffect>
                                  </p:childTnLst>
                                </p:cTn>
                              </p:par>
                            </p:childTnLst>
                          </p:cTn>
                        </p:par>
                        <p:par>
                          <p:cTn id="71" fill="hold">
                            <p:stCondLst>
                              <p:cond delay="400"/>
                            </p:stCondLst>
                            <p:childTnLst>
                              <p:par>
                                <p:cTn id="72" presetID="10" presetClass="entr" presetSubtype="0" fill="hold" grpId="0" nodeType="after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fade">
                                      <p:cBhvr>
                                        <p:cTn id="74" dur="100"/>
                                        <p:tgtEl>
                                          <p:spTgt spid="22"/>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2">
                                            <p:txEl>
                                              <p:pRg st="2" end="2"/>
                                            </p:txEl>
                                          </p:spTgt>
                                        </p:tgtEl>
                                        <p:attrNameLst>
                                          <p:attrName>style.visibility</p:attrName>
                                        </p:attrNameLst>
                                      </p:cBhvr>
                                      <p:to>
                                        <p:strVal val="visible"/>
                                      </p:to>
                                    </p:set>
                                    <p:animEffect transition="in" filter="fade">
                                      <p:cBhvr>
                                        <p:cTn id="79" dur="500"/>
                                        <p:tgtEl>
                                          <p:spTgt spid="2">
                                            <p:txEl>
                                              <p:pRg st="2" end="2"/>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50"/>
                                        </p:tgtEl>
                                        <p:attrNameLst>
                                          <p:attrName>style.visibility</p:attrName>
                                        </p:attrNameLst>
                                      </p:cBhvr>
                                      <p:to>
                                        <p:strVal val="visible"/>
                                      </p:to>
                                    </p:set>
                                    <p:animEffect transition="in" filter="fade">
                                      <p:cBhvr>
                                        <p:cTn id="84" dur="500"/>
                                        <p:tgtEl>
                                          <p:spTgt spid="50"/>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74"/>
                                        </p:tgtEl>
                                        <p:attrNameLst>
                                          <p:attrName>style.visibility</p:attrName>
                                        </p:attrNameLst>
                                      </p:cBhvr>
                                      <p:to>
                                        <p:strVal val="visible"/>
                                      </p:to>
                                    </p:set>
                                    <p:animEffect transition="in" filter="fade">
                                      <p:cBhvr>
                                        <p:cTn id="89" dur="500"/>
                                        <p:tgtEl>
                                          <p:spTgt spid="74"/>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53"/>
                                        </p:tgtEl>
                                        <p:attrNameLst>
                                          <p:attrName>style.visibility</p:attrName>
                                        </p:attrNameLst>
                                      </p:cBhvr>
                                      <p:to>
                                        <p:strVal val="visible"/>
                                      </p:to>
                                    </p:set>
                                    <p:animEffect transition="in" filter="fade">
                                      <p:cBhvr>
                                        <p:cTn id="92" dur="500"/>
                                        <p:tgtEl>
                                          <p:spTgt spid="53"/>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grpId="1" nodeType="clickEffect">
                                  <p:stCondLst>
                                    <p:cond delay="0"/>
                                  </p:stCondLst>
                                  <p:childTnLst>
                                    <p:animEffect transition="out" filter="fade">
                                      <p:cBhvr>
                                        <p:cTn id="96" dur="500"/>
                                        <p:tgtEl>
                                          <p:spTgt spid="53"/>
                                        </p:tgtEl>
                                      </p:cBhvr>
                                    </p:animEffect>
                                    <p:set>
                                      <p:cBhvr>
                                        <p:cTn id="97" dur="1" fill="hold">
                                          <p:stCondLst>
                                            <p:cond delay="499"/>
                                          </p:stCondLst>
                                        </p:cTn>
                                        <p:tgtEl>
                                          <p:spTgt spid="53"/>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41"/>
                                        </p:tgtEl>
                                        <p:attrNameLst>
                                          <p:attrName>style.visibility</p:attrName>
                                        </p:attrNameLst>
                                      </p:cBhvr>
                                      <p:to>
                                        <p:strVal val="visible"/>
                                      </p:to>
                                    </p:set>
                                    <p:animEffect transition="in" filter="fade">
                                      <p:cBhvr>
                                        <p:cTn id="102" dur="500"/>
                                        <p:tgtEl>
                                          <p:spTgt spid="41"/>
                                        </p:tgtEl>
                                      </p:cBhvr>
                                    </p:animEffect>
                                  </p:childTnLst>
                                </p:cTn>
                              </p:par>
                            </p:childTnLst>
                          </p:cTn>
                        </p:par>
                        <p:par>
                          <p:cTn id="103" fill="hold">
                            <p:stCondLst>
                              <p:cond delay="500"/>
                            </p:stCondLst>
                            <p:childTnLst>
                              <p:par>
                                <p:cTn id="104" presetID="10" presetClass="entr" presetSubtype="0" fill="hold" grpId="0" nodeType="afterEffect">
                                  <p:stCondLst>
                                    <p:cond delay="0"/>
                                  </p:stCondLst>
                                  <p:childTnLst>
                                    <p:set>
                                      <p:cBhvr>
                                        <p:cTn id="105" dur="1" fill="hold">
                                          <p:stCondLst>
                                            <p:cond delay="0"/>
                                          </p:stCondLst>
                                        </p:cTn>
                                        <p:tgtEl>
                                          <p:spTgt spid="47"/>
                                        </p:tgtEl>
                                        <p:attrNameLst>
                                          <p:attrName>style.visibility</p:attrName>
                                        </p:attrNameLst>
                                      </p:cBhvr>
                                      <p:to>
                                        <p:strVal val="visible"/>
                                      </p:to>
                                    </p:set>
                                    <p:animEffect transition="in" filter="fade">
                                      <p:cBhvr>
                                        <p:cTn id="106" dur="100"/>
                                        <p:tgtEl>
                                          <p:spTgt spid="47"/>
                                        </p:tgtEl>
                                      </p:cBhvr>
                                    </p:animEffect>
                                  </p:childTnLst>
                                </p:cTn>
                              </p:par>
                            </p:childTnLst>
                          </p:cTn>
                        </p:par>
                        <p:par>
                          <p:cTn id="107" fill="hold">
                            <p:stCondLst>
                              <p:cond delay="600"/>
                            </p:stCondLst>
                            <p:childTnLst>
                              <p:par>
                                <p:cTn id="108" presetID="10" presetClass="entr" presetSubtype="0" fill="hold" grpId="0" nodeType="afterEffect">
                                  <p:stCondLst>
                                    <p:cond delay="0"/>
                                  </p:stCondLst>
                                  <p:childTnLst>
                                    <p:set>
                                      <p:cBhvr>
                                        <p:cTn id="109" dur="1" fill="hold">
                                          <p:stCondLst>
                                            <p:cond delay="0"/>
                                          </p:stCondLst>
                                        </p:cTn>
                                        <p:tgtEl>
                                          <p:spTgt spid="48"/>
                                        </p:tgtEl>
                                        <p:attrNameLst>
                                          <p:attrName>style.visibility</p:attrName>
                                        </p:attrNameLst>
                                      </p:cBhvr>
                                      <p:to>
                                        <p:strVal val="visible"/>
                                      </p:to>
                                    </p:set>
                                    <p:animEffect transition="in" filter="fade">
                                      <p:cBhvr>
                                        <p:cTn id="110" dur="100"/>
                                        <p:tgtEl>
                                          <p:spTgt spid="48"/>
                                        </p:tgtEl>
                                      </p:cBhvr>
                                    </p:animEffect>
                                  </p:childTnLst>
                                </p:cTn>
                              </p:par>
                            </p:childTnLst>
                          </p:cTn>
                        </p:par>
                        <p:par>
                          <p:cTn id="111" fill="hold">
                            <p:stCondLst>
                              <p:cond delay="700"/>
                            </p:stCondLst>
                            <p:childTnLst>
                              <p:par>
                                <p:cTn id="112" presetID="10" presetClass="entr" presetSubtype="0" fill="hold" grpId="0" nodeType="afterEffect">
                                  <p:stCondLst>
                                    <p:cond delay="0"/>
                                  </p:stCondLst>
                                  <p:childTnLst>
                                    <p:set>
                                      <p:cBhvr>
                                        <p:cTn id="113" dur="1" fill="hold">
                                          <p:stCondLst>
                                            <p:cond delay="0"/>
                                          </p:stCondLst>
                                        </p:cTn>
                                        <p:tgtEl>
                                          <p:spTgt spid="49"/>
                                        </p:tgtEl>
                                        <p:attrNameLst>
                                          <p:attrName>style.visibility</p:attrName>
                                        </p:attrNameLst>
                                      </p:cBhvr>
                                      <p:to>
                                        <p:strVal val="visible"/>
                                      </p:to>
                                    </p:set>
                                    <p:animEffect transition="in" filter="fade">
                                      <p:cBhvr>
                                        <p:cTn id="114" dur="100"/>
                                        <p:tgtEl>
                                          <p:spTgt spid="49"/>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51"/>
                                        </p:tgtEl>
                                        <p:attrNameLst>
                                          <p:attrName>style.visibility</p:attrName>
                                        </p:attrNameLst>
                                      </p:cBhvr>
                                      <p:to>
                                        <p:strVal val="visible"/>
                                      </p:to>
                                    </p:set>
                                    <p:animEffect transition="in" filter="fade">
                                      <p:cBhvr>
                                        <p:cTn id="119" dur="500"/>
                                        <p:tgtEl>
                                          <p:spTgt spid="51"/>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52"/>
                                        </p:tgtEl>
                                        <p:attrNameLst>
                                          <p:attrName>style.visibility</p:attrName>
                                        </p:attrNameLst>
                                      </p:cBhvr>
                                      <p:to>
                                        <p:strVal val="visible"/>
                                      </p:to>
                                    </p:set>
                                    <p:animEffect transition="in" filter="fade">
                                      <p:cBhvr>
                                        <p:cTn id="122" dur="500"/>
                                        <p:tgtEl>
                                          <p:spTgt spid="52"/>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1" nodeType="clickEffect">
                                  <p:stCondLst>
                                    <p:cond delay="0"/>
                                  </p:stCondLst>
                                  <p:childTnLst>
                                    <p:set>
                                      <p:cBhvr>
                                        <p:cTn id="126" dur="1" fill="hold">
                                          <p:stCondLst>
                                            <p:cond delay="0"/>
                                          </p:stCondLst>
                                        </p:cTn>
                                        <p:tgtEl>
                                          <p:spTgt spid="66"/>
                                        </p:tgtEl>
                                        <p:attrNameLst>
                                          <p:attrName>style.visibility</p:attrName>
                                        </p:attrNameLst>
                                      </p:cBhvr>
                                      <p:to>
                                        <p:strVal val="visible"/>
                                      </p:to>
                                    </p:set>
                                    <p:animEffect transition="in" filter="fade">
                                      <p:cBhvr>
                                        <p:cTn id="127" dur="500"/>
                                        <p:tgtEl>
                                          <p:spTgt spid="66"/>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nodeType="clickEffect">
                                  <p:stCondLst>
                                    <p:cond delay="0"/>
                                  </p:stCondLst>
                                  <p:childTnLst>
                                    <p:set>
                                      <p:cBhvr>
                                        <p:cTn id="131" dur="1" fill="hold">
                                          <p:stCondLst>
                                            <p:cond delay="0"/>
                                          </p:stCondLst>
                                        </p:cTn>
                                        <p:tgtEl>
                                          <p:spTgt spid="8"/>
                                        </p:tgtEl>
                                        <p:attrNameLst>
                                          <p:attrName>style.visibility</p:attrName>
                                        </p:attrNameLst>
                                      </p:cBhvr>
                                      <p:to>
                                        <p:strVal val="visible"/>
                                      </p:to>
                                    </p:set>
                                    <p:animEffect transition="in" filter="fade">
                                      <p:cBhvr>
                                        <p:cTn id="132" dur="500"/>
                                        <p:tgtEl>
                                          <p:spTgt spid="8"/>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54"/>
                                        </p:tgtEl>
                                        <p:attrNameLst>
                                          <p:attrName>style.visibility</p:attrName>
                                        </p:attrNameLst>
                                      </p:cBhvr>
                                      <p:to>
                                        <p:strVal val="visible"/>
                                      </p:to>
                                    </p:set>
                                    <p:animEffect transition="in" filter="fade">
                                      <p:cBhvr>
                                        <p:cTn id="13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3" grpId="0" animBg="1"/>
      <p:bldP spid="14" grpId="0"/>
      <p:bldP spid="15" grpId="0" animBg="1"/>
      <p:bldP spid="16" grpId="0"/>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47" grpId="0" animBg="1"/>
      <p:bldP spid="48" grpId="0" animBg="1"/>
      <p:bldP spid="49" grpId="0" animBg="1"/>
      <p:bldP spid="66" grpId="1"/>
      <p:bldP spid="74" grpId="0"/>
      <p:bldP spid="50" grpId="0"/>
      <p:bldP spid="51" grpId="0"/>
      <p:bldP spid="52" grpId="0"/>
      <p:bldP spid="53" grpId="0"/>
      <p:bldP spid="53" grpId="1"/>
      <p:bldP spid="5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altLang="zh-CN" dirty="0"/>
              <a:t>Use </a:t>
            </a:r>
            <a:r>
              <a:rPr lang="en-US" altLang="zh-CN" b="1" dirty="0"/>
              <a:t>total</a:t>
            </a:r>
            <a:r>
              <a:rPr lang="zh-CN" altLang="en-US" b="1" dirty="0"/>
              <a:t> </a:t>
            </a:r>
            <a:r>
              <a:rPr lang="en-US" altLang="zh-CN" b="1" dirty="0"/>
              <a:t>inflight</a:t>
            </a:r>
            <a:r>
              <a:rPr lang="zh-CN" altLang="en-US" b="1" dirty="0"/>
              <a:t> </a:t>
            </a:r>
            <a:r>
              <a:rPr lang="en-US" altLang="zh-CN" b="1" dirty="0"/>
              <a:t>bytes </a:t>
            </a:r>
            <a:r>
              <a:rPr lang="en-US" altLang="zh-CN" dirty="0"/>
              <a:t>to measure congestion</a:t>
            </a:r>
          </a:p>
          <a:p>
            <a:pPr lvl="1"/>
            <a:r>
              <a:rPr lang="en-US" altLang="zh-CN" dirty="0"/>
              <a:t>Each</a:t>
            </a:r>
            <a:r>
              <a:rPr lang="zh-CN" altLang="en-US" dirty="0"/>
              <a:t> </a:t>
            </a:r>
            <a:r>
              <a:rPr lang="en-US" altLang="zh-CN" dirty="0"/>
              <a:t>flow</a:t>
            </a:r>
            <a:r>
              <a:rPr lang="zh-CN" altLang="en-US" dirty="0"/>
              <a:t> </a:t>
            </a:r>
            <a:r>
              <a:rPr lang="en-US" altLang="zh-CN" dirty="0"/>
              <a:t>needs to estimate the total inflight</a:t>
            </a:r>
            <a:r>
              <a:rPr lang="zh-CN" altLang="en-US" dirty="0"/>
              <a:t> </a:t>
            </a:r>
            <a:r>
              <a:rPr lang="en-US" altLang="zh-CN" dirty="0"/>
              <a:t>bytes</a:t>
            </a:r>
            <a:r>
              <a:rPr lang="zh-CN" altLang="en-US" dirty="0"/>
              <a:t> </a:t>
            </a:r>
            <a:endParaRPr lang="en-US" altLang="zh-CN" dirty="0"/>
          </a:p>
          <a:p>
            <a:pPr lvl="1"/>
            <a:r>
              <a:rPr lang="en-US" altLang="zh-CN" dirty="0"/>
              <a:t>Use</a:t>
            </a:r>
            <a:r>
              <a:rPr lang="zh-CN" altLang="en-US" dirty="0"/>
              <a:t> </a:t>
            </a:r>
            <a:r>
              <a:rPr lang="en-US" altLang="zh-CN" dirty="0"/>
              <a:t>INT</a:t>
            </a:r>
            <a:r>
              <a:rPr lang="zh-CN" altLang="en-US" dirty="0"/>
              <a:t> </a:t>
            </a:r>
            <a:r>
              <a:rPr lang="en-US" altLang="zh-CN" dirty="0"/>
              <a:t>to</a:t>
            </a:r>
            <a:r>
              <a:rPr lang="zh-CN" altLang="en-US" dirty="0"/>
              <a:t> </a:t>
            </a:r>
            <a:r>
              <a:rPr lang="en-US" altLang="zh-CN" dirty="0"/>
              <a:t>estimate the total inflight</a:t>
            </a:r>
            <a:r>
              <a:rPr lang="zh-CN" altLang="en-US" dirty="0"/>
              <a:t> </a:t>
            </a:r>
            <a:r>
              <a:rPr lang="en-US" altLang="zh-CN" dirty="0"/>
              <a:t>bytes</a:t>
            </a:r>
            <a:r>
              <a:rPr lang="zh-CN" altLang="en-US" dirty="0"/>
              <a:t> </a:t>
            </a:r>
            <a:endParaRPr lang="en-US" altLang="zh-CN" dirty="0"/>
          </a:p>
          <a:p>
            <a:pPr lvl="1"/>
            <a:endParaRPr lang="en-US" dirty="0"/>
          </a:p>
          <a:p>
            <a:r>
              <a:rPr lang="en-US" altLang="zh-CN" dirty="0"/>
              <a:t>Compute adjustment based inflight bytes</a:t>
            </a:r>
          </a:p>
          <a:p>
            <a:pPr lvl="1"/>
            <a:r>
              <a:rPr lang="en-US" altLang="zh-CN" dirty="0"/>
              <a:t>Use </a:t>
            </a:r>
            <a:r>
              <a:rPr lang="en-US" dirty="0"/>
              <a:t>MIMD to quickly adjust to the right rate</a:t>
            </a:r>
          </a:p>
        </p:txBody>
      </p:sp>
      <p:sp>
        <p:nvSpPr>
          <p:cNvPr id="3" name="Title 2"/>
          <p:cNvSpPr>
            <a:spLocks noGrp="1"/>
          </p:cNvSpPr>
          <p:nvPr>
            <p:ph type="title"/>
          </p:nvPr>
        </p:nvSpPr>
        <p:spPr/>
        <p:txBody>
          <a:bodyPr/>
          <a:lstStyle/>
          <a:p>
            <a:r>
              <a:rPr lang="en-US" altLang="zh-CN" dirty="0"/>
              <a:t>Controlling</a:t>
            </a:r>
            <a:r>
              <a:rPr lang="zh-CN" altLang="en-US" dirty="0"/>
              <a:t> </a:t>
            </a:r>
            <a:r>
              <a:rPr lang="en-US" altLang="zh-CN" dirty="0"/>
              <a:t>inflight</a:t>
            </a:r>
            <a:r>
              <a:rPr lang="zh-CN" altLang="en-US" dirty="0"/>
              <a:t> </a:t>
            </a:r>
            <a:r>
              <a:rPr lang="en-US" altLang="zh-CN" dirty="0"/>
              <a:t>bytes</a:t>
            </a:r>
            <a:endParaRPr lang="en-US" dirty="0"/>
          </a:p>
        </p:txBody>
      </p:sp>
      <p:sp>
        <p:nvSpPr>
          <p:cNvPr id="62" name="Slide Number Placeholder 61"/>
          <p:cNvSpPr>
            <a:spLocks noGrp="1"/>
          </p:cNvSpPr>
          <p:nvPr>
            <p:ph type="sldNum" sz="quarter" idx="2"/>
          </p:nvPr>
        </p:nvSpPr>
        <p:spPr/>
        <p:txBody>
          <a:bodyPr/>
          <a:lstStyle/>
          <a:p>
            <a:fld id="{86CB4B4D-7CA3-9044-876B-883B54F8677D}" type="slidenum">
              <a:rPr lang="uk-UA" smtClean="0"/>
              <a:t>18</a:t>
            </a:fld>
            <a:endParaRPr lang="uk-UA"/>
          </a:p>
        </p:txBody>
      </p:sp>
    </p:spTree>
    <p:custDataLst>
      <p:tags r:id="rId1"/>
    </p:custDataLst>
    <p:extLst>
      <p:ext uri="{BB962C8B-B14F-4D97-AF65-F5344CB8AC3E}">
        <p14:creationId xmlns:p14="http://schemas.microsoft.com/office/powerpoint/2010/main" val="2033240710"/>
      </p:ext>
    </p:extLst>
  </p:cSld>
  <p:clrMapOvr>
    <a:masterClrMapping/>
  </p:clrMapOvr>
  <mc:AlternateContent xmlns:mc="http://schemas.openxmlformats.org/markup-compatibility/2006" xmlns:p14="http://schemas.microsoft.com/office/powerpoint/2010/main">
    <mc:Choice Requires="p14">
      <p:transition spd="med" p14:dur="700" advTm="14448">
        <p:fade/>
      </p:transition>
    </mc:Choice>
    <mc:Fallback xmlns="">
      <p:transition spd="med" advTm="14448">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Challenge 2: Fast reaction without overreaction</a:t>
            </a:r>
          </a:p>
        </p:txBody>
      </p:sp>
      <p:sp>
        <p:nvSpPr>
          <p:cNvPr id="4" name="Slide Number Placeholder 3"/>
          <p:cNvSpPr>
            <a:spLocks noGrp="1"/>
          </p:cNvSpPr>
          <p:nvPr>
            <p:ph type="sldNum" sz="quarter" idx="2"/>
          </p:nvPr>
        </p:nvSpPr>
        <p:spPr/>
        <p:txBody>
          <a:bodyPr/>
          <a:lstStyle/>
          <a:p>
            <a:fld id="{86CB4B4D-7CA3-9044-876B-883B54F8677D}" type="slidenum">
              <a:rPr lang="uk-UA" smtClean="0"/>
              <a:t>19</a:t>
            </a:fld>
            <a:endParaRPr lang="uk-UA"/>
          </a:p>
        </p:txBody>
      </p:sp>
      <p:sp>
        <p:nvSpPr>
          <p:cNvPr id="5" name="Can 4"/>
          <p:cNvSpPr/>
          <p:nvPr/>
        </p:nvSpPr>
        <p:spPr>
          <a:xfrm rot="5400000">
            <a:off x="7028563" y="3605296"/>
            <a:ext cx="532545" cy="1313939"/>
          </a:xfrm>
          <a:prstGeom prst="can">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Rectangle 5"/>
          <p:cNvSpPr/>
          <p:nvPr/>
        </p:nvSpPr>
        <p:spPr>
          <a:xfrm>
            <a:off x="7298504" y="4066111"/>
            <a:ext cx="161365" cy="3765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Rectangle 6"/>
          <p:cNvSpPr/>
          <p:nvPr/>
        </p:nvSpPr>
        <p:spPr>
          <a:xfrm>
            <a:off x="7101407" y="4066111"/>
            <a:ext cx="161365" cy="376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sp>
        <p:nvSpPr>
          <p:cNvPr id="8" name="Rectangle 7"/>
          <p:cNvSpPr/>
          <p:nvPr/>
        </p:nvSpPr>
        <p:spPr>
          <a:xfrm>
            <a:off x="6707213" y="4066111"/>
            <a:ext cx="161365" cy="3765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Rectangle 8"/>
          <p:cNvSpPr/>
          <p:nvPr/>
        </p:nvSpPr>
        <p:spPr>
          <a:xfrm>
            <a:off x="6904310" y="4066111"/>
            <a:ext cx="161365" cy="376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
        <p:nvSpPr>
          <p:cNvPr id="10" name="Rectangle 9"/>
          <p:cNvSpPr/>
          <p:nvPr/>
        </p:nvSpPr>
        <p:spPr>
          <a:xfrm>
            <a:off x="7495601" y="4066111"/>
            <a:ext cx="161365" cy="376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a:t>
            </a:r>
          </a:p>
        </p:txBody>
      </p:sp>
      <p:sp>
        <p:nvSpPr>
          <p:cNvPr id="11" name="Rectangle 10"/>
          <p:cNvSpPr/>
          <p:nvPr/>
        </p:nvSpPr>
        <p:spPr>
          <a:xfrm>
            <a:off x="7692698" y="4066111"/>
            <a:ext cx="161365" cy="376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grpSp>
        <p:nvGrpSpPr>
          <p:cNvPr id="13" name="Group 12"/>
          <p:cNvGrpSpPr/>
          <p:nvPr/>
        </p:nvGrpSpPr>
        <p:grpSpPr>
          <a:xfrm>
            <a:off x="5537202" y="4027432"/>
            <a:ext cx="1002922" cy="469666"/>
            <a:chOff x="2729375" y="3200155"/>
            <a:chExt cx="2409552" cy="390210"/>
          </a:xfrm>
        </p:grpSpPr>
        <p:cxnSp>
          <p:nvCxnSpPr>
            <p:cNvPr id="15" name="Straight Connector 14"/>
            <p:cNvCxnSpPr/>
            <p:nvPr/>
          </p:nvCxnSpPr>
          <p:spPr>
            <a:xfrm>
              <a:off x="2729375" y="3200400"/>
              <a:ext cx="240955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137091" y="3200155"/>
              <a:ext cx="0" cy="38996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2729375" y="3590365"/>
              <a:ext cx="240955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Rectangle 17"/>
          <p:cNvSpPr/>
          <p:nvPr/>
        </p:nvSpPr>
        <p:spPr>
          <a:xfrm>
            <a:off x="5931562" y="4059579"/>
            <a:ext cx="161365" cy="3765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Rectangle 18"/>
          <p:cNvSpPr/>
          <p:nvPr/>
        </p:nvSpPr>
        <p:spPr>
          <a:xfrm>
            <a:off x="6128659" y="4059579"/>
            <a:ext cx="161365" cy="376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a:t>
            </a:r>
          </a:p>
        </p:txBody>
      </p:sp>
      <p:sp>
        <p:nvSpPr>
          <p:cNvPr id="20" name="Rectangle 19"/>
          <p:cNvSpPr/>
          <p:nvPr/>
        </p:nvSpPr>
        <p:spPr>
          <a:xfrm>
            <a:off x="6325756" y="4059579"/>
            <a:ext cx="161365" cy="3765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Oval 20"/>
          <p:cNvSpPr/>
          <p:nvPr/>
        </p:nvSpPr>
        <p:spPr>
          <a:xfrm>
            <a:off x="3716086" y="4027432"/>
            <a:ext cx="599693" cy="3600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22" name="TextBox 21"/>
          <p:cNvSpPr txBox="1"/>
          <p:nvPr/>
        </p:nvSpPr>
        <p:spPr>
          <a:xfrm>
            <a:off x="2606334" y="3398406"/>
            <a:ext cx="97622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mn-lt"/>
                <a:ea typeface="+mn-ea"/>
                <a:cs typeface="+mn-cs"/>
                <a:sym typeface="Helvetica Light"/>
              </a:rPr>
              <a:t>W=W</a:t>
            </a:r>
            <a:r>
              <a:rPr kumimoji="0" lang="en-US" sz="2400" b="0" i="0" u="none" strike="noStrike" cap="none" spc="0" normalizeH="0" baseline="-25000" dirty="0">
                <a:ln>
                  <a:noFill/>
                </a:ln>
                <a:solidFill>
                  <a:srgbClr val="000000"/>
                </a:solidFill>
                <a:effectLst/>
                <a:uFillTx/>
                <a:latin typeface="+mn-lt"/>
                <a:ea typeface="+mn-ea"/>
                <a:cs typeface="+mn-cs"/>
                <a:sym typeface="Helvetica Light"/>
              </a:rPr>
              <a:t>0</a:t>
            </a:r>
          </a:p>
        </p:txBody>
      </p:sp>
      <p:sp>
        <p:nvSpPr>
          <p:cNvPr id="23" name="TextBox 22"/>
          <p:cNvSpPr txBox="1"/>
          <p:nvPr/>
        </p:nvSpPr>
        <p:spPr>
          <a:xfrm>
            <a:off x="3700226" y="3398406"/>
            <a:ext cx="615553"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mn-lt"/>
                <a:ea typeface="+mn-ea"/>
                <a:cs typeface="+mn-cs"/>
                <a:sym typeface="Helvetica Light"/>
              </a:rPr>
              <a:t>/1.5</a:t>
            </a:r>
          </a:p>
        </p:txBody>
      </p:sp>
      <p:sp>
        <p:nvSpPr>
          <p:cNvPr id="24" name="TextBox 23"/>
          <p:cNvSpPr txBox="1"/>
          <p:nvPr/>
        </p:nvSpPr>
        <p:spPr>
          <a:xfrm>
            <a:off x="3699254" y="2926482"/>
            <a:ext cx="787075"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2400" dirty="0"/>
              <a:t>A</a:t>
            </a:r>
            <a:r>
              <a:rPr kumimoji="0" lang="en-US" sz="2400" b="0" i="0" u="none" strike="noStrike" cap="none" spc="0" normalizeH="0" baseline="0" dirty="0">
                <a:ln>
                  <a:noFill/>
                </a:ln>
                <a:solidFill>
                  <a:srgbClr val="000000"/>
                </a:solidFill>
                <a:effectLst/>
                <a:uFillTx/>
                <a:latin typeface="+mn-lt"/>
                <a:ea typeface="+mn-ea"/>
                <a:cs typeface="+mn-cs"/>
                <a:sym typeface="Helvetica Light"/>
              </a:rPr>
              <a:t>ck1</a:t>
            </a:r>
          </a:p>
        </p:txBody>
      </p:sp>
      <p:sp>
        <p:nvSpPr>
          <p:cNvPr id="25" name="Rectangle 24"/>
          <p:cNvSpPr/>
          <p:nvPr/>
        </p:nvSpPr>
        <p:spPr>
          <a:xfrm>
            <a:off x="6551271" y="4577312"/>
            <a:ext cx="1888659" cy="400110"/>
          </a:xfrm>
          <a:prstGeom prst="rect">
            <a:avLst/>
          </a:prstGeom>
        </p:spPr>
        <p:txBody>
          <a:bodyPr wrap="none">
            <a:spAutoFit/>
          </a:bodyPr>
          <a:lstStyle/>
          <a:p>
            <a:r>
              <a:rPr lang="en-US" sz="2000" dirty="0"/>
              <a:t>Pipe volume=6</a:t>
            </a:r>
          </a:p>
        </p:txBody>
      </p:sp>
      <p:sp>
        <p:nvSpPr>
          <p:cNvPr id="26" name="Rectangle 25"/>
          <p:cNvSpPr/>
          <p:nvPr/>
        </p:nvSpPr>
        <p:spPr>
          <a:xfrm>
            <a:off x="600655" y="1015533"/>
            <a:ext cx="5330907" cy="1384995"/>
          </a:xfrm>
          <a:prstGeom prst="rect">
            <a:avLst/>
          </a:prstGeom>
        </p:spPr>
        <p:txBody>
          <a:bodyPr wrap="square" anchor="t">
            <a:spAutoFit/>
          </a:bodyPr>
          <a:lstStyle/>
          <a:p>
            <a:pPr algn="l"/>
            <a:r>
              <a:rPr lang="en-US" sz="2800" dirty="0"/>
              <a:t>Per-ACK reaction</a:t>
            </a:r>
          </a:p>
          <a:p>
            <a:pPr marL="457200" indent="-457200" algn="l">
              <a:buFontTx/>
              <a:buChar char="-"/>
            </a:pPr>
            <a:r>
              <a:rPr lang="en-US" sz="2800" dirty="0">
                <a:solidFill>
                  <a:srgbClr val="FF0000"/>
                </a:solidFill>
              </a:rPr>
              <a:t>Overreaction</a:t>
            </a:r>
          </a:p>
          <a:p>
            <a:pPr marL="457200" indent="-457200" algn="l">
              <a:buFontTx/>
              <a:buChar char="-"/>
            </a:pPr>
            <a:endParaRPr lang="en-US" sz="2800" dirty="0"/>
          </a:p>
        </p:txBody>
      </p:sp>
    </p:spTree>
    <p:extLst>
      <p:ext uri="{BB962C8B-B14F-4D97-AF65-F5344CB8AC3E}">
        <p14:creationId xmlns:p14="http://schemas.microsoft.com/office/powerpoint/2010/main" val="36657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0" presetClass="path" presetSubtype="0" accel="50000" decel="50000" fill="hold" grpId="1" nodeType="clickEffect">
                                  <p:stCondLst>
                                    <p:cond delay="0"/>
                                  </p:stCondLst>
                                  <p:childTnLst>
                                    <p:animMotion origin="layout" path="M -0.00781 -3.7037E-7 C 0.03255 -0.00324 0.07344 -0.00625 0.10169 -0.03866 C 0.13008 -0.0706 0.16914 -0.13843 0.16198 -0.19352 C 0.15495 -0.24907 0.12161 -0.33981 0.05898 -0.3706 C -0.00352 -0.40139 -0.15208 -0.40324 -0.21367 -0.37893 C -0.27474 -0.3544 -0.30833 -0.22361 -0.30833 -0.22338 " pathEditMode="relative" rAng="0" ptsTypes="AAAAAA">
                                      <p:cBhvr>
                                        <p:cTn id="59" dur="1000" fill="hold"/>
                                        <p:tgtEl>
                                          <p:spTgt spid="11"/>
                                        </p:tgtEl>
                                        <p:attrNameLst>
                                          <p:attrName>ppt_x</p:attrName>
                                          <p:attrName>ppt_y</p:attrName>
                                        </p:attrNameLst>
                                      </p:cBhvr>
                                      <p:rCtr x="-6497" y="-19792"/>
                                    </p:animMotion>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fade">
                                      <p:cBhvr>
                                        <p:cTn id="64" dur="500"/>
                                        <p:tgtEl>
                                          <p:spTgt spid="24"/>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1" grpId="1" animBg="1"/>
      <p:bldP spid="18" grpId="0" animBg="1"/>
      <p:bldP spid="19" grpId="0" animBg="1"/>
      <p:bldP spid="20" grpId="0" animBg="1"/>
      <p:bldP spid="21" grpId="0" animBg="1"/>
      <p:bldP spid="22" grpId="0"/>
      <p:bldP spid="23" grpId="0"/>
      <p:bldP spid="24" grpId="0"/>
      <p:bldP spid="25"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dirty="0"/>
              <a:t>High-performance networking is desired</a:t>
            </a:r>
            <a:endParaRPr lang="zh-TW" altLang="en-US" dirty="0">
              <a:solidFill>
                <a:schemeClr val="tx1">
                  <a:lumMod val="75000"/>
                  <a:lumOff val="25000"/>
                </a:schemeClr>
              </a:solidFill>
              <a:latin typeface="+mn-lt"/>
              <a:ea typeface="+mn-ea"/>
              <a:cs typeface="+mn-ea"/>
              <a:sym typeface="+mn-lt"/>
            </a:endParaRPr>
          </a:p>
        </p:txBody>
      </p:sp>
      <p:sp>
        <p:nvSpPr>
          <p:cNvPr id="10" name="New Product Release"/>
          <p:cNvSpPr txBox="1"/>
          <p:nvPr/>
        </p:nvSpPr>
        <p:spPr>
          <a:xfrm>
            <a:off x="131482" y="1850796"/>
            <a:ext cx="3800366" cy="420174"/>
          </a:xfrm>
          <a:prstGeom prst="rect">
            <a:avLst/>
          </a:prstGeom>
          <a:ln w="12700">
            <a:miter lim="400000"/>
          </a:ln>
          <a:extLst>
            <a:ext uri="{C572A759-6A51-4108-AA02-DFA0A04FC94B}">
              <ma14:wrappingTextBoxFlag xmlns:ma14="http://schemas.microsoft.com/office/mac/drawingml/2011/main" xmlns="" val="1"/>
            </a:ext>
          </a:extLst>
        </p:spPr>
        <p:txBody>
          <a:bodyPr wrap="square" lIns="25397" tIns="25397" rIns="25397" bIns="25397" anchor="ctr">
            <a:spAutoFit/>
          </a:bodyPr>
          <a:lstStyle>
            <a:lvl1pPr algn="l" defTabSz="821530">
              <a:lnSpc>
                <a:spcPct val="120000"/>
              </a:lnSpc>
              <a:defRPr sz="4000">
                <a:solidFill>
                  <a:srgbClr val="FF6A00"/>
                </a:solidFill>
                <a:latin typeface="PingFang SC Semibold"/>
                <a:ea typeface="PingFang SC Semibold"/>
                <a:cs typeface="PingFang SC Semibold"/>
                <a:sym typeface="PingFang SC Semibold"/>
              </a:defRPr>
            </a:lvl1pPr>
          </a:lstStyle>
          <a:p>
            <a:pPr algn="ctr"/>
            <a:r>
              <a:rPr lang="en-US" sz="2200" dirty="0">
                <a:latin typeface="+mn-lt"/>
                <a:ea typeface="+mn-ea"/>
                <a:cs typeface="+mn-ea"/>
                <a:sym typeface="+mn-lt"/>
              </a:rPr>
              <a:t>High-performance storage </a:t>
            </a:r>
          </a:p>
        </p:txBody>
      </p:sp>
      <p:sp>
        <p:nvSpPr>
          <p:cNvPr id="12" name="蓝紫渐变色为主要用于重要信息、icon配图等，白色用于标准标题、正文"/>
          <p:cNvSpPr txBox="1"/>
          <p:nvPr/>
        </p:nvSpPr>
        <p:spPr>
          <a:xfrm>
            <a:off x="564513" y="4329972"/>
            <a:ext cx="3367335" cy="939387"/>
          </a:xfrm>
          <a:prstGeom prst="rect">
            <a:avLst/>
          </a:prstGeom>
          <a:ln w="12700">
            <a:miter lim="400000"/>
          </a:ln>
          <a:extLst>
            <a:ext uri="{C572A759-6A51-4108-AA02-DFA0A04FC94B}">
              <ma14:wrappingTextBoxFlag xmlns:ma14="http://schemas.microsoft.com/office/mac/drawingml/2011/main" xmlns="" val="1"/>
            </a:ext>
          </a:extLst>
        </p:spPr>
        <p:txBody>
          <a:bodyPr wrap="square" lIns="26239" tIns="26239" rIns="26239" bIns="26239">
            <a:spAutoFit/>
          </a:bodyPr>
          <a:lstStyle>
            <a:lvl1pPr defTabSz="457200">
              <a:lnSpc>
                <a:spcPct val="120000"/>
              </a:lnSpc>
              <a:defRPr sz="2400">
                <a:solidFill>
                  <a:srgbClr val="5E5E5E"/>
                </a:solidFill>
                <a:latin typeface="PingFang SC Regular"/>
                <a:ea typeface="PingFang SC Regular"/>
                <a:cs typeface="PingFang SC Regular"/>
                <a:sym typeface="PingFang SC Regular"/>
              </a:defRPr>
            </a:lvl1pPr>
          </a:lstStyle>
          <a:p>
            <a:pPr marL="171433" indent="-171433" algn="l">
              <a:buFont typeface="Arial" charset="0"/>
              <a:buChar char="•"/>
            </a:pPr>
            <a:r>
              <a:rPr lang="en-US" altLang="zh-CN" sz="1600" dirty="0" err="1">
                <a:solidFill>
                  <a:schemeClr val="tx1"/>
                </a:solidFill>
                <a:latin typeface="+mn-lt"/>
                <a:ea typeface="+mn-ea"/>
                <a:cs typeface="+mn-ea"/>
                <a:sym typeface="+mn-lt"/>
              </a:rPr>
              <a:t>HDD</a:t>
            </a:r>
            <a:r>
              <a:rPr lang="en-US" altLang="zh-CN" sz="1600" dirty="0" err="1">
                <a:solidFill>
                  <a:schemeClr val="tx1"/>
                </a:solidFill>
                <a:latin typeface="+mn-lt"/>
                <a:ea typeface="+mn-ea"/>
                <a:cs typeface="+mn-ea"/>
                <a:sym typeface="Wingdings"/>
              </a:rPr>
              <a:t></a:t>
            </a:r>
            <a:r>
              <a:rPr lang="en-US" altLang="zh-CN" sz="1600" dirty="0" err="1">
                <a:solidFill>
                  <a:schemeClr val="tx1"/>
                </a:solidFill>
                <a:latin typeface="+mn-lt"/>
                <a:ea typeface="+mn-ea"/>
                <a:cs typeface="+mn-ea"/>
                <a:sym typeface="+mn-lt"/>
              </a:rPr>
              <a:t>SSD</a:t>
            </a:r>
            <a:r>
              <a:rPr lang="en-US" altLang="zh-CN" sz="1600" dirty="0" err="1">
                <a:solidFill>
                  <a:schemeClr val="tx1"/>
                </a:solidFill>
                <a:latin typeface="+mn-lt"/>
                <a:ea typeface="+mn-ea"/>
                <a:cs typeface="+mn-ea"/>
                <a:sym typeface="Wingdings"/>
              </a:rPr>
              <a:t></a:t>
            </a:r>
            <a:r>
              <a:rPr lang="en-US" altLang="zh-CN" sz="1600" dirty="0" err="1">
                <a:solidFill>
                  <a:schemeClr val="tx1"/>
                </a:solidFill>
                <a:latin typeface="+mn-lt"/>
                <a:ea typeface="+mn-ea"/>
                <a:cs typeface="+mn-ea"/>
                <a:sym typeface="+mn-lt"/>
              </a:rPr>
              <a:t>NVMe</a:t>
            </a:r>
            <a:endParaRPr lang="en-US" altLang="zh-CN" sz="1600" dirty="0">
              <a:solidFill>
                <a:schemeClr val="tx1"/>
              </a:solidFill>
              <a:latin typeface="+mn-lt"/>
              <a:ea typeface="+mn-ea"/>
              <a:cs typeface="+mn-ea"/>
              <a:sym typeface="+mn-lt"/>
            </a:endParaRPr>
          </a:p>
          <a:p>
            <a:pPr marL="171433" indent="-171433" algn="l">
              <a:buFont typeface="Arial" charset="0"/>
              <a:buChar char="•"/>
            </a:pPr>
            <a:r>
              <a:rPr lang="en-US" altLang="zh-CN" sz="1600" dirty="0">
                <a:solidFill>
                  <a:schemeClr val="tx1"/>
                </a:solidFill>
                <a:latin typeface="+mn-lt"/>
                <a:ea typeface="+mn-ea"/>
                <a:cs typeface="+mn-ea"/>
                <a:sym typeface="+mn-lt"/>
              </a:rPr>
              <a:t>Higher-throughput, lower latency</a:t>
            </a:r>
          </a:p>
          <a:p>
            <a:pPr marL="171433" indent="-171433" algn="l">
              <a:buFont typeface="Arial" charset="0"/>
              <a:buChar char="•"/>
            </a:pPr>
            <a:r>
              <a:rPr lang="en-US" altLang="zh-CN" sz="1600" dirty="0">
                <a:solidFill>
                  <a:schemeClr val="tx1"/>
                </a:solidFill>
                <a:latin typeface="+mn-lt"/>
                <a:ea typeface="+mn-ea"/>
                <a:cs typeface="+mn-ea"/>
                <a:sym typeface="+mn-lt"/>
              </a:rPr>
              <a:t>1M IOPS / 50~100us</a:t>
            </a:r>
          </a:p>
        </p:txBody>
      </p:sp>
      <p:sp>
        <p:nvSpPr>
          <p:cNvPr id="13" name="用于架构图等配图中"/>
          <p:cNvSpPr txBox="1"/>
          <p:nvPr/>
        </p:nvSpPr>
        <p:spPr>
          <a:xfrm>
            <a:off x="4650706" y="4329972"/>
            <a:ext cx="3281594" cy="939387"/>
          </a:xfrm>
          <a:prstGeom prst="rect">
            <a:avLst/>
          </a:prstGeom>
          <a:ln w="12700">
            <a:miter lim="400000"/>
          </a:ln>
          <a:extLst>
            <a:ext uri="{C572A759-6A51-4108-AA02-DFA0A04FC94B}">
              <ma14:wrappingTextBoxFlag xmlns:ma14="http://schemas.microsoft.com/office/mac/drawingml/2011/main" xmlns="" val="1"/>
            </a:ext>
          </a:extLst>
        </p:spPr>
        <p:txBody>
          <a:bodyPr wrap="square" lIns="26239" tIns="26239" rIns="26239" bIns="26239">
            <a:spAutoFit/>
          </a:bodyPr>
          <a:lstStyle>
            <a:lvl1pPr defTabSz="457200">
              <a:lnSpc>
                <a:spcPct val="150000"/>
              </a:lnSpc>
              <a:defRPr sz="2400">
                <a:solidFill>
                  <a:srgbClr val="5E5E5E"/>
                </a:solidFill>
                <a:latin typeface="PingFang SC Regular"/>
                <a:ea typeface="PingFang SC Regular"/>
                <a:cs typeface="PingFang SC Regular"/>
                <a:sym typeface="PingFang SC Regular"/>
              </a:defRPr>
            </a:lvl1pPr>
          </a:lstStyle>
          <a:p>
            <a:pPr marL="171433" indent="-171433" algn="l">
              <a:lnSpc>
                <a:spcPct val="120000"/>
              </a:lnSpc>
              <a:buFont typeface="Arial" charset="0"/>
              <a:buChar char="•"/>
            </a:pPr>
            <a:r>
              <a:rPr lang="en-US" sz="1600" dirty="0">
                <a:solidFill>
                  <a:schemeClr val="tx1"/>
                </a:solidFill>
                <a:latin typeface="+mn-lt"/>
                <a:ea typeface="+mn-ea"/>
                <a:cs typeface="+mn-ea"/>
                <a:sym typeface="+mn-lt"/>
              </a:rPr>
              <a:t>CPU</a:t>
            </a:r>
            <a:r>
              <a:rPr lang="en-US" sz="1600" dirty="0">
                <a:solidFill>
                  <a:schemeClr val="tx1"/>
                </a:solidFill>
                <a:latin typeface="+mn-lt"/>
                <a:ea typeface="+mn-ea"/>
                <a:cs typeface="+mn-ea"/>
                <a:sym typeface="Wingdings"/>
              </a:rPr>
              <a:t></a:t>
            </a:r>
            <a:r>
              <a:rPr lang="en-US" sz="1600" dirty="0">
                <a:solidFill>
                  <a:schemeClr val="tx1"/>
                </a:solidFill>
                <a:latin typeface="+mn-lt"/>
                <a:ea typeface="+mn-ea"/>
                <a:cs typeface="+mn-ea"/>
                <a:sym typeface="+mn-lt"/>
              </a:rPr>
              <a:t>GPU, FPGA, ASIC</a:t>
            </a:r>
          </a:p>
          <a:p>
            <a:pPr marL="171433" indent="-171433" algn="l">
              <a:lnSpc>
                <a:spcPct val="120000"/>
              </a:lnSpc>
              <a:buFont typeface="Arial" charset="0"/>
              <a:buChar char="•"/>
            </a:pPr>
            <a:r>
              <a:rPr lang="en-US" sz="1600" dirty="0">
                <a:solidFill>
                  <a:schemeClr val="tx1"/>
                </a:solidFill>
                <a:latin typeface="+mn-lt"/>
                <a:ea typeface="+mn-ea"/>
                <a:cs typeface="+mn-ea"/>
                <a:sym typeface="+mn-lt"/>
              </a:rPr>
              <a:t>Faster compute, lower latency</a:t>
            </a:r>
          </a:p>
          <a:p>
            <a:pPr marL="171433" indent="-171433" algn="l">
              <a:lnSpc>
                <a:spcPct val="120000"/>
              </a:lnSpc>
              <a:buFont typeface="Arial" charset="0"/>
              <a:buChar char="•"/>
            </a:pPr>
            <a:r>
              <a:rPr lang="en-US" sz="1600" dirty="0">
                <a:solidFill>
                  <a:schemeClr val="tx1"/>
                </a:solidFill>
                <a:latin typeface="+mn-lt"/>
                <a:ea typeface="+mn-ea"/>
                <a:cs typeface="+mn-ea"/>
                <a:sym typeface="+mn-lt"/>
              </a:rPr>
              <a:t>E.g. latency &lt;10us</a:t>
            </a:r>
          </a:p>
        </p:txBody>
      </p:sp>
      <p:sp>
        <p:nvSpPr>
          <p:cNvPr id="23" name="辅助元素"/>
          <p:cNvSpPr txBox="1"/>
          <p:nvPr/>
        </p:nvSpPr>
        <p:spPr>
          <a:xfrm>
            <a:off x="4225291" y="1819539"/>
            <a:ext cx="4132424" cy="421874"/>
          </a:xfrm>
          <a:prstGeom prst="rect">
            <a:avLst/>
          </a:prstGeom>
          <a:ln w="12700">
            <a:miter lim="400000"/>
          </a:ln>
          <a:extLst>
            <a:ext uri="{C572A759-6A51-4108-AA02-DFA0A04FC94B}">
              <ma14:wrappingTextBoxFlag xmlns:ma14="http://schemas.microsoft.com/office/mac/drawingml/2011/main" xmlns="" val="1"/>
            </a:ext>
          </a:extLst>
        </p:spPr>
        <p:txBody>
          <a:bodyPr wrap="square" lIns="26239" tIns="26239" rIns="26239" bIns="26239">
            <a:spAutoFit/>
          </a:bodyPr>
          <a:lstStyle>
            <a:lvl1pPr defTabSz="457200">
              <a:lnSpc>
                <a:spcPct val="120000"/>
              </a:lnSpc>
              <a:defRPr sz="3600">
                <a:solidFill>
                  <a:srgbClr val="FF6A00"/>
                </a:solidFill>
                <a:latin typeface="PingFang SC Semibold"/>
                <a:ea typeface="PingFang SC Semibold"/>
                <a:cs typeface="PingFang SC Semibold"/>
                <a:sym typeface="PingFang SC Semibold"/>
              </a:defRPr>
            </a:lvl1pPr>
          </a:lstStyle>
          <a:p>
            <a:r>
              <a:rPr lang="en-US" sz="2200" dirty="0">
                <a:latin typeface="+mn-lt"/>
                <a:ea typeface="+mn-ea"/>
                <a:cs typeface="+mn-ea"/>
                <a:sym typeface="+mn-lt"/>
              </a:rPr>
              <a:t>Distributed deep learning</a:t>
            </a:r>
          </a:p>
        </p:txBody>
      </p:sp>
      <p:sp>
        <p:nvSpPr>
          <p:cNvPr id="24" name="用于架构图等配图中"/>
          <p:cNvSpPr txBox="1"/>
          <p:nvPr/>
        </p:nvSpPr>
        <p:spPr>
          <a:xfrm>
            <a:off x="8668612" y="4330630"/>
            <a:ext cx="3395051" cy="643921"/>
          </a:xfrm>
          <a:prstGeom prst="rect">
            <a:avLst/>
          </a:prstGeom>
          <a:ln w="12700">
            <a:miter lim="400000"/>
          </a:ln>
          <a:extLst>
            <a:ext uri="{C572A759-6A51-4108-AA02-DFA0A04FC94B}">
              <ma14:wrappingTextBoxFlag xmlns:ma14="http://schemas.microsoft.com/office/mac/drawingml/2011/main" xmlns="" val="1"/>
            </a:ext>
          </a:extLst>
        </p:spPr>
        <p:txBody>
          <a:bodyPr wrap="square" lIns="26239" tIns="26239" rIns="26239" bIns="2623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342900" indent="-342900" algn="l" defTabSz="457200">
              <a:lnSpc>
                <a:spcPct val="120000"/>
              </a:lnSpc>
              <a:buFont typeface="Arial" charset="0"/>
              <a:buChar char="•"/>
              <a:defRPr sz="3200">
                <a:solidFill>
                  <a:srgbClr val="5E5E5E"/>
                </a:solidFill>
                <a:cs typeface="+mn-ea"/>
              </a:defRPr>
            </a:lvl1pPr>
          </a:lstStyle>
          <a:p>
            <a:r>
              <a:rPr lang="en-US" sz="1600" dirty="0">
                <a:solidFill>
                  <a:schemeClr val="tx1"/>
                </a:solidFill>
                <a:sym typeface="+mn-lt"/>
              </a:rPr>
              <a:t>More network load</a:t>
            </a:r>
          </a:p>
          <a:p>
            <a:r>
              <a:rPr lang="en-US" sz="1600" dirty="0">
                <a:solidFill>
                  <a:schemeClr val="tx1"/>
                </a:solidFill>
                <a:sym typeface="+mn-lt"/>
              </a:rPr>
              <a:t>Need ultra-lower latency: 3-5us</a:t>
            </a:r>
          </a:p>
        </p:txBody>
      </p:sp>
      <p:sp>
        <p:nvSpPr>
          <p:cNvPr id="25" name="文本框 1" hidden="1"/>
          <p:cNvSpPr txBox="1"/>
          <p:nvPr/>
        </p:nvSpPr>
        <p:spPr>
          <a:xfrm>
            <a:off x="794" y="446"/>
            <a:ext cx="0" cy="0"/>
          </a:xfrm>
          <a:prstGeom prst="rect">
            <a:avLst/>
          </a:prstGeom>
          <a:solidFill>
            <a:srgbClr val="FFFFFF"/>
          </a:solidFill>
        </p:spPr>
        <p:txBody>
          <a:bodyPr rtlCol="0" anchor="t"/>
          <a:lstStyle/>
          <a:p>
            <a:pPr algn="l"/>
            <a:endParaRPr lang="en-US" sz="550"/>
          </a:p>
          <a:p>
            <a:pPr>
              <a:buClr>
                <a:srgbClr val="FFFFFF"/>
              </a:buClr>
            </a:pPr>
            <a:r>
              <a:rPr lang="en-US" sz="1250">
                <a:solidFill>
                  <a:srgbClr val="FFFFFF"/>
                </a:solidFill>
              </a:rPr>
              <a:t>E6636BC20180234D78A0072836F0B330A2B9B20F15EA8B80AFD98931B16E2BB62B43B638616EAB0F223927083846ADEB9C1921FA11D03BD11BBFC2EC7E7E1BDA24F933AD172394E7F41D284767024E87EED2EBE67302D1E708EAF19A11202C38DD86259E4E3</a:t>
            </a:r>
          </a:p>
        </p:txBody>
      </p:sp>
      <p:sp>
        <p:nvSpPr>
          <p:cNvPr id="72" name="辅助元素"/>
          <p:cNvSpPr txBox="1"/>
          <p:nvPr/>
        </p:nvSpPr>
        <p:spPr>
          <a:xfrm>
            <a:off x="8442942" y="1819539"/>
            <a:ext cx="3749058" cy="421874"/>
          </a:xfrm>
          <a:prstGeom prst="rect">
            <a:avLst/>
          </a:prstGeom>
          <a:ln w="12700">
            <a:miter lim="400000"/>
          </a:ln>
          <a:extLst>
            <a:ext uri="{C572A759-6A51-4108-AA02-DFA0A04FC94B}">
              <ma14:wrappingTextBoxFlag xmlns:ma14="http://schemas.microsoft.com/office/mac/drawingml/2011/main" xmlns="" val="1"/>
            </a:ext>
          </a:extLst>
        </p:spPr>
        <p:txBody>
          <a:bodyPr wrap="square" lIns="26239" tIns="26239" rIns="26239" bIns="26239">
            <a:spAutoFit/>
          </a:bodyPr>
          <a:lstStyle>
            <a:lvl1pPr defTabSz="457200">
              <a:lnSpc>
                <a:spcPct val="120000"/>
              </a:lnSpc>
              <a:defRPr sz="3600">
                <a:solidFill>
                  <a:srgbClr val="FF6A00"/>
                </a:solidFill>
                <a:latin typeface="PingFang SC Semibold"/>
                <a:ea typeface="PingFang SC Semibold"/>
                <a:cs typeface="PingFang SC Semibold"/>
                <a:sym typeface="PingFang SC Semibold"/>
              </a:defRPr>
            </a:lvl1pPr>
          </a:lstStyle>
          <a:p>
            <a:r>
              <a:rPr lang="en-US" sz="2200" dirty="0">
                <a:latin typeface="+mn-lt"/>
                <a:ea typeface="+mn-ea"/>
                <a:cs typeface="+mn-ea"/>
                <a:sym typeface="+mn-lt"/>
              </a:rPr>
              <a:t>Resource disaggregation </a:t>
            </a:r>
          </a:p>
        </p:txBody>
      </p:sp>
      <p:pic>
        <p:nvPicPr>
          <p:cNvPr id="3074" name="Picture 2" descr="https://yqfile.alicdn.com/ac354276235093aee2ef76d036c8cf2f7b3a5b7f.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3696" y="2378450"/>
            <a:ext cx="2941445" cy="1756043"/>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0"/>
          </p:nvPr>
        </p:nvSpPr>
        <p:spPr/>
        <p:txBody>
          <a:bodyPr/>
          <a:lstStyle/>
          <a:p>
            <a:fld id="{86CB4B4D-7CA3-9044-876B-883B54F8677D}" type="slidenum">
              <a:rPr lang="uk-UA" smtClean="0"/>
              <a:t>2</a:t>
            </a:fld>
            <a:endParaRPr lang="uk-UA"/>
          </a:p>
        </p:txBody>
      </p:sp>
      <p:grpSp>
        <p:nvGrpSpPr>
          <p:cNvPr id="14" name="Group 13"/>
          <p:cNvGrpSpPr/>
          <p:nvPr/>
        </p:nvGrpSpPr>
        <p:grpSpPr>
          <a:xfrm>
            <a:off x="34545" y="2613038"/>
            <a:ext cx="3897303" cy="1101250"/>
            <a:chOff x="34545" y="2613038"/>
            <a:chExt cx="3897303" cy="1101250"/>
          </a:xfrm>
        </p:grpSpPr>
        <p:sp>
          <p:nvSpPr>
            <p:cNvPr id="3" name="Rectangle 2"/>
            <p:cNvSpPr/>
            <p:nvPr/>
          </p:nvSpPr>
          <p:spPr>
            <a:xfrm>
              <a:off x="369888" y="2613040"/>
              <a:ext cx="1002159" cy="379591"/>
            </a:xfrm>
            <a:prstGeom prst="rect">
              <a:avLst/>
            </a:prstGeom>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a:ln>
                    <a:noFill/>
                  </a:ln>
                  <a:solidFill>
                    <a:srgbClr val="FFFFFF"/>
                  </a:solidFill>
                  <a:effectLst/>
                  <a:uFillTx/>
                  <a:latin typeface="+mn-lt"/>
                  <a:ea typeface="+mn-ea"/>
                  <a:cs typeface="+mn-cs"/>
                  <a:sym typeface="Helvetica Light"/>
                </a:rPr>
                <a:t>compute</a:t>
              </a:r>
              <a:endParaRPr kumimoji="0" lang="en-US" sz="18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5" name="Rectangle 14"/>
            <p:cNvSpPr/>
            <p:nvPr/>
          </p:nvSpPr>
          <p:spPr>
            <a:xfrm>
              <a:off x="1485456" y="2613039"/>
              <a:ext cx="1002159" cy="379591"/>
            </a:xfrm>
            <a:prstGeom prst="rect">
              <a:avLst/>
            </a:prstGeom>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a:ln>
                    <a:noFill/>
                  </a:ln>
                  <a:solidFill>
                    <a:srgbClr val="FFFFFF"/>
                  </a:solidFill>
                  <a:effectLst/>
                  <a:uFillTx/>
                  <a:latin typeface="+mn-lt"/>
                  <a:ea typeface="+mn-ea"/>
                  <a:cs typeface="+mn-cs"/>
                  <a:sym typeface="Helvetica Light"/>
                </a:rPr>
                <a:t>compute</a:t>
              </a:r>
              <a:endParaRPr kumimoji="0" lang="en-US" sz="18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6" name="Rectangle 15"/>
            <p:cNvSpPr/>
            <p:nvPr/>
          </p:nvSpPr>
          <p:spPr>
            <a:xfrm>
              <a:off x="2601024" y="2613038"/>
              <a:ext cx="1002159" cy="379591"/>
            </a:xfrm>
            <a:prstGeom prst="rect">
              <a:avLst/>
            </a:prstGeom>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a:ln>
                    <a:noFill/>
                  </a:ln>
                  <a:solidFill>
                    <a:srgbClr val="FFFFFF"/>
                  </a:solidFill>
                  <a:effectLst/>
                  <a:uFillTx/>
                  <a:latin typeface="+mn-lt"/>
                  <a:ea typeface="+mn-ea"/>
                  <a:cs typeface="+mn-cs"/>
                  <a:sym typeface="Helvetica Light"/>
                </a:rPr>
                <a:t>compute</a:t>
              </a:r>
              <a:endParaRPr kumimoji="0" lang="en-US" sz="18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7" name="Rectangle 16"/>
            <p:cNvSpPr/>
            <p:nvPr/>
          </p:nvSpPr>
          <p:spPr>
            <a:xfrm>
              <a:off x="2875269" y="3334697"/>
              <a:ext cx="1002159" cy="379591"/>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800" dirty="0">
                  <a:solidFill>
                    <a:srgbClr val="FFFFFF"/>
                  </a:solidFill>
                </a:rPr>
                <a:t>s</a:t>
              </a:r>
              <a:r>
                <a:rPr kumimoji="0" lang="en-US" sz="1800" b="0" i="0" u="none" strike="noStrike" cap="none" spc="0" normalizeH="0" baseline="0" dirty="0">
                  <a:ln>
                    <a:noFill/>
                  </a:ln>
                  <a:solidFill>
                    <a:srgbClr val="FFFFFF"/>
                  </a:solidFill>
                  <a:effectLst/>
                  <a:uFillTx/>
                  <a:latin typeface="+mn-lt"/>
                  <a:ea typeface="+mn-ea"/>
                  <a:cs typeface="+mn-cs"/>
                  <a:sym typeface="Helvetica Light"/>
                </a:rPr>
                <a:t>torage</a:t>
              </a:r>
            </a:p>
          </p:txBody>
        </p:sp>
        <p:sp>
          <p:nvSpPr>
            <p:cNvPr id="18" name="Rectangle 17"/>
            <p:cNvSpPr/>
            <p:nvPr/>
          </p:nvSpPr>
          <p:spPr>
            <a:xfrm>
              <a:off x="1774673" y="3334697"/>
              <a:ext cx="1002159" cy="379591"/>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800" dirty="0">
                  <a:solidFill>
                    <a:srgbClr val="FFFFFF"/>
                  </a:solidFill>
                </a:rPr>
                <a:t>s</a:t>
              </a:r>
              <a:r>
                <a:rPr kumimoji="0" lang="en-US" sz="1800" b="0" i="0" u="none" strike="noStrike" cap="none" spc="0" normalizeH="0" baseline="0" dirty="0">
                  <a:ln>
                    <a:noFill/>
                  </a:ln>
                  <a:solidFill>
                    <a:srgbClr val="FFFFFF"/>
                  </a:solidFill>
                  <a:effectLst/>
                  <a:uFillTx/>
                  <a:latin typeface="+mn-lt"/>
                  <a:ea typeface="+mn-ea"/>
                  <a:cs typeface="+mn-cs"/>
                  <a:sym typeface="Helvetica Light"/>
                </a:rPr>
                <a:t>torage</a:t>
              </a:r>
            </a:p>
          </p:txBody>
        </p:sp>
        <p:cxnSp>
          <p:nvCxnSpPr>
            <p:cNvPr id="6" name="Straight Connector 5"/>
            <p:cNvCxnSpPr/>
            <p:nvPr/>
          </p:nvCxnSpPr>
          <p:spPr>
            <a:xfrm>
              <a:off x="231648" y="3158935"/>
              <a:ext cx="3700200" cy="0"/>
            </a:xfrm>
            <a:prstGeom prst="line">
              <a:avLst/>
            </a:prstGeom>
            <a:noFill/>
            <a:ln w="762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21" name="Straight Connector 20"/>
            <p:cNvCxnSpPr>
              <a:stCxn id="3" idx="2"/>
            </p:cNvCxnSpPr>
            <p:nvPr/>
          </p:nvCxnSpPr>
          <p:spPr>
            <a:xfrm>
              <a:off x="870968" y="2992631"/>
              <a:ext cx="0" cy="166304"/>
            </a:xfrm>
            <a:prstGeom prst="line">
              <a:avLst/>
            </a:prstGeom>
            <a:noFill/>
            <a:ln w="762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26" name="Straight Connector 25"/>
            <p:cNvCxnSpPr/>
            <p:nvPr/>
          </p:nvCxnSpPr>
          <p:spPr>
            <a:xfrm>
              <a:off x="1986535" y="2992631"/>
              <a:ext cx="0" cy="166304"/>
            </a:xfrm>
            <a:prstGeom prst="line">
              <a:avLst/>
            </a:prstGeom>
            <a:noFill/>
            <a:ln w="762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27" name="Straight Connector 26"/>
            <p:cNvCxnSpPr/>
            <p:nvPr/>
          </p:nvCxnSpPr>
          <p:spPr>
            <a:xfrm>
              <a:off x="3102103" y="2986547"/>
              <a:ext cx="0" cy="166304"/>
            </a:xfrm>
            <a:prstGeom prst="line">
              <a:avLst/>
            </a:prstGeom>
            <a:noFill/>
            <a:ln w="762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28" name="Straight Connector 27"/>
            <p:cNvCxnSpPr/>
            <p:nvPr/>
          </p:nvCxnSpPr>
          <p:spPr>
            <a:xfrm>
              <a:off x="2274653" y="3173319"/>
              <a:ext cx="0" cy="166304"/>
            </a:xfrm>
            <a:prstGeom prst="line">
              <a:avLst/>
            </a:prstGeom>
            <a:noFill/>
            <a:ln w="762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29" name="Straight Connector 28"/>
            <p:cNvCxnSpPr/>
            <p:nvPr/>
          </p:nvCxnSpPr>
          <p:spPr>
            <a:xfrm>
              <a:off x="3376348" y="3168393"/>
              <a:ext cx="0" cy="166304"/>
            </a:xfrm>
            <a:prstGeom prst="line">
              <a:avLst/>
            </a:prstGeom>
            <a:noFill/>
            <a:ln w="762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11" name="TextBox 10"/>
            <p:cNvSpPr txBox="1"/>
            <p:nvPr/>
          </p:nvSpPr>
          <p:spPr>
            <a:xfrm>
              <a:off x="34545" y="3242199"/>
              <a:ext cx="138339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a:ln>
                    <a:noFill/>
                  </a:ln>
                  <a:solidFill>
                    <a:srgbClr val="000000"/>
                  </a:solidFill>
                  <a:effectLst/>
                  <a:uFillTx/>
                  <a:latin typeface="+mn-lt"/>
                  <a:ea typeface="+mn-ea"/>
                  <a:cs typeface="+mn-cs"/>
                  <a:sym typeface="Helvetica Light"/>
                </a:rPr>
                <a:t>Network IO</a:t>
              </a:r>
            </a:p>
          </p:txBody>
        </p:sp>
      </p:grpSp>
      <p:grpSp>
        <p:nvGrpSpPr>
          <p:cNvPr id="61" name="Group 60"/>
          <p:cNvGrpSpPr/>
          <p:nvPr/>
        </p:nvGrpSpPr>
        <p:grpSpPr>
          <a:xfrm>
            <a:off x="9085654" y="2605676"/>
            <a:ext cx="2257026" cy="1546375"/>
            <a:chOff x="9085654" y="2605676"/>
            <a:chExt cx="2257026" cy="1546375"/>
          </a:xfrm>
        </p:grpSpPr>
        <p:sp>
          <p:nvSpPr>
            <p:cNvPr id="19" name="Cloud 18"/>
            <p:cNvSpPr/>
            <p:nvPr/>
          </p:nvSpPr>
          <p:spPr>
            <a:xfrm>
              <a:off x="9085654" y="3055982"/>
              <a:ext cx="2257026" cy="624681"/>
            </a:xfrm>
            <a:prstGeom prst="cloud">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Helvetica Light"/>
                </a:rPr>
                <a:t>network</a:t>
              </a:r>
            </a:p>
          </p:txBody>
        </p:sp>
        <p:sp>
          <p:nvSpPr>
            <p:cNvPr id="20" name="Rectangle 19"/>
            <p:cNvSpPr/>
            <p:nvPr/>
          </p:nvSpPr>
          <p:spPr>
            <a:xfrm>
              <a:off x="9456733" y="2657430"/>
              <a:ext cx="260000" cy="276999"/>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FFFFFF"/>
                  </a:solidFill>
                  <a:effectLst/>
                  <a:uFillTx/>
                  <a:latin typeface="+mn-lt"/>
                  <a:ea typeface="+mn-ea"/>
                  <a:cs typeface="+mn-cs"/>
                  <a:sym typeface="Helvetica Light"/>
                </a:rPr>
                <a:t>C</a:t>
              </a:r>
            </a:p>
          </p:txBody>
        </p:sp>
        <p:sp>
          <p:nvSpPr>
            <p:cNvPr id="35" name="Rectangle 34"/>
            <p:cNvSpPr/>
            <p:nvPr/>
          </p:nvSpPr>
          <p:spPr>
            <a:xfrm>
              <a:off x="9811222" y="2605676"/>
              <a:ext cx="260000" cy="276999"/>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FFFFFF"/>
                  </a:solidFill>
                  <a:effectLst/>
                  <a:uFillTx/>
                  <a:latin typeface="+mn-lt"/>
                  <a:ea typeface="+mn-ea"/>
                  <a:cs typeface="+mn-cs"/>
                  <a:sym typeface="Helvetica Light"/>
                </a:rPr>
                <a:t>C</a:t>
              </a:r>
            </a:p>
          </p:txBody>
        </p:sp>
        <p:sp>
          <p:nvSpPr>
            <p:cNvPr id="36" name="Rectangle 35"/>
            <p:cNvSpPr/>
            <p:nvPr/>
          </p:nvSpPr>
          <p:spPr>
            <a:xfrm>
              <a:off x="9102244" y="2740473"/>
              <a:ext cx="260000" cy="276999"/>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FFFFFF"/>
                  </a:solidFill>
                  <a:effectLst/>
                  <a:uFillTx/>
                  <a:latin typeface="+mn-lt"/>
                  <a:ea typeface="+mn-ea"/>
                  <a:cs typeface="+mn-cs"/>
                  <a:sym typeface="Helvetica Light"/>
                </a:rPr>
                <a:t>C</a:t>
              </a:r>
            </a:p>
          </p:txBody>
        </p:sp>
        <p:sp>
          <p:nvSpPr>
            <p:cNvPr id="37" name="Rectangle 36"/>
            <p:cNvSpPr/>
            <p:nvPr/>
          </p:nvSpPr>
          <p:spPr>
            <a:xfrm>
              <a:off x="9456733" y="3836660"/>
              <a:ext cx="260000" cy="276999"/>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FFFFFF"/>
                  </a:solidFill>
                  <a:effectLst/>
                  <a:uFillTx/>
                  <a:latin typeface="+mn-lt"/>
                  <a:ea typeface="+mn-ea"/>
                  <a:cs typeface="+mn-cs"/>
                  <a:sym typeface="Helvetica Light"/>
                </a:rPr>
                <a:t>M</a:t>
              </a:r>
            </a:p>
          </p:txBody>
        </p:sp>
        <p:sp>
          <p:nvSpPr>
            <p:cNvPr id="39" name="Rectangle 38"/>
            <p:cNvSpPr/>
            <p:nvPr/>
          </p:nvSpPr>
          <p:spPr>
            <a:xfrm>
              <a:off x="9954167" y="3874486"/>
              <a:ext cx="260000" cy="276999"/>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FFFFFF"/>
                  </a:solidFill>
                  <a:effectLst/>
                  <a:uFillTx/>
                  <a:latin typeface="+mn-lt"/>
                  <a:ea typeface="+mn-ea"/>
                  <a:cs typeface="+mn-cs"/>
                  <a:sym typeface="Helvetica Light"/>
                </a:rPr>
                <a:t>M</a:t>
              </a:r>
            </a:p>
          </p:txBody>
        </p:sp>
        <p:sp>
          <p:nvSpPr>
            <p:cNvPr id="40" name="Rectangle 39"/>
            <p:cNvSpPr/>
            <p:nvPr/>
          </p:nvSpPr>
          <p:spPr>
            <a:xfrm>
              <a:off x="10403051" y="3875052"/>
              <a:ext cx="260000" cy="276999"/>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FFFFFF"/>
                  </a:solidFill>
                  <a:effectLst/>
                  <a:uFillTx/>
                  <a:latin typeface="+mn-lt"/>
                  <a:ea typeface="+mn-ea"/>
                  <a:cs typeface="+mn-cs"/>
                  <a:sym typeface="Helvetica Light"/>
                </a:rPr>
                <a:t>M</a:t>
              </a:r>
            </a:p>
          </p:txBody>
        </p:sp>
        <p:sp>
          <p:nvSpPr>
            <p:cNvPr id="41" name="Rectangle 40"/>
            <p:cNvSpPr/>
            <p:nvPr/>
          </p:nvSpPr>
          <p:spPr>
            <a:xfrm>
              <a:off x="10315835" y="2620902"/>
              <a:ext cx="267498" cy="276999"/>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a:ln>
                    <a:noFill/>
                  </a:ln>
                  <a:solidFill>
                    <a:srgbClr val="FFFFFF"/>
                  </a:solidFill>
                  <a:effectLst/>
                  <a:uFillTx/>
                  <a:latin typeface="+mn-lt"/>
                  <a:ea typeface="+mn-ea"/>
                  <a:cs typeface="+mn-cs"/>
                  <a:sym typeface="Helvetica Light"/>
                </a:rPr>
                <a:t>G</a:t>
              </a:r>
              <a:endParaRPr kumimoji="0" lang="en-US" sz="18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43" name="Rectangle 42"/>
            <p:cNvSpPr/>
            <p:nvPr/>
          </p:nvSpPr>
          <p:spPr>
            <a:xfrm>
              <a:off x="10704625" y="2676312"/>
              <a:ext cx="267498" cy="276999"/>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a:ln>
                    <a:noFill/>
                  </a:ln>
                  <a:solidFill>
                    <a:srgbClr val="FFFFFF"/>
                  </a:solidFill>
                  <a:effectLst/>
                  <a:uFillTx/>
                  <a:latin typeface="+mn-lt"/>
                  <a:ea typeface="+mn-ea"/>
                  <a:cs typeface="+mn-cs"/>
                  <a:sym typeface="Helvetica Light"/>
                </a:rPr>
                <a:t>G</a:t>
              </a:r>
              <a:endParaRPr kumimoji="0" lang="en-US" sz="18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44" name="Rectangle 43"/>
            <p:cNvSpPr/>
            <p:nvPr/>
          </p:nvSpPr>
          <p:spPr>
            <a:xfrm>
              <a:off x="11075182" y="2723093"/>
              <a:ext cx="267498" cy="276999"/>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a:ln>
                    <a:noFill/>
                  </a:ln>
                  <a:solidFill>
                    <a:srgbClr val="FFFFFF"/>
                  </a:solidFill>
                  <a:effectLst/>
                  <a:uFillTx/>
                  <a:latin typeface="+mn-lt"/>
                  <a:ea typeface="+mn-ea"/>
                  <a:cs typeface="+mn-cs"/>
                  <a:sym typeface="Helvetica Light"/>
                </a:rPr>
                <a:t>G</a:t>
              </a:r>
              <a:endParaRPr kumimoji="0" lang="en-US" sz="18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45" name="Rectangle 44"/>
            <p:cNvSpPr/>
            <p:nvPr/>
          </p:nvSpPr>
          <p:spPr>
            <a:xfrm>
              <a:off x="10873281" y="3802216"/>
              <a:ext cx="260000" cy="276999"/>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FFFFFF"/>
                  </a:solidFill>
                  <a:effectLst/>
                  <a:uFillTx/>
                  <a:latin typeface="+mn-lt"/>
                  <a:ea typeface="+mn-ea"/>
                  <a:cs typeface="+mn-cs"/>
                  <a:sym typeface="Helvetica Light"/>
                </a:rPr>
                <a:t>M</a:t>
              </a:r>
            </a:p>
          </p:txBody>
        </p:sp>
        <p:cxnSp>
          <p:nvCxnSpPr>
            <p:cNvPr id="30" name="Straight Connector 29"/>
            <p:cNvCxnSpPr>
              <a:stCxn id="36" idx="2"/>
            </p:cNvCxnSpPr>
            <p:nvPr/>
          </p:nvCxnSpPr>
          <p:spPr>
            <a:xfrm>
              <a:off x="9232244" y="3017472"/>
              <a:ext cx="0" cy="234073"/>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49" name="Straight Connector 48"/>
            <p:cNvCxnSpPr/>
            <p:nvPr/>
          </p:nvCxnSpPr>
          <p:spPr>
            <a:xfrm>
              <a:off x="9586733" y="2952662"/>
              <a:ext cx="0" cy="181846"/>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51" name="Straight Connector 50"/>
            <p:cNvCxnSpPr/>
            <p:nvPr/>
          </p:nvCxnSpPr>
          <p:spPr>
            <a:xfrm>
              <a:off x="9954167" y="2861592"/>
              <a:ext cx="0" cy="234073"/>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53" name="Straight Connector 52"/>
            <p:cNvCxnSpPr/>
            <p:nvPr/>
          </p:nvCxnSpPr>
          <p:spPr>
            <a:xfrm>
              <a:off x="10449584" y="2901831"/>
              <a:ext cx="0" cy="167868"/>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55" name="Straight Connector 54"/>
            <p:cNvCxnSpPr/>
            <p:nvPr/>
          </p:nvCxnSpPr>
          <p:spPr>
            <a:xfrm>
              <a:off x="10838374" y="2952662"/>
              <a:ext cx="0" cy="10332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57" name="Straight Connector 56"/>
            <p:cNvCxnSpPr/>
            <p:nvPr/>
          </p:nvCxnSpPr>
          <p:spPr>
            <a:xfrm>
              <a:off x="11208931" y="2992629"/>
              <a:ext cx="0" cy="175764"/>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59" name="Straight Connector 58"/>
            <p:cNvCxnSpPr/>
            <p:nvPr/>
          </p:nvCxnSpPr>
          <p:spPr>
            <a:xfrm>
              <a:off x="9586733" y="3646301"/>
              <a:ext cx="0" cy="185023"/>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62" name="Straight Connector 61"/>
            <p:cNvCxnSpPr/>
            <p:nvPr/>
          </p:nvCxnSpPr>
          <p:spPr>
            <a:xfrm>
              <a:off x="10071222" y="3680663"/>
              <a:ext cx="0" cy="196247"/>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64" name="Straight Connector 63"/>
            <p:cNvCxnSpPr/>
            <p:nvPr/>
          </p:nvCxnSpPr>
          <p:spPr>
            <a:xfrm>
              <a:off x="10533051" y="3646301"/>
              <a:ext cx="0" cy="228185"/>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67" name="Straight Connector 66"/>
            <p:cNvCxnSpPr/>
            <p:nvPr/>
          </p:nvCxnSpPr>
          <p:spPr>
            <a:xfrm>
              <a:off x="11003799" y="3524492"/>
              <a:ext cx="0" cy="270263"/>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grpSp>
    </p:spTree>
    <p:custDataLst>
      <p:tags r:id="rId1"/>
    </p:custDataLst>
    <p:extLst>
      <p:ext uri="{BB962C8B-B14F-4D97-AF65-F5344CB8AC3E}">
        <p14:creationId xmlns:p14="http://schemas.microsoft.com/office/powerpoint/2010/main" val="296549119"/>
      </p:ext>
    </p:extLst>
  </p:cSld>
  <p:clrMapOvr>
    <a:masterClrMapping/>
  </p:clrMapOvr>
  <p:transition spd="med" advTm="5914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3074"/>
                                        </p:tgtEl>
                                        <p:attrNameLst>
                                          <p:attrName>style.visibility</p:attrName>
                                        </p:attrNameLst>
                                      </p:cBhvr>
                                      <p:to>
                                        <p:strVal val="visible"/>
                                      </p:to>
                                    </p:set>
                                    <p:animEffect transition="in" filter="fade">
                                      <p:cBhvr>
                                        <p:cTn id="24" dur="500"/>
                                        <p:tgtEl>
                                          <p:spTgt spid="307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2"/>
                                        </p:tgtEl>
                                        <p:attrNameLst>
                                          <p:attrName>style.visibility</p:attrName>
                                        </p:attrNameLst>
                                      </p:cBhvr>
                                      <p:to>
                                        <p:strVal val="visible"/>
                                      </p:to>
                                    </p:set>
                                    <p:animEffect transition="in" filter="fade">
                                      <p:cBhvr>
                                        <p:cTn id="29" dur="500"/>
                                        <p:tgtEl>
                                          <p:spTgt spid="7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nodeType="withEffect">
                                  <p:stCondLst>
                                    <p:cond delay="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23" grpId="0" animBg="1"/>
      <p:bldP spid="24" grpId="0" animBg="1"/>
      <p:bldP spid="7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Challenge 2: Fast reaction without overreaction</a:t>
            </a:r>
          </a:p>
        </p:txBody>
      </p:sp>
      <p:sp>
        <p:nvSpPr>
          <p:cNvPr id="4" name="Slide Number Placeholder 3"/>
          <p:cNvSpPr>
            <a:spLocks noGrp="1"/>
          </p:cNvSpPr>
          <p:nvPr>
            <p:ph type="sldNum" sz="quarter" idx="2"/>
          </p:nvPr>
        </p:nvSpPr>
        <p:spPr/>
        <p:txBody>
          <a:bodyPr/>
          <a:lstStyle/>
          <a:p>
            <a:fld id="{86CB4B4D-7CA3-9044-876B-883B54F8677D}" type="slidenum">
              <a:rPr lang="uk-UA" smtClean="0"/>
              <a:t>20</a:t>
            </a:fld>
            <a:endParaRPr lang="uk-UA"/>
          </a:p>
        </p:txBody>
      </p:sp>
      <p:sp>
        <p:nvSpPr>
          <p:cNvPr id="5" name="Can 4"/>
          <p:cNvSpPr/>
          <p:nvPr/>
        </p:nvSpPr>
        <p:spPr>
          <a:xfrm rot="5400000">
            <a:off x="7028563" y="3605296"/>
            <a:ext cx="532545" cy="1313939"/>
          </a:xfrm>
          <a:prstGeom prst="can">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Rectangle 5"/>
          <p:cNvSpPr/>
          <p:nvPr/>
        </p:nvSpPr>
        <p:spPr>
          <a:xfrm>
            <a:off x="7495601" y="4066111"/>
            <a:ext cx="161365" cy="3765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Rectangle 6"/>
          <p:cNvSpPr/>
          <p:nvPr/>
        </p:nvSpPr>
        <p:spPr>
          <a:xfrm>
            <a:off x="7298504" y="4066111"/>
            <a:ext cx="161365" cy="376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sp>
        <p:nvSpPr>
          <p:cNvPr id="8" name="Rectangle 7"/>
          <p:cNvSpPr/>
          <p:nvPr/>
        </p:nvSpPr>
        <p:spPr>
          <a:xfrm>
            <a:off x="6904310" y="4066111"/>
            <a:ext cx="161365" cy="3765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Rectangle 8"/>
          <p:cNvSpPr/>
          <p:nvPr/>
        </p:nvSpPr>
        <p:spPr>
          <a:xfrm>
            <a:off x="7101407" y="4066111"/>
            <a:ext cx="161365" cy="376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grpSp>
        <p:nvGrpSpPr>
          <p:cNvPr id="13" name="Group 12"/>
          <p:cNvGrpSpPr/>
          <p:nvPr/>
        </p:nvGrpSpPr>
        <p:grpSpPr>
          <a:xfrm>
            <a:off x="5537202" y="4027432"/>
            <a:ext cx="1002922" cy="469666"/>
            <a:chOff x="2729375" y="3200155"/>
            <a:chExt cx="2409552" cy="390210"/>
          </a:xfrm>
        </p:grpSpPr>
        <p:cxnSp>
          <p:nvCxnSpPr>
            <p:cNvPr id="15" name="Straight Connector 14"/>
            <p:cNvCxnSpPr/>
            <p:nvPr/>
          </p:nvCxnSpPr>
          <p:spPr>
            <a:xfrm>
              <a:off x="2729375" y="3200400"/>
              <a:ext cx="240955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137091" y="3200155"/>
              <a:ext cx="0" cy="38996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2729375" y="3590365"/>
              <a:ext cx="240955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Rectangle 17"/>
          <p:cNvSpPr/>
          <p:nvPr/>
        </p:nvSpPr>
        <p:spPr>
          <a:xfrm>
            <a:off x="6127256" y="4059579"/>
            <a:ext cx="161365" cy="3765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Rectangle 18"/>
          <p:cNvSpPr/>
          <p:nvPr/>
        </p:nvSpPr>
        <p:spPr>
          <a:xfrm>
            <a:off x="6324353" y="4059579"/>
            <a:ext cx="161365" cy="376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a:t>
            </a:r>
          </a:p>
        </p:txBody>
      </p:sp>
      <p:sp>
        <p:nvSpPr>
          <p:cNvPr id="21" name="Oval 20"/>
          <p:cNvSpPr/>
          <p:nvPr/>
        </p:nvSpPr>
        <p:spPr>
          <a:xfrm>
            <a:off x="3716086" y="4027432"/>
            <a:ext cx="599693" cy="3600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22" name="TextBox 21"/>
          <p:cNvSpPr txBox="1"/>
          <p:nvPr/>
        </p:nvSpPr>
        <p:spPr>
          <a:xfrm>
            <a:off x="2606334" y="3398406"/>
            <a:ext cx="97622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mn-lt"/>
                <a:ea typeface="+mn-ea"/>
                <a:cs typeface="+mn-cs"/>
                <a:sym typeface="Helvetica Light"/>
              </a:rPr>
              <a:t>W=W</a:t>
            </a:r>
            <a:r>
              <a:rPr kumimoji="0" lang="en-US" sz="2400" b="0" i="0" u="none" strike="noStrike" cap="none" spc="0" normalizeH="0" baseline="-25000" dirty="0">
                <a:ln>
                  <a:noFill/>
                </a:ln>
                <a:solidFill>
                  <a:srgbClr val="000000"/>
                </a:solidFill>
                <a:effectLst/>
                <a:uFillTx/>
                <a:latin typeface="+mn-lt"/>
                <a:ea typeface="+mn-ea"/>
                <a:cs typeface="+mn-cs"/>
                <a:sym typeface="Helvetica Light"/>
              </a:rPr>
              <a:t>0</a:t>
            </a:r>
          </a:p>
        </p:txBody>
      </p:sp>
      <p:sp>
        <p:nvSpPr>
          <p:cNvPr id="23" name="TextBox 22"/>
          <p:cNvSpPr txBox="1"/>
          <p:nvPr/>
        </p:nvSpPr>
        <p:spPr>
          <a:xfrm>
            <a:off x="3700226" y="3398406"/>
            <a:ext cx="615553"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mn-lt"/>
                <a:ea typeface="+mn-ea"/>
                <a:cs typeface="+mn-cs"/>
                <a:sym typeface="Helvetica Light"/>
              </a:rPr>
              <a:t>/1.5</a:t>
            </a:r>
          </a:p>
        </p:txBody>
      </p:sp>
      <p:sp>
        <p:nvSpPr>
          <p:cNvPr id="24" name="TextBox 23"/>
          <p:cNvSpPr txBox="1"/>
          <p:nvPr/>
        </p:nvSpPr>
        <p:spPr>
          <a:xfrm>
            <a:off x="3699254" y="2926482"/>
            <a:ext cx="787075"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2400" dirty="0"/>
              <a:t>A</a:t>
            </a:r>
            <a:r>
              <a:rPr kumimoji="0" lang="en-US" sz="2400" b="0" i="0" u="none" strike="noStrike" cap="none" spc="0" normalizeH="0" baseline="0" dirty="0">
                <a:ln>
                  <a:noFill/>
                </a:ln>
                <a:solidFill>
                  <a:srgbClr val="000000"/>
                </a:solidFill>
                <a:effectLst/>
                <a:uFillTx/>
                <a:latin typeface="+mn-lt"/>
                <a:ea typeface="+mn-ea"/>
                <a:cs typeface="+mn-cs"/>
                <a:sym typeface="Helvetica Light"/>
              </a:rPr>
              <a:t>ck1</a:t>
            </a:r>
          </a:p>
        </p:txBody>
      </p:sp>
      <p:sp>
        <p:nvSpPr>
          <p:cNvPr id="25" name="Rectangle 24"/>
          <p:cNvSpPr/>
          <p:nvPr/>
        </p:nvSpPr>
        <p:spPr>
          <a:xfrm>
            <a:off x="6551271" y="4577312"/>
            <a:ext cx="1888659" cy="400110"/>
          </a:xfrm>
          <a:prstGeom prst="rect">
            <a:avLst/>
          </a:prstGeom>
        </p:spPr>
        <p:txBody>
          <a:bodyPr wrap="none">
            <a:spAutoFit/>
          </a:bodyPr>
          <a:lstStyle/>
          <a:p>
            <a:r>
              <a:rPr lang="en-US" sz="2000" dirty="0"/>
              <a:t>Pipe volume=6</a:t>
            </a:r>
          </a:p>
        </p:txBody>
      </p:sp>
      <p:sp>
        <p:nvSpPr>
          <p:cNvPr id="26" name="Rectangle 25"/>
          <p:cNvSpPr/>
          <p:nvPr/>
        </p:nvSpPr>
        <p:spPr>
          <a:xfrm>
            <a:off x="6707212" y="4066111"/>
            <a:ext cx="161365" cy="3765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7" name="Rectangle 26"/>
          <p:cNvSpPr/>
          <p:nvPr/>
        </p:nvSpPr>
        <p:spPr>
          <a:xfrm>
            <a:off x="7692698" y="4066111"/>
            <a:ext cx="161365" cy="376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a:t>
            </a:r>
          </a:p>
        </p:txBody>
      </p:sp>
      <p:sp>
        <p:nvSpPr>
          <p:cNvPr id="28" name="TextBox 27"/>
          <p:cNvSpPr txBox="1"/>
          <p:nvPr/>
        </p:nvSpPr>
        <p:spPr>
          <a:xfrm>
            <a:off x="4603021" y="3398406"/>
            <a:ext cx="615553"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mn-lt"/>
                <a:ea typeface="+mn-ea"/>
                <a:cs typeface="+mn-cs"/>
                <a:sym typeface="Helvetica Light"/>
              </a:rPr>
              <a:t>/1.3</a:t>
            </a:r>
          </a:p>
        </p:txBody>
      </p:sp>
      <p:sp>
        <p:nvSpPr>
          <p:cNvPr id="29" name="TextBox 28"/>
          <p:cNvSpPr txBox="1"/>
          <p:nvPr/>
        </p:nvSpPr>
        <p:spPr>
          <a:xfrm>
            <a:off x="4602049" y="2926482"/>
            <a:ext cx="787075"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2400" dirty="0"/>
              <a:t>A</a:t>
            </a:r>
            <a:r>
              <a:rPr kumimoji="0" lang="en-US" sz="2400" b="0" i="0" u="none" strike="noStrike" cap="none" spc="0" normalizeH="0" baseline="0" dirty="0">
                <a:ln>
                  <a:noFill/>
                </a:ln>
                <a:solidFill>
                  <a:srgbClr val="000000"/>
                </a:solidFill>
                <a:effectLst/>
                <a:uFillTx/>
                <a:latin typeface="+mn-lt"/>
                <a:ea typeface="+mn-ea"/>
                <a:cs typeface="+mn-cs"/>
                <a:sym typeface="Helvetica Light"/>
              </a:rPr>
              <a:t>ck2</a:t>
            </a:r>
          </a:p>
        </p:txBody>
      </p:sp>
      <p:sp>
        <p:nvSpPr>
          <p:cNvPr id="12" name="Rectangle 11"/>
          <p:cNvSpPr/>
          <p:nvPr/>
        </p:nvSpPr>
        <p:spPr>
          <a:xfrm>
            <a:off x="3582562" y="2942408"/>
            <a:ext cx="1954640" cy="471924"/>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4" name="TextBox 13"/>
          <p:cNvSpPr txBox="1"/>
          <p:nvPr/>
        </p:nvSpPr>
        <p:spPr>
          <a:xfrm>
            <a:off x="5587859" y="2530863"/>
            <a:ext cx="2099934"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FF0000"/>
                </a:solidFill>
                <a:effectLst/>
                <a:uFillTx/>
                <a:latin typeface="+mn-lt"/>
                <a:ea typeface="+mn-ea"/>
                <a:cs typeface="+mn-cs"/>
                <a:sym typeface="Helvetica Light"/>
              </a:rPr>
              <a:t>Overlap</a:t>
            </a:r>
          </a:p>
          <a:p>
            <a:pPr marL="0" marR="0" indent="0" algn="l" defTabSz="8255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FF0000"/>
                </a:solidFill>
                <a:effectLst/>
                <a:uFillTx/>
                <a:latin typeface="+mn-lt"/>
                <a:ea typeface="+mn-ea"/>
                <a:cs typeface="+mn-cs"/>
                <a:sym typeface="Wingdings"/>
              </a:rPr>
              <a:t></a:t>
            </a:r>
            <a:r>
              <a:rPr kumimoji="0" lang="en-US" sz="2400" b="0" i="0" u="none" strike="noStrike" cap="none" spc="0" normalizeH="0" baseline="0" dirty="0">
                <a:ln>
                  <a:noFill/>
                </a:ln>
                <a:solidFill>
                  <a:srgbClr val="FF0000"/>
                </a:solidFill>
                <a:effectLst/>
                <a:uFillTx/>
                <a:latin typeface="+mn-lt"/>
                <a:ea typeface="+mn-ea"/>
                <a:cs typeface="+mn-cs"/>
                <a:sym typeface="Helvetica Light"/>
              </a:rPr>
              <a:t>overreaction</a:t>
            </a:r>
          </a:p>
        </p:txBody>
      </p:sp>
      <p:sp>
        <p:nvSpPr>
          <p:cNvPr id="30" name="Rectangle 29"/>
          <p:cNvSpPr/>
          <p:nvPr/>
        </p:nvSpPr>
        <p:spPr>
          <a:xfrm>
            <a:off x="600655" y="1015533"/>
            <a:ext cx="5330907" cy="1384995"/>
          </a:xfrm>
          <a:prstGeom prst="rect">
            <a:avLst/>
          </a:prstGeom>
        </p:spPr>
        <p:txBody>
          <a:bodyPr wrap="square" anchor="t">
            <a:spAutoFit/>
          </a:bodyPr>
          <a:lstStyle/>
          <a:p>
            <a:pPr algn="l"/>
            <a:r>
              <a:rPr lang="en-US" sz="2800" dirty="0"/>
              <a:t>Per-ACK reaction</a:t>
            </a:r>
          </a:p>
          <a:p>
            <a:pPr marL="457200" indent="-457200" algn="l">
              <a:buFontTx/>
              <a:buChar char="-"/>
            </a:pPr>
            <a:r>
              <a:rPr lang="en-US" sz="2800" dirty="0">
                <a:solidFill>
                  <a:srgbClr val="FF0000"/>
                </a:solidFill>
              </a:rPr>
              <a:t>Overreaction</a:t>
            </a:r>
          </a:p>
          <a:p>
            <a:pPr marL="457200" indent="-457200" algn="l">
              <a:buFontTx/>
              <a:buChar char="-"/>
            </a:pPr>
            <a:endParaRPr lang="en-US" sz="2800" dirty="0"/>
          </a:p>
        </p:txBody>
      </p:sp>
    </p:spTree>
    <p:extLst>
      <p:ext uri="{BB962C8B-B14F-4D97-AF65-F5344CB8AC3E}">
        <p14:creationId xmlns:p14="http://schemas.microsoft.com/office/powerpoint/2010/main" val="414411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1" nodeType="clickEffect">
                                  <p:stCondLst>
                                    <p:cond delay="0"/>
                                  </p:stCondLst>
                                  <p:childTnLst>
                                    <p:animMotion origin="layout" path="M 0.02135 -3.7037E-7 C 0.05664 -0.00324 0.09232 -0.00625 0.11706 -0.03866 C 0.14193 -0.0706 0.17604 -0.13843 0.16979 -0.19352 C 0.16367 -0.24907 0.13451 -0.33981 0.07969 -0.3706 C 0.025 -0.40139 -0.10495 -0.40324 -0.15885 -0.37893 C -0.21224 -0.3544 -0.24154 -0.22361 -0.24154 -0.22338 " pathEditMode="relative" rAng="0" ptsTypes="AAAAAA">
                                      <p:cBhvr>
                                        <p:cTn id="6" dur="1000" fill="hold"/>
                                        <p:tgtEl>
                                          <p:spTgt spid="27"/>
                                        </p:tgtEl>
                                        <p:attrNameLst>
                                          <p:attrName>ppt_x</p:attrName>
                                          <p:attrName>ppt_y</p:attrName>
                                        </p:attrNameLst>
                                      </p:cBhvr>
                                      <p:rCtr x="-5690" y="-19792"/>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1" animBg="1"/>
      <p:bldP spid="28" grpId="0"/>
      <p:bldP spid="29" grpId="0"/>
      <p:bldP spid="12" grpId="0" animBg="1"/>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Challenge 2: Fast reaction without overreaction</a:t>
            </a:r>
          </a:p>
        </p:txBody>
      </p:sp>
      <p:sp>
        <p:nvSpPr>
          <p:cNvPr id="4" name="Slide Number Placeholder 3"/>
          <p:cNvSpPr>
            <a:spLocks noGrp="1"/>
          </p:cNvSpPr>
          <p:nvPr>
            <p:ph type="sldNum" sz="quarter" idx="2"/>
          </p:nvPr>
        </p:nvSpPr>
        <p:spPr/>
        <p:txBody>
          <a:bodyPr/>
          <a:lstStyle/>
          <a:p>
            <a:fld id="{86CB4B4D-7CA3-9044-876B-883B54F8677D}" type="slidenum">
              <a:rPr lang="uk-UA" smtClean="0"/>
              <a:t>21</a:t>
            </a:fld>
            <a:endParaRPr lang="uk-UA"/>
          </a:p>
        </p:txBody>
      </p:sp>
      <p:sp>
        <p:nvSpPr>
          <p:cNvPr id="30" name="Rectangle 29"/>
          <p:cNvSpPr/>
          <p:nvPr/>
        </p:nvSpPr>
        <p:spPr>
          <a:xfrm>
            <a:off x="600655" y="1015533"/>
            <a:ext cx="5330907" cy="1384995"/>
          </a:xfrm>
          <a:prstGeom prst="rect">
            <a:avLst/>
          </a:prstGeom>
        </p:spPr>
        <p:txBody>
          <a:bodyPr wrap="square" anchor="t">
            <a:spAutoFit/>
          </a:bodyPr>
          <a:lstStyle/>
          <a:p>
            <a:pPr algn="l"/>
            <a:r>
              <a:rPr lang="en-US" sz="2800" dirty="0"/>
              <a:t>Per-ACK reaction</a:t>
            </a:r>
          </a:p>
          <a:p>
            <a:pPr marL="457200" indent="-457200" algn="l">
              <a:buFontTx/>
              <a:buChar char="-"/>
            </a:pPr>
            <a:r>
              <a:rPr lang="en-US" sz="2800" dirty="0">
                <a:solidFill>
                  <a:srgbClr val="FF0000"/>
                </a:solidFill>
              </a:rPr>
              <a:t>Overreaction</a:t>
            </a:r>
          </a:p>
          <a:p>
            <a:pPr marL="457200" indent="-457200" algn="l">
              <a:buFontTx/>
              <a:buChar char="-"/>
            </a:pPr>
            <a:endParaRPr lang="en-US" sz="2800" dirty="0"/>
          </a:p>
        </p:txBody>
      </p:sp>
      <p:sp>
        <p:nvSpPr>
          <p:cNvPr id="31" name="Rectangle 30"/>
          <p:cNvSpPr/>
          <p:nvPr/>
        </p:nvSpPr>
        <p:spPr>
          <a:xfrm>
            <a:off x="6485718" y="1015533"/>
            <a:ext cx="5330907" cy="1384995"/>
          </a:xfrm>
          <a:prstGeom prst="rect">
            <a:avLst/>
          </a:prstGeom>
        </p:spPr>
        <p:txBody>
          <a:bodyPr wrap="square" anchor="t">
            <a:spAutoFit/>
          </a:bodyPr>
          <a:lstStyle/>
          <a:p>
            <a:pPr algn="l"/>
            <a:r>
              <a:rPr lang="en-US" sz="2800" dirty="0"/>
              <a:t>Per-RTT reaction</a:t>
            </a:r>
          </a:p>
          <a:p>
            <a:pPr marL="457200" indent="-457200" algn="l">
              <a:buFontTx/>
              <a:buChar char="-"/>
            </a:pPr>
            <a:r>
              <a:rPr lang="en-US" sz="2800" dirty="0">
                <a:solidFill>
                  <a:schemeClr val="accent1"/>
                </a:solidFill>
              </a:rPr>
              <a:t>No overreaction</a:t>
            </a:r>
          </a:p>
          <a:p>
            <a:pPr marL="457200" indent="-457200" algn="l">
              <a:buFontTx/>
              <a:buChar char="-"/>
            </a:pPr>
            <a:endParaRPr lang="en-US" sz="2800" dirty="0"/>
          </a:p>
        </p:txBody>
      </p:sp>
      <p:sp>
        <p:nvSpPr>
          <p:cNvPr id="32" name="Can 31"/>
          <p:cNvSpPr/>
          <p:nvPr/>
        </p:nvSpPr>
        <p:spPr>
          <a:xfrm rot="5400000">
            <a:off x="7028563" y="3605296"/>
            <a:ext cx="532545" cy="1313939"/>
          </a:xfrm>
          <a:prstGeom prst="can">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3" name="Rectangle 32"/>
          <p:cNvSpPr/>
          <p:nvPr/>
        </p:nvSpPr>
        <p:spPr>
          <a:xfrm>
            <a:off x="7298504" y="4066111"/>
            <a:ext cx="161365" cy="3765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4" name="Rectangle 33"/>
          <p:cNvSpPr/>
          <p:nvPr/>
        </p:nvSpPr>
        <p:spPr>
          <a:xfrm>
            <a:off x="7101407" y="4066111"/>
            <a:ext cx="161365" cy="376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sp>
        <p:nvSpPr>
          <p:cNvPr id="35" name="Rectangle 34"/>
          <p:cNvSpPr/>
          <p:nvPr/>
        </p:nvSpPr>
        <p:spPr>
          <a:xfrm>
            <a:off x="6707213" y="4066111"/>
            <a:ext cx="161365" cy="3765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6" name="Rectangle 35"/>
          <p:cNvSpPr/>
          <p:nvPr/>
        </p:nvSpPr>
        <p:spPr>
          <a:xfrm>
            <a:off x="6904310" y="4066111"/>
            <a:ext cx="161365" cy="376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
        <p:nvSpPr>
          <p:cNvPr id="37" name="Rectangle 36"/>
          <p:cNvSpPr/>
          <p:nvPr/>
        </p:nvSpPr>
        <p:spPr>
          <a:xfrm>
            <a:off x="7495601" y="4066111"/>
            <a:ext cx="161365" cy="376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a:t>
            </a:r>
          </a:p>
        </p:txBody>
      </p:sp>
      <p:sp>
        <p:nvSpPr>
          <p:cNvPr id="38" name="Rectangle 37"/>
          <p:cNvSpPr/>
          <p:nvPr/>
        </p:nvSpPr>
        <p:spPr>
          <a:xfrm>
            <a:off x="7692698" y="4066111"/>
            <a:ext cx="161365" cy="376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grpSp>
        <p:nvGrpSpPr>
          <p:cNvPr id="39" name="Group 38"/>
          <p:cNvGrpSpPr/>
          <p:nvPr/>
        </p:nvGrpSpPr>
        <p:grpSpPr>
          <a:xfrm>
            <a:off x="5537202" y="4027432"/>
            <a:ext cx="1002922" cy="469666"/>
            <a:chOff x="2729375" y="3200155"/>
            <a:chExt cx="2409552" cy="390210"/>
          </a:xfrm>
        </p:grpSpPr>
        <p:cxnSp>
          <p:nvCxnSpPr>
            <p:cNvPr id="40" name="Straight Connector 39"/>
            <p:cNvCxnSpPr/>
            <p:nvPr/>
          </p:nvCxnSpPr>
          <p:spPr>
            <a:xfrm>
              <a:off x="2729375" y="3200400"/>
              <a:ext cx="240955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5137091" y="3200155"/>
              <a:ext cx="0" cy="38996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2729375" y="3590365"/>
              <a:ext cx="240955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3" name="Rectangle 42"/>
          <p:cNvSpPr/>
          <p:nvPr/>
        </p:nvSpPr>
        <p:spPr>
          <a:xfrm>
            <a:off x="5931562" y="4059579"/>
            <a:ext cx="161365" cy="3765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4" name="Rectangle 43"/>
          <p:cNvSpPr/>
          <p:nvPr/>
        </p:nvSpPr>
        <p:spPr>
          <a:xfrm>
            <a:off x="6128659" y="4059579"/>
            <a:ext cx="161365" cy="376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a:t>
            </a:r>
          </a:p>
        </p:txBody>
      </p:sp>
      <p:sp>
        <p:nvSpPr>
          <p:cNvPr id="45" name="Rectangle 44"/>
          <p:cNvSpPr/>
          <p:nvPr/>
        </p:nvSpPr>
        <p:spPr>
          <a:xfrm>
            <a:off x="6325756" y="4059579"/>
            <a:ext cx="161365" cy="3765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6" name="Oval 45"/>
          <p:cNvSpPr/>
          <p:nvPr/>
        </p:nvSpPr>
        <p:spPr>
          <a:xfrm>
            <a:off x="3716086" y="4027432"/>
            <a:ext cx="599693" cy="3600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7" name="TextBox 46"/>
          <p:cNvSpPr txBox="1"/>
          <p:nvPr/>
        </p:nvSpPr>
        <p:spPr>
          <a:xfrm>
            <a:off x="2606334" y="3398406"/>
            <a:ext cx="97622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mn-lt"/>
                <a:ea typeface="+mn-ea"/>
                <a:cs typeface="+mn-cs"/>
                <a:sym typeface="Helvetica Light"/>
              </a:rPr>
              <a:t>W=W</a:t>
            </a:r>
            <a:r>
              <a:rPr kumimoji="0" lang="en-US" sz="2400" b="0" i="0" u="none" strike="noStrike" cap="none" spc="0" normalizeH="0" baseline="-25000" dirty="0">
                <a:ln>
                  <a:noFill/>
                </a:ln>
                <a:solidFill>
                  <a:srgbClr val="000000"/>
                </a:solidFill>
                <a:effectLst/>
                <a:uFillTx/>
                <a:latin typeface="+mn-lt"/>
                <a:ea typeface="+mn-ea"/>
                <a:cs typeface="+mn-cs"/>
                <a:sym typeface="Helvetica Light"/>
              </a:rPr>
              <a:t>0</a:t>
            </a:r>
          </a:p>
        </p:txBody>
      </p:sp>
      <p:sp>
        <p:nvSpPr>
          <p:cNvPr id="48" name="TextBox 47"/>
          <p:cNvSpPr txBox="1"/>
          <p:nvPr/>
        </p:nvSpPr>
        <p:spPr>
          <a:xfrm>
            <a:off x="3700226" y="3398406"/>
            <a:ext cx="615553"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mn-lt"/>
                <a:ea typeface="+mn-ea"/>
                <a:cs typeface="+mn-cs"/>
                <a:sym typeface="Helvetica Light"/>
              </a:rPr>
              <a:t>/1.5</a:t>
            </a:r>
          </a:p>
        </p:txBody>
      </p:sp>
      <p:sp>
        <p:nvSpPr>
          <p:cNvPr id="49" name="TextBox 48"/>
          <p:cNvSpPr txBox="1"/>
          <p:nvPr/>
        </p:nvSpPr>
        <p:spPr>
          <a:xfrm>
            <a:off x="3699254" y="2926482"/>
            <a:ext cx="787075"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2400" dirty="0"/>
              <a:t>A</a:t>
            </a:r>
            <a:r>
              <a:rPr kumimoji="0" lang="en-US" sz="2400" b="0" i="0" u="none" strike="noStrike" cap="none" spc="0" normalizeH="0" baseline="0" dirty="0">
                <a:ln>
                  <a:noFill/>
                </a:ln>
                <a:solidFill>
                  <a:srgbClr val="000000"/>
                </a:solidFill>
                <a:effectLst/>
                <a:uFillTx/>
                <a:latin typeface="+mn-lt"/>
                <a:ea typeface="+mn-ea"/>
                <a:cs typeface="+mn-cs"/>
                <a:sym typeface="Helvetica Light"/>
              </a:rPr>
              <a:t>ck1</a:t>
            </a:r>
          </a:p>
        </p:txBody>
      </p:sp>
      <p:sp>
        <p:nvSpPr>
          <p:cNvPr id="50" name="Rectangle 49"/>
          <p:cNvSpPr/>
          <p:nvPr/>
        </p:nvSpPr>
        <p:spPr>
          <a:xfrm>
            <a:off x="6551271" y="4577312"/>
            <a:ext cx="1888659" cy="400110"/>
          </a:xfrm>
          <a:prstGeom prst="rect">
            <a:avLst/>
          </a:prstGeom>
        </p:spPr>
        <p:txBody>
          <a:bodyPr wrap="none">
            <a:spAutoFit/>
          </a:bodyPr>
          <a:lstStyle/>
          <a:p>
            <a:r>
              <a:rPr lang="en-US" sz="2000" dirty="0"/>
              <a:t>Pipe volume=6</a:t>
            </a:r>
          </a:p>
        </p:txBody>
      </p:sp>
      <p:sp>
        <p:nvSpPr>
          <p:cNvPr id="51" name="Rectangle 50"/>
          <p:cNvSpPr/>
          <p:nvPr/>
        </p:nvSpPr>
        <p:spPr>
          <a:xfrm>
            <a:off x="5728032" y="4059579"/>
            <a:ext cx="161365" cy="376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6</a:t>
            </a:r>
          </a:p>
        </p:txBody>
      </p:sp>
      <p:sp>
        <p:nvSpPr>
          <p:cNvPr id="26" name="TextBox 25"/>
          <p:cNvSpPr txBox="1"/>
          <p:nvPr/>
        </p:nvSpPr>
        <p:spPr>
          <a:xfrm>
            <a:off x="2949969" y="4567053"/>
            <a:ext cx="183704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a:ln>
                  <a:noFill/>
                </a:ln>
                <a:solidFill>
                  <a:srgbClr val="000000"/>
                </a:solidFill>
                <a:effectLst/>
                <a:uFillTx/>
                <a:latin typeface="+mn-lt"/>
                <a:ea typeface="+mn-ea"/>
                <a:cs typeface="+mn-cs"/>
                <a:sym typeface="Helvetica Light"/>
              </a:rPr>
              <a:t>Next to react: 6</a:t>
            </a:r>
          </a:p>
        </p:txBody>
      </p:sp>
    </p:spTree>
    <p:extLst>
      <p:ext uri="{BB962C8B-B14F-4D97-AF65-F5344CB8AC3E}">
        <p14:creationId xmlns:p14="http://schemas.microsoft.com/office/powerpoint/2010/main" val="1168716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1" nodeType="clickEffect">
                                  <p:stCondLst>
                                    <p:cond delay="0"/>
                                  </p:stCondLst>
                                  <p:childTnLst>
                                    <p:animMotion origin="layout" path="M -0.00781 -3.7037E-7 C 0.03255 -0.00324 0.07344 -0.00625 0.10169 -0.03866 C 0.13008 -0.0706 0.16914 -0.13843 0.16198 -0.19352 C 0.15495 -0.24907 0.12161 -0.33981 0.05898 -0.3706 C -0.00352 -0.40139 -0.15208 -0.40324 -0.21367 -0.37893 C -0.27474 -0.3544 -0.30833 -0.22361 -0.30833 -0.22338 " pathEditMode="relative" rAng="0" ptsTypes="AAAAAA">
                                      <p:cBhvr>
                                        <p:cTn id="6" dur="1000" fill="hold"/>
                                        <p:tgtEl>
                                          <p:spTgt spid="38"/>
                                        </p:tgtEl>
                                        <p:attrNameLst>
                                          <p:attrName>ppt_x</p:attrName>
                                          <p:attrName>ppt_y</p:attrName>
                                        </p:attrNameLst>
                                      </p:cBhvr>
                                      <p:rCtr x="-6497" y="-19792"/>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500"/>
                                        <p:tgtEl>
                                          <p:spTgt spid="4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500"/>
                                        <p:tgtEl>
                                          <p:spTgt spid="48"/>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grpId="0" nodeType="clickEffect">
                                  <p:stCondLst>
                                    <p:cond delay="0"/>
                                  </p:stCondLst>
                                  <p:childTnLst>
                                    <p:set>
                                      <p:cBhvr>
                                        <p:cTn id="20" dur="1" fill="hold">
                                          <p:stCondLst>
                                            <p:cond delay="0"/>
                                          </p:stCondLst>
                                        </p:cTn>
                                        <p:tgtEl>
                                          <p:spTgt spid="51"/>
                                        </p:tgtEl>
                                        <p:attrNameLst>
                                          <p:attrName>style.visibility</p:attrName>
                                        </p:attrNameLst>
                                      </p:cBhvr>
                                      <p:to>
                                        <p:strVal val="visible"/>
                                      </p:to>
                                    </p:set>
                                    <p:anim calcmode="lin" valueType="num">
                                      <p:cBhvr additive="base">
                                        <p:cTn id="21" dur="500"/>
                                        <p:tgtEl>
                                          <p:spTgt spid="51"/>
                                        </p:tgtEl>
                                        <p:attrNameLst>
                                          <p:attrName>ppt_x</p:attrName>
                                        </p:attrNameLst>
                                      </p:cBhvr>
                                      <p:tavLst>
                                        <p:tav tm="0">
                                          <p:val>
                                            <p:strVal val="#ppt_x-#ppt_w*1.125000"/>
                                          </p:val>
                                        </p:tav>
                                        <p:tav tm="100000">
                                          <p:val>
                                            <p:strVal val="#ppt_x"/>
                                          </p:val>
                                        </p:tav>
                                      </p:tavLst>
                                    </p:anim>
                                    <p:animEffect transition="in" filter="wipe(right)">
                                      <p:cBhvr>
                                        <p:cTn id="22" dur="500"/>
                                        <p:tgtEl>
                                          <p:spTgt spid="5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1" animBg="1"/>
      <p:bldP spid="48" grpId="0"/>
      <p:bldP spid="49" grpId="0"/>
      <p:bldP spid="51" grpId="0" animBg="1"/>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Challenge 2: Fast reaction without overreaction</a:t>
            </a:r>
          </a:p>
        </p:txBody>
      </p:sp>
      <p:sp>
        <p:nvSpPr>
          <p:cNvPr id="4" name="Slide Number Placeholder 3"/>
          <p:cNvSpPr>
            <a:spLocks noGrp="1"/>
          </p:cNvSpPr>
          <p:nvPr>
            <p:ph type="sldNum" sz="quarter" idx="2"/>
          </p:nvPr>
        </p:nvSpPr>
        <p:spPr/>
        <p:txBody>
          <a:bodyPr/>
          <a:lstStyle/>
          <a:p>
            <a:fld id="{86CB4B4D-7CA3-9044-876B-883B54F8677D}" type="slidenum">
              <a:rPr lang="uk-UA" smtClean="0"/>
              <a:t>22</a:t>
            </a:fld>
            <a:endParaRPr lang="uk-UA"/>
          </a:p>
        </p:txBody>
      </p:sp>
      <p:sp>
        <p:nvSpPr>
          <p:cNvPr id="30" name="Rectangle 29"/>
          <p:cNvSpPr/>
          <p:nvPr/>
        </p:nvSpPr>
        <p:spPr>
          <a:xfrm>
            <a:off x="600655" y="1015533"/>
            <a:ext cx="5330907" cy="1384995"/>
          </a:xfrm>
          <a:prstGeom prst="rect">
            <a:avLst/>
          </a:prstGeom>
        </p:spPr>
        <p:txBody>
          <a:bodyPr wrap="square" anchor="t">
            <a:spAutoFit/>
          </a:bodyPr>
          <a:lstStyle/>
          <a:p>
            <a:pPr algn="l"/>
            <a:r>
              <a:rPr lang="en-US" sz="2800" dirty="0"/>
              <a:t>Per-ACK reaction</a:t>
            </a:r>
          </a:p>
          <a:p>
            <a:pPr marL="457200" indent="-457200" algn="l">
              <a:buFontTx/>
              <a:buChar char="-"/>
            </a:pPr>
            <a:r>
              <a:rPr lang="en-US" sz="2800" dirty="0">
                <a:solidFill>
                  <a:srgbClr val="FF0000"/>
                </a:solidFill>
              </a:rPr>
              <a:t>Overreaction</a:t>
            </a:r>
          </a:p>
          <a:p>
            <a:pPr marL="457200" indent="-457200" algn="l">
              <a:buFontTx/>
              <a:buChar char="-"/>
            </a:pPr>
            <a:endParaRPr lang="en-US" sz="2800" dirty="0"/>
          </a:p>
        </p:txBody>
      </p:sp>
      <p:sp>
        <p:nvSpPr>
          <p:cNvPr id="31" name="Rectangle 30"/>
          <p:cNvSpPr/>
          <p:nvPr/>
        </p:nvSpPr>
        <p:spPr>
          <a:xfrm>
            <a:off x="6485718" y="1015533"/>
            <a:ext cx="5330907" cy="1384995"/>
          </a:xfrm>
          <a:prstGeom prst="rect">
            <a:avLst/>
          </a:prstGeom>
        </p:spPr>
        <p:txBody>
          <a:bodyPr wrap="square" anchor="t">
            <a:spAutoFit/>
          </a:bodyPr>
          <a:lstStyle/>
          <a:p>
            <a:pPr algn="l"/>
            <a:r>
              <a:rPr lang="en-US" sz="2800" dirty="0"/>
              <a:t>Per-RTT reaction</a:t>
            </a:r>
          </a:p>
          <a:p>
            <a:pPr marL="457200" indent="-457200" algn="l">
              <a:buFontTx/>
              <a:buChar char="-"/>
            </a:pPr>
            <a:r>
              <a:rPr lang="en-US" sz="2800" dirty="0">
                <a:solidFill>
                  <a:schemeClr val="accent1"/>
                </a:solidFill>
              </a:rPr>
              <a:t>No overreaction</a:t>
            </a:r>
          </a:p>
          <a:p>
            <a:pPr marL="457200" indent="-457200" algn="l">
              <a:buFontTx/>
              <a:buChar char="-"/>
            </a:pPr>
            <a:endParaRPr lang="en-US" sz="2800" dirty="0"/>
          </a:p>
        </p:txBody>
      </p:sp>
      <p:sp>
        <p:nvSpPr>
          <p:cNvPr id="32" name="Can 31"/>
          <p:cNvSpPr/>
          <p:nvPr/>
        </p:nvSpPr>
        <p:spPr>
          <a:xfrm rot="5400000">
            <a:off x="7028563" y="3605296"/>
            <a:ext cx="532545" cy="1313939"/>
          </a:xfrm>
          <a:prstGeom prst="can">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3" name="Rectangle 32"/>
          <p:cNvSpPr/>
          <p:nvPr/>
        </p:nvSpPr>
        <p:spPr>
          <a:xfrm>
            <a:off x="7298504" y="4066111"/>
            <a:ext cx="161365" cy="376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7101407" y="4066111"/>
            <a:ext cx="161365" cy="3765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35" name="Rectangle 34"/>
          <p:cNvSpPr/>
          <p:nvPr/>
        </p:nvSpPr>
        <p:spPr>
          <a:xfrm>
            <a:off x="6707213" y="4066111"/>
            <a:ext cx="161365" cy="3765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6" name="Rectangle 35"/>
          <p:cNvSpPr/>
          <p:nvPr/>
        </p:nvSpPr>
        <p:spPr>
          <a:xfrm>
            <a:off x="6904310" y="4066111"/>
            <a:ext cx="161365" cy="37651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37" name="Rectangle 36"/>
          <p:cNvSpPr/>
          <p:nvPr/>
        </p:nvSpPr>
        <p:spPr>
          <a:xfrm>
            <a:off x="7495601" y="4066111"/>
            <a:ext cx="161365" cy="3765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38" name="Rectangle 37"/>
          <p:cNvSpPr/>
          <p:nvPr/>
        </p:nvSpPr>
        <p:spPr>
          <a:xfrm>
            <a:off x="7692698" y="4066111"/>
            <a:ext cx="161365" cy="376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6</a:t>
            </a:r>
          </a:p>
        </p:txBody>
      </p:sp>
      <p:grpSp>
        <p:nvGrpSpPr>
          <p:cNvPr id="39" name="Group 38"/>
          <p:cNvGrpSpPr/>
          <p:nvPr/>
        </p:nvGrpSpPr>
        <p:grpSpPr>
          <a:xfrm>
            <a:off x="5537202" y="4027432"/>
            <a:ext cx="1002922" cy="469666"/>
            <a:chOff x="2729375" y="3200155"/>
            <a:chExt cx="2409552" cy="390210"/>
          </a:xfrm>
        </p:grpSpPr>
        <p:cxnSp>
          <p:nvCxnSpPr>
            <p:cNvPr id="40" name="Straight Connector 39"/>
            <p:cNvCxnSpPr/>
            <p:nvPr/>
          </p:nvCxnSpPr>
          <p:spPr>
            <a:xfrm>
              <a:off x="2729375" y="3200400"/>
              <a:ext cx="240955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5137091" y="3200155"/>
              <a:ext cx="0" cy="38996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2729375" y="3590365"/>
              <a:ext cx="240955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6" name="Oval 45"/>
          <p:cNvSpPr/>
          <p:nvPr/>
        </p:nvSpPr>
        <p:spPr>
          <a:xfrm>
            <a:off x="3716086" y="4027432"/>
            <a:ext cx="599693" cy="3600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7" name="TextBox 46"/>
          <p:cNvSpPr txBox="1"/>
          <p:nvPr/>
        </p:nvSpPr>
        <p:spPr>
          <a:xfrm>
            <a:off x="2606334" y="3398406"/>
            <a:ext cx="97622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mn-lt"/>
                <a:ea typeface="+mn-ea"/>
                <a:cs typeface="+mn-cs"/>
                <a:sym typeface="Helvetica Light"/>
              </a:rPr>
              <a:t>W=W</a:t>
            </a:r>
            <a:r>
              <a:rPr kumimoji="0" lang="en-US" sz="2400" b="0" i="0" u="none" strike="noStrike" cap="none" spc="0" normalizeH="0" baseline="-25000" dirty="0">
                <a:ln>
                  <a:noFill/>
                </a:ln>
                <a:solidFill>
                  <a:srgbClr val="000000"/>
                </a:solidFill>
                <a:effectLst/>
                <a:uFillTx/>
                <a:latin typeface="+mn-lt"/>
                <a:ea typeface="+mn-ea"/>
                <a:cs typeface="+mn-cs"/>
                <a:sym typeface="Helvetica Light"/>
              </a:rPr>
              <a:t>0</a:t>
            </a:r>
          </a:p>
        </p:txBody>
      </p:sp>
      <p:sp>
        <p:nvSpPr>
          <p:cNvPr id="48" name="TextBox 47"/>
          <p:cNvSpPr txBox="1"/>
          <p:nvPr/>
        </p:nvSpPr>
        <p:spPr>
          <a:xfrm>
            <a:off x="3700226" y="3398406"/>
            <a:ext cx="615553"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mn-lt"/>
                <a:ea typeface="+mn-ea"/>
                <a:cs typeface="+mn-cs"/>
                <a:sym typeface="Helvetica Light"/>
              </a:rPr>
              <a:t>/1.5</a:t>
            </a:r>
          </a:p>
        </p:txBody>
      </p:sp>
      <p:sp>
        <p:nvSpPr>
          <p:cNvPr id="49" name="TextBox 48"/>
          <p:cNvSpPr txBox="1"/>
          <p:nvPr/>
        </p:nvSpPr>
        <p:spPr>
          <a:xfrm>
            <a:off x="3699254" y="2926482"/>
            <a:ext cx="787075"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2400" dirty="0"/>
              <a:t>A</a:t>
            </a:r>
            <a:r>
              <a:rPr kumimoji="0" lang="en-US" sz="2400" b="0" i="0" u="none" strike="noStrike" cap="none" spc="0" normalizeH="0" baseline="0" dirty="0">
                <a:ln>
                  <a:noFill/>
                </a:ln>
                <a:solidFill>
                  <a:srgbClr val="000000"/>
                </a:solidFill>
                <a:effectLst/>
                <a:uFillTx/>
                <a:latin typeface="+mn-lt"/>
                <a:ea typeface="+mn-ea"/>
                <a:cs typeface="+mn-cs"/>
                <a:sym typeface="Helvetica Light"/>
              </a:rPr>
              <a:t>ck1</a:t>
            </a:r>
          </a:p>
        </p:txBody>
      </p:sp>
      <p:sp>
        <p:nvSpPr>
          <p:cNvPr id="50" name="Rectangle 49"/>
          <p:cNvSpPr/>
          <p:nvPr/>
        </p:nvSpPr>
        <p:spPr>
          <a:xfrm>
            <a:off x="6551271" y="4577312"/>
            <a:ext cx="1888659" cy="400110"/>
          </a:xfrm>
          <a:prstGeom prst="rect">
            <a:avLst/>
          </a:prstGeom>
        </p:spPr>
        <p:txBody>
          <a:bodyPr wrap="none">
            <a:spAutoFit/>
          </a:bodyPr>
          <a:lstStyle/>
          <a:p>
            <a:r>
              <a:rPr lang="en-US" sz="2000" dirty="0"/>
              <a:t>Pipe volume=6</a:t>
            </a:r>
          </a:p>
        </p:txBody>
      </p:sp>
      <p:sp>
        <p:nvSpPr>
          <p:cNvPr id="26" name="TextBox 25"/>
          <p:cNvSpPr txBox="1"/>
          <p:nvPr/>
        </p:nvSpPr>
        <p:spPr>
          <a:xfrm>
            <a:off x="4603021" y="3398406"/>
            <a:ext cx="615553"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mn-lt"/>
                <a:ea typeface="+mn-ea"/>
                <a:cs typeface="+mn-cs"/>
                <a:sym typeface="Helvetica Light"/>
              </a:rPr>
              <a:t>/1.1</a:t>
            </a:r>
          </a:p>
        </p:txBody>
      </p:sp>
      <p:sp>
        <p:nvSpPr>
          <p:cNvPr id="27" name="TextBox 26"/>
          <p:cNvSpPr txBox="1"/>
          <p:nvPr/>
        </p:nvSpPr>
        <p:spPr>
          <a:xfrm>
            <a:off x="4602049" y="2926482"/>
            <a:ext cx="787075"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2400" dirty="0"/>
              <a:t>A</a:t>
            </a:r>
            <a:r>
              <a:rPr kumimoji="0" lang="en-US" sz="2400" b="0" i="0" u="none" strike="noStrike" cap="none" spc="0" normalizeH="0" baseline="0" dirty="0">
                <a:ln>
                  <a:noFill/>
                </a:ln>
                <a:solidFill>
                  <a:srgbClr val="000000"/>
                </a:solidFill>
                <a:effectLst/>
                <a:uFillTx/>
                <a:latin typeface="+mn-lt"/>
                <a:ea typeface="+mn-ea"/>
                <a:cs typeface="+mn-cs"/>
                <a:sym typeface="Helvetica Light"/>
              </a:rPr>
              <a:t>ck6</a:t>
            </a:r>
          </a:p>
        </p:txBody>
      </p:sp>
      <p:sp>
        <p:nvSpPr>
          <p:cNvPr id="28" name="Rectangle 27"/>
          <p:cNvSpPr/>
          <p:nvPr/>
        </p:nvSpPr>
        <p:spPr>
          <a:xfrm>
            <a:off x="6324353" y="4066111"/>
            <a:ext cx="161365" cy="37651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29" name="Rectangle 28"/>
          <p:cNvSpPr/>
          <p:nvPr/>
        </p:nvSpPr>
        <p:spPr>
          <a:xfrm>
            <a:off x="3582562" y="2914562"/>
            <a:ext cx="1954640" cy="471924"/>
          </a:xfrm>
          <a:prstGeom prst="rect">
            <a:avLst/>
          </a:prstGeom>
          <a:noFill/>
          <a:ln>
            <a:solidFill>
              <a:schemeClr val="accent1"/>
            </a:solidFill>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52" name="TextBox 51"/>
          <p:cNvSpPr txBox="1"/>
          <p:nvPr/>
        </p:nvSpPr>
        <p:spPr>
          <a:xfrm>
            <a:off x="5690452" y="2663876"/>
            <a:ext cx="2527936"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accent1"/>
                </a:solidFill>
                <a:effectLst/>
                <a:uFillTx/>
                <a:latin typeface="+mn-lt"/>
                <a:ea typeface="+mn-ea"/>
                <a:cs typeface="+mn-cs"/>
                <a:sym typeface="Helvetica Light"/>
              </a:rPr>
              <a:t>No overlap</a:t>
            </a:r>
          </a:p>
          <a:p>
            <a:pPr marL="0" marR="0" indent="0" algn="l" defTabSz="825500" rtl="0" fontAlgn="auto" latinLnBrk="0" hangingPunct="0">
              <a:lnSpc>
                <a:spcPct val="100000"/>
              </a:lnSpc>
              <a:spcBef>
                <a:spcPts val="0"/>
              </a:spcBef>
              <a:spcAft>
                <a:spcPts val="0"/>
              </a:spcAft>
              <a:buClrTx/>
              <a:buSzTx/>
              <a:buFontTx/>
              <a:buNone/>
              <a:tabLst/>
            </a:pPr>
            <a:r>
              <a:rPr lang="en-US" sz="2400" dirty="0">
                <a:solidFill>
                  <a:schemeClr val="accent1"/>
                </a:solidFill>
                <a:sym typeface="Wingdings"/>
              </a:rPr>
              <a:t>no overreaction</a:t>
            </a:r>
            <a:endParaRPr kumimoji="0" lang="en-US" sz="2400" b="0" i="0" u="none" strike="noStrike" cap="none" spc="0" normalizeH="0" baseline="0" dirty="0">
              <a:ln>
                <a:noFill/>
              </a:ln>
              <a:solidFill>
                <a:schemeClr val="accent1"/>
              </a:solidFill>
              <a:effectLst/>
              <a:uFillTx/>
              <a:latin typeface="+mn-lt"/>
              <a:ea typeface="+mn-ea"/>
              <a:cs typeface="+mn-cs"/>
              <a:sym typeface="Helvetica Light"/>
            </a:endParaRPr>
          </a:p>
        </p:txBody>
      </p:sp>
      <p:sp>
        <p:nvSpPr>
          <p:cNvPr id="43" name="TextBox 42"/>
          <p:cNvSpPr txBox="1"/>
          <p:nvPr/>
        </p:nvSpPr>
        <p:spPr>
          <a:xfrm>
            <a:off x="2949969" y="4567053"/>
            <a:ext cx="183704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a:ln>
                  <a:noFill/>
                </a:ln>
                <a:solidFill>
                  <a:srgbClr val="000000"/>
                </a:solidFill>
                <a:effectLst/>
                <a:uFillTx/>
                <a:latin typeface="+mn-lt"/>
                <a:ea typeface="+mn-ea"/>
                <a:cs typeface="+mn-cs"/>
                <a:sym typeface="Helvetica Light"/>
              </a:rPr>
              <a:t>Next to react: 6</a:t>
            </a:r>
          </a:p>
        </p:txBody>
      </p:sp>
    </p:spTree>
    <p:extLst>
      <p:ext uri="{BB962C8B-B14F-4D97-AF65-F5344CB8AC3E}">
        <p14:creationId xmlns:p14="http://schemas.microsoft.com/office/powerpoint/2010/main" val="598929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04167E-6 -1.85185E-6 C 0.0319 -0.00324 0.06419 -0.00625 0.08646 -0.03866 C 0.10898 -0.0706 0.13971 -0.13842 0.13424 -0.19352 C 0.12864 -0.24907 0.10234 -0.33981 0.05273 -0.3706 C 0.00338 -0.40139 -0.11406 -0.40324 -0.16276 -0.37893 C -0.21094 -0.3544 -0.23737 -0.22361 -0.23737 -0.22338 " pathEditMode="relative" rAng="0" ptsTypes="AAAAAA">
                                      <p:cBhvr>
                                        <p:cTn id="6" dur="1000" fill="hold"/>
                                        <p:tgtEl>
                                          <p:spTgt spid="38"/>
                                        </p:tgtEl>
                                        <p:attrNameLst>
                                          <p:attrName>ppt_x</p:attrName>
                                          <p:attrName>ppt_y</p:attrName>
                                        </p:attrNameLst>
                                      </p:cBhvr>
                                      <p:rCtr x="-5130" y="-19792"/>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fade">
                                      <p:cBhvr>
                                        <p:cTn id="21" dur="500"/>
                                        <p:tgtEl>
                                          <p:spTgt spid="5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26" grpId="0"/>
      <p:bldP spid="27" grpId="0"/>
      <p:bldP spid="29" grpId="0" animBg="1"/>
      <p:bldP spid="5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Challenge 2: Fast reaction without overreaction</a:t>
            </a:r>
          </a:p>
        </p:txBody>
      </p:sp>
      <p:sp>
        <p:nvSpPr>
          <p:cNvPr id="4" name="Slide Number Placeholder 3"/>
          <p:cNvSpPr>
            <a:spLocks noGrp="1"/>
          </p:cNvSpPr>
          <p:nvPr>
            <p:ph type="sldNum" sz="quarter" idx="2"/>
          </p:nvPr>
        </p:nvSpPr>
        <p:spPr/>
        <p:txBody>
          <a:bodyPr/>
          <a:lstStyle/>
          <a:p>
            <a:fld id="{86CB4B4D-7CA3-9044-876B-883B54F8677D}" type="slidenum">
              <a:rPr lang="uk-UA" smtClean="0"/>
              <a:t>23</a:t>
            </a:fld>
            <a:endParaRPr lang="uk-UA"/>
          </a:p>
        </p:txBody>
      </p:sp>
      <p:sp>
        <p:nvSpPr>
          <p:cNvPr id="30" name="Rectangle 29"/>
          <p:cNvSpPr/>
          <p:nvPr/>
        </p:nvSpPr>
        <p:spPr>
          <a:xfrm>
            <a:off x="600655" y="1015533"/>
            <a:ext cx="5637223" cy="1384995"/>
          </a:xfrm>
          <a:prstGeom prst="rect">
            <a:avLst/>
          </a:prstGeom>
        </p:spPr>
        <p:txBody>
          <a:bodyPr wrap="square" anchor="t">
            <a:spAutoFit/>
          </a:bodyPr>
          <a:lstStyle/>
          <a:p>
            <a:pPr algn="l"/>
            <a:r>
              <a:rPr lang="en-US" sz="2800" dirty="0"/>
              <a:t>Per-ACK reaction</a:t>
            </a:r>
          </a:p>
          <a:p>
            <a:pPr marL="457200" indent="-457200" algn="l">
              <a:buFontTx/>
              <a:buChar char="-"/>
            </a:pPr>
            <a:r>
              <a:rPr lang="en-US" sz="2800" dirty="0">
                <a:solidFill>
                  <a:srgbClr val="FF0000"/>
                </a:solidFill>
              </a:rPr>
              <a:t>Overreaction</a:t>
            </a:r>
          </a:p>
          <a:p>
            <a:pPr marL="457200" indent="-457200" algn="l">
              <a:buFontTx/>
              <a:buChar char="-"/>
            </a:pPr>
            <a:r>
              <a:rPr lang="en-US" sz="2800" dirty="0">
                <a:solidFill>
                  <a:schemeClr val="accent1"/>
                </a:solidFill>
              </a:rPr>
              <a:t>Fast reaction to sudden bursts</a:t>
            </a:r>
          </a:p>
        </p:txBody>
      </p:sp>
      <p:sp>
        <p:nvSpPr>
          <p:cNvPr id="31" name="Rectangle 30"/>
          <p:cNvSpPr/>
          <p:nvPr/>
        </p:nvSpPr>
        <p:spPr>
          <a:xfrm>
            <a:off x="6485718" y="1015533"/>
            <a:ext cx="5330907" cy="1384995"/>
          </a:xfrm>
          <a:prstGeom prst="rect">
            <a:avLst/>
          </a:prstGeom>
        </p:spPr>
        <p:txBody>
          <a:bodyPr wrap="square" anchor="t">
            <a:spAutoFit/>
          </a:bodyPr>
          <a:lstStyle/>
          <a:p>
            <a:pPr algn="l"/>
            <a:r>
              <a:rPr lang="en-US" sz="2800" dirty="0"/>
              <a:t>Per-RTT reaction</a:t>
            </a:r>
          </a:p>
          <a:p>
            <a:pPr marL="457200" indent="-457200" algn="l">
              <a:buFontTx/>
              <a:buChar char="-"/>
            </a:pPr>
            <a:r>
              <a:rPr lang="en-US" sz="2800" dirty="0">
                <a:solidFill>
                  <a:schemeClr val="accent1"/>
                </a:solidFill>
              </a:rPr>
              <a:t>No overreaction</a:t>
            </a:r>
          </a:p>
          <a:p>
            <a:pPr marL="457200" indent="-457200" algn="l">
              <a:buFontTx/>
              <a:buChar char="-"/>
            </a:pPr>
            <a:r>
              <a:rPr lang="en-US" sz="2800" dirty="0">
                <a:solidFill>
                  <a:srgbClr val="FF0000"/>
                </a:solidFill>
              </a:rPr>
              <a:t>Miss sudden bursts</a:t>
            </a:r>
          </a:p>
        </p:txBody>
      </p:sp>
      <p:sp>
        <p:nvSpPr>
          <p:cNvPr id="46" name="Oval 45"/>
          <p:cNvSpPr/>
          <p:nvPr/>
        </p:nvSpPr>
        <p:spPr>
          <a:xfrm>
            <a:off x="3716086" y="4027432"/>
            <a:ext cx="599693" cy="3600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7" name="TextBox 46"/>
          <p:cNvSpPr txBox="1"/>
          <p:nvPr/>
        </p:nvSpPr>
        <p:spPr>
          <a:xfrm>
            <a:off x="2606334" y="3398406"/>
            <a:ext cx="97622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mn-lt"/>
                <a:ea typeface="+mn-ea"/>
                <a:cs typeface="+mn-cs"/>
                <a:sym typeface="Helvetica Light"/>
              </a:rPr>
              <a:t>W=W</a:t>
            </a:r>
            <a:r>
              <a:rPr kumimoji="0" lang="en-US" sz="2400" b="0" i="0" u="none" strike="noStrike" cap="none" spc="0" normalizeH="0" baseline="-25000" dirty="0">
                <a:ln>
                  <a:noFill/>
                </a:ln>
                <a:solidFill>
                  <a:srgbClr val="000000"/>
                </a:solidFill>
                <a:effectLst/>
                <a:uFillTx/>
                <a:latin typeface="+mn-lt"/>
                <a:ea typeface="+mn-ea"/>
                <a:cs typeface="+mn-cs"/>
                <a:sym typeface="Helvetica Light"/>
              </a:rPr>
              <a:t>0</a:t>
            </a:r>
          </a:p>
        </p:txBody>
      </p:sp>
      <p:sp>
        <p:nvSpPr>
          <p:cNvPr id="43" name="TextBox 42"/>
          <p:cNvSpPr txBox="1"/>
          <p:nvPr/>
        </p:nvSpPr>
        <p:spPr>
          <a:xfrm>
            <a:off x="3700226" y="3398406"/>
            <a:ext cx="615553"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mn-lt"/>
                <a:ea typeface="+mn-ea"/>
                <a:cs typeface="+mn-cs"/>
                <a:sym typeface="Helvetica Light"/>
              </a:rPr>
              <a:t>/1.5</a:t>
            </a:r>
          </a:p>
        </p:txBody>
      </p:sp>
      <p:sp>
        <p:nvSpPr>
          <p:cNvPr id="44" name="TextBox 43"/>
          <p:cNvSpPr txBox="1"/>
          <p:nvPr/>
        </p:nvSpPr>
        <p:spPr>
          <a:xfrm>
            <a:off x="3699254" y="2926482"/>
            <a:ext cx="787075"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2400" dirty="0"/>
              <a:t>A</a:t>
            </a:r>
            <a:r>
              <a:rPr kumimoji="0" lang="en-US" sz="2400" b="0" i="0" u="none" strike="noStrike" cap="none" spc="0" normalizeH="0" baseline="0" dirty="0">
                <a:ln>
                  <a:noFill/>
                </a:ln>
                <a:solidFill>
                  <a:srgbClr val="000000"/>
                </a:solidFill>
                <a:effectLst/>
                <a:uFillTx/>
                <a:latin typeface="+mn-lt"/>
                <a:ea typeface="+mn-ea"/>
                <a:cs typeface="+mn-cs"/>
                <a:sym typeface="Helvetica Light"/>
              </a:rPr>
              <a:t>ck1</a:t>
            </a:r>
          </a:p>
        </p:txBody>
      </p:sp>
      <p:grpSp>
        <p:nvGrpSpPr>
          <p:cNvPr id="7" name="Group 6"/>
          <p:cNvGrpSpPr/>
          <p:nvPr/>
        </p:nvGrpSpPr>
        <p:grpSpPr>
          <a:xfrm>
            <a:off x="4462619" y="4059128"/>
            <a:ext cx="1436234" cy="377420"/>
            <a:chOff x="4462619" y="4059128"/>
            <a:chExt cx="1436234" cy="377420"/>
          </a:xfrm>
        </p:grpSpPr>
        <p:sp>
          <p:nvSpPr>
            <p:cNvPr id="65" name="Rectangle 64"/>
            <p:cNvSpPr/>
            <p:nvPr/>
          </p:nvSpPr>
          <p:spPr>
            <a:xfrm>
              <a:off x="5737488" y="4059579"/>
              <a:ext cx="161365" cy="37651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6" name="Rectangle 65"/>
            <p:cNvSpPr/>
            <p:nvPr/>
          </p:nvSpPr>
          <p:spPr>
            <a:xfrm>
              <a:off x="5543942" y="4060030"/>
              <a:ext cx="161365" cy="3765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7" name="Rectangle 66"/>
            <p:cNvSpPr/>
            <p:nvPr/>
          </p:nvSpPr>
          <p:spPr>
            <a:xfrm>
              <a:off x="5352917" y="4059579"/>
              <a:ext cx="161365" cy="37651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0" name="Rectangle 69"/>
            <p:cNvSpPr/>
            <p:nvPr/>
          </p:nvSpPr>
          <p:spPr>
            <a:xfrm>
              <a:off x="5161642" y="4059579"/>
              <a:ext cx="161365" cy="376518"/>
            </a:xfrm>
            <a:prstGeom prst="rect">
              <a:avLst/>
            </a:prstGeom>
            <a:solidFill>
              <a:srgbClr val="7030A0"/>
            </a:solidFill>
            <a:ln>
              <a:solidFill>
                <a:srgbClr val="5D2A8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1" name="Rectangle 70"/>
            <p:cNvSpPr/>
            <p:nvPr/>
          </p:nvSpPr>
          <p:spPr>
            <a:xfrm>
              <a:off x="4970617" y="4059128"/>
              <a:ext cx="161365" cy="37651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5" name="Straight Connector 4"/>
            <p:cNvCxnSpPr/>
            <p:nvPr/>
          </p:nvCxnSpPr>
          <p:spPr>
            <a:xfrm>
              <a:off x="4462619" y="4250267"/>
              <a:ext cx="423333" cy="0"/>
            </a:xfrm>
            <a:prstGeom prst="line">
              <a:avLst/>
            </a:prstGeom>
            <a:noFill/>
            <a:ln w="76200" cap="flat">
              <a:solidFill>
                <a:srgbClr val="000000"/>
              </a:solidFill>
              <a:prstDash val="sysDot"/>
              <a:miter lim="400000"/>
            </a:ln>
            <a:effectLst/>
            <a:sp3d/>
          </p:spPr>
          <p:style>
            <a:lnRef idx="0">
              <a:scrgbClr r="0" g="0" b="0"/>
            </a:lnRef>
            <a:fillRef idx="0">
              <a:scrgbClr r="0" g="0" b="0"/>
            </a:fillRef>
            <a:effectRef idx="0">
              <a:scrgbClr r="0" g="0" b="0"/>
            </a:effectRef>
            <a:fontRef idx="none"/>
          </p:style>
        </p:cxnSp>
      </p:grpSp>
      <p:sp>
        <p:nvSpPr>
          <p:cNvPr id="89" name="Can 88"/>
          <p:cNvSpPr/>
          <p:nvPr/>
        </p:nvSpPr>
        <p:spPr>
          <a:xfrm rot="5400000">
            <a:off x="7028563" y="3605296"/>
            <a:ext cx="532545" cy="1313939"/>
          </a:xfrm>
          <a:prstGeom prst="can">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0" name="Rectangle 89"/>
          <p:cNvSpPr/>
          <p:nvPr/>
        </p:nvSpPr>
        <p:spPr>
          <a:xfrm>
            <a:off x="7298504" y="4066111"/>
            <a:ext cx="161365" cy="3765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1" name="Rectangle 90"/>
          <p:cNvSpPr/>
          <p:nvPr/>
        </p:nvSpPr>
        <p:spPr>
          <a:xfrm>
            <a:off x="7101407" y="4066111"/>
            <a:ext cx="161365" cy="376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sp>
        <p:nvSpPr>
          <p:cNvPr id="92" name="Rectangle 91"/>
          <p:cNvSpPr/>
          <p:nvPr/>
        </p:nvSpPr>
        <p:spPr>
          <a:xfrm>
            <a:off x="6707213" y="4066111"/>
            <a:ext cx="161365" cy="3765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3" name="Rectangle 92"/>
          <p:cNvSpPr/>
          <p:nvPr/>
        </p:nvSpPr>
        <p:spPr>
          <a:xfrm>
            <a:off x="6904310" y="4066111"/>
            <a:ext cx="161365" cy="376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
        <p:nvSpPr>
          <p:cNvPr id="94" name="Rectangle 93"/>
          <p:cNvSpPr/>
          <p:nvPr/>
        </p:nvSpPr>
        <p:spPr>
          <a:xfrm>
            <a:off x="7495601" y="4066111"/>
            <a:ext cx="161365" cy="376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a:t>
            </a:r>
          </a:p>
        </p:txBody>
      </p:sp>
      <p:sp>
        <p:nvSpPr>
          <p:cNvPr id="95" name="Rectangle 94"/>
          <p:cNvSpPr/>
          <p:nvPr/>
        </p:nvSpPr>
        <p:spPr>
          <a:xfrm>
            <a:off x="7692698" y="4066111"/>
            <a:ext cx="161365" cy="376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grpSp>
        <p:nvGrpSpPr>
          <p:cNvPr id="96" name="Group 95"/>
          <p:cNvGrpSpPr/>
          <p:nvPr/>
        </p:nvGrpSpPr>
        <p:grpSpPr>
          <a:xfrm>
            <a:off x="5537202" y="4027432"/>
            <a:ext cx="1002922" cy="469666"/>
            <a:chOff x="2729375" y="3200155"/>
            <a:chExt cx="2409552" cy="390210"/>
          </a:xfrm>
        </p:grpSpPr>
        <p:cxnSp>
          <p:nvCxnSpPr>
            <p:cNvPr id="97" name="Straight Connector 96"/>
            <p:cNvCxnSpPr/>
            <p:nvPr/>
          </p:nvCxnSpPr>
          <p:spPr>
            <a:xfrm>
              <a:off x="2729375" y="3200400"/>
              <a:ext cx="240955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5137091" y="3200155"/>
              <a:ext cx="0" cy="38996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2729375" y="3590365"/>
              <a:ext cx="240955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0" name="Rectangle 99"/>
          <p:cNvSpPr/>
          <p:nvPr/>
        </p:nvSpPr>
        <p:spPr>
          <a:xfrm>
            <a:off x="5931562" y="4059579"/>
            <a:ext cx="161365" cy="3765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1" name="Rectangle 100"/>
          <p:cNvSpPr/>
          <p:nvPr/>
        </p:nvSpPr>
        <p:spPr>
          <a:xfrm>
            <a:off x="6128659" y="4059579"/>
            <a:ext cx="161365" cy="376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a:t>
            </a:r>
          </a:p>
        </p:txBody>
      </p:sp>
      <p:sp>
        <p:nvSpPr>
          <p:cNvPr id="102" name="Rectangle 101"/>
          <p:cNvSpPr/>
          <p:nvPr/>
        </p:nvSpPr>
        <p:spPr>
          <a:xfrm>
            <a:off x="6325756" y="4059579"/>
            <a:ext cx="161365" cy="3765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3" name="Rectangle 102"/>
          <p:cNvSpPr/>
          <p:nvPr/>
        </p:nvSpPr>
        <p:spPr>
          <a:xfrm>
            <a:off x="6551271" y="4577312"/>
            <a:ext cx="1888659" cy="400110"/>
          </a:xfrm>
          <a:prstGeom prst="rect">
            <a:avLst/>
          </a:prstGeom>
        </p:spPr>
        <p:txBody>
          <a:bodyPr wrap="none">
            <a:spAutoFit/>
          </a:bodyPr>
          <a:lstStyle/>
          <a:p>
            <a:r>
              <a:rPr lang="en-US" sz="2000" dirty="0"/>
              <a:t>Pipe volume=6</a:t>
            </a:r>
          </a:p>
        </p:txBody>
      </p:sp>
    </p:spTree>
    <p:extLst>
      <p:ext uri="{BB962C8B-B14F-4D97-AF65-F5344CB8AC3E}">
        <p14:creationId xmlns:p14="http://schemas.microsoft.com/office/powerpoint/2010/main" val="856553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1" nodeType="clickEffect">
                                  <p:stCondLst>
                                    <p:cond delay="0"/>
                                  </p:stCondLst>
                                  <p:childTnLst>
                                    <p:animMotion origin="layout" path="M -0.00781 -3.7037E-7 C 0.03255 -0.00324 0.07344 -0.00625 0.10169 -0.03866 C 0.13008 -0.0706 0.16914 -0.13843 0.16198 -0.19352 C 0.15495 -0.24907 0.12161 -0.33981 0.05898 -0.3706 C -0.00352 -0.40139 -0.15208 -0.40324 -0.21367 -0.37893 C -0.27474 -0.3544 -0.30833 -0.22361 -0.30833 -0.22338 " pathEditMode="relative" rAng="0" ptsTypes="AAAAAA">
                                      <p:cBhvr>
                                        <p:cTn id="6" dur="1000" fill="hold"/>
                                        <p:tgtEl>
                                          <p:spTgt spid="95"/>
                                        </p:tgtEl>
                                        <p:attrNameLst>
                                          <p:attrName>ppt_x</p:attrName>
                                          <p:attrName>ppt_y</p:attrName>
                                        </p:attrNameLst>
                                      </p:cBhvr>
                                      <p:rCtr x="-6497" y="-19792"/>
                                    </p:animMotion>
                                  </p:childTnLst>
                                </p:cTn>
                              </p:par>
                            </p:childTnLst>
                          </p:cTn>
                        </p:par>
                        <p:par>
                          <p:cTn id="7" fill="hold">
                            <p:stCondLst>
                              <p:cond delay="1000"/>
                            </p:stCondLst>
                            <p:childTnLst>
                              <p:par>
                                <p:cTn id="8" presetID="10" presetClass="entr" presetSubtype="0" fill="hold" grpId="0" nodeType="after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8"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p:tgtEl>
                                          <p:spTgt spid="7"/>
                                        </p:tgtEl>
                                        <p:attrNameLst>
                                          <p:attrName>ppt_x</p:attrName>
                                        </p:attrNameLst>
                                      </p:cBhvr>
                                      <p:tavLst>
                                        <p:tav tm="0">
                                          <p:val>
                                            <p:strVal val="#ppt_x-#ppt_w*1.125000"/>
                                          </p:val>
                                        </p:tav>
                                        <p:tav tm="100000">
                                          <p:val>
                                            <p:strVal val="#ppt_x"/>
                                          </p:val>
                                        </p:tav>
                                      </p:tavLst>
                                    </p:anim>
                                    <p:animEffect transition="in" filter="wipe(righ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1">
                                            <p:txEl>
                                              <p:pRg st="2" end="2"/>
                                            </p:txEl>
                                          </p:spTgt>
                                        </p:tgtEl>
                                        <p:attrNameLst>
                                          <p:attrName>style.visibility</p:attrName>
                                        </p:attrNameLst>
                                      </p:cBhvr>
                                      <p:to>
                                        <p:strVal val="visible"/>
                                      </p:to>
                                    </p:set>
                                    <p:animEffect transition="in" filter="fade">
                                      <p:cBhvr>
                                        <p:cTn id="24" dur="500"/>
                                        <p:tgtEl>
                                          <p:spTgt spid="31">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0">
                                            <p:txEl>
                                              <p:pRg st="2" end="2"/>
                                            </p:txEl>
                                          </p:spTgt>
                                        </p:tgtEl>
                                        <p:attrNameLst>
                                          <p:attrName>style.visibility</p:attrName>
                                        </p:attrNameLst>
                                      </p:cBhvr>
                                      <p:to>
                                        <p:strVal val="visible"/>
                                      </p:to>
                                    </p:set>
                                    <p:animEffect transition="in" filter="fade">
                                      <p:cBhvr>
                                        <p:cTn id="29" dur="500"/>
                                        <p:tgtEl>
                                          <p:spTgt spid="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95"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Challenge 2: Fast reaction without overreaction</a:t>
            </a:r>
          </a:p>
        </p:txBody>
      </p:sp>
      <p:sp>
        <p:nvSpPr>
          <p:cNvPr id="4" name="Slide Number Placeholder 3"/>
          <p:cNvSpPr>
            <a:spLocks noGrp="1"/>
          </p:cNvSpPr>
          <p:nvPr>
            <p:ph type="sldNum" sz="quarter" idx="2"/>
          </p:nvPr>
        </p:nvSpPr>
        <p:spPr/>
        <p:txBody>
          <a:bodyPr/>
          <a:lstStyle/>
          <a:p>
            <a:fld id="{86CB4B4D-7CA3-9044-876B-883B54F8677D}" type="slidenum">
              <a:rPr lang="uk-UA" smtClean="0"/>
              <a:t>24</a:t>
            </a:fld>
            <a:endParaRPr lang="uk-UA"/>
          </a:p>
        </p:txBody>
      </p:sp>
      <p:sp>
        <p:nvSpPr>
          <p:cNvPr id="30" name="Rectangle 29"/>
          <p:cNvSpPr/>
          <p:nvPr/>
        </p:nvSpPr>
        <p:spPr>
          <a:xfrm>
            <a:off x="600655" y="1015533"/>
            <a:ext cx="5637223" cy="1384995"/>
          </a:xfrm>
          <a:prstGeom prst="rect">
            <a:avLst/>
          </a:prstGeom>
        </p:spPr>
        <p:txBody>
          <a:bodyPr wrap="square" anchor="t">
            <a:spAutoFit/>
          </a:bodyPr>
          <a:lstStyle/>
          <a:p>
            <a:pPr algn="l"/>
            <a:r>
              <a:rPr lang="en-US" sz="2800" dirty="0"/>
              <a:t>Per-ACK reaction</a:t>
            </a:r>
          </a:p>
          <a:p>
            <a:pPr marL="457200" indent="-457200" algn="l">
              <a:buFontTx/>
              <a:buChar char="-"/>
            </a:pPr>
            <a:r>
              <a:rPr lang="en-US" sz="2800" dirty="0">
                <a:solidFill>
                  <a:srgbClr val="FF0000"/>
                </a:solidFill>
              </a:rPr>
              <a:t>Overreaction</a:t>
            </a:r>
          </a:p>
          <a:p>
            <a:pPr marL="457200" indent="-457200" algn="l">
              <a:buFontTx/>
              <a:buChar char="-"/>
            </a:pPr>
            <a:r>
              <a:rPr lang="en-US" sz="2800" dirty="0">
                <a:solidFill>
                  <a:schemeClr val="accent1"/>
                </a:solidFill>
              </a:rPr>
              <a:t>Fast reaction to sudden bursts</a:t>
            </a:r>
          </a:p>
        </p:txBody>
      </p:sp>
      <p:sp>
        <p:nvSpPr>
          <p:cNvPr id="31" name="Rectangle 30"/>
          <p:cNvSpPr/>
          <p:nvPr/>
        </p:nvSpPr>
        <p:spPr>
          <a:xfrm>
            <a:off x="6485718" y="1015533"/>
            <a:ext cx="5330907" cy="1384995"/>
          </a:xfrm>
          <a:prstGeom prst="rect">
            <a:avLst/>
          </a:prstGeom>
        </p:spPr>
        <p:txBody>
          <a:bodyPr wrap="square" anchor="t">
            <a:spAutoFit/>
          </a:bodyPr>
          <a:lstStyle/>
          <a:p>
            <a:pPr algn="l"/>
            <a:r>
              <a:rPr lang="en-US" sz="2800" dirty="0"/>
              <a:t>Per-RTT reaction</a:t>
            </a:r>
          </a:p>
          <a:p>
            <a:pPr marL="457200" indent="-457200" algn="l">
              <a:buFontTx/>
              <a:buChar char="-"/>
            </a:pPr>
            <a:r>
              <a:rPr lang="en-US" sz="2800" dirty="0">
                <a:solidFill>
                  <a:schemeClr val="accent1"/>
                </a:solidFill>
              </a:rPr>
              <a:t>No overreaction</a:t>
            </a:r>
          </a:p>
          <a:p>
            <a:pPr marL="457200" indent="-457200" algn="l">
              <a:buFontTx/>
              <a:buChar char="-"/>
            </a:pPr>
            <a:r>
              <a:rPr lang="en-US" sz="2800" dirty="0">
                <a:solidFill>
                  <a:srgbClr val="FF0000"/>
                </a:solidFill>
              </a:rPr>
              <a:t>Miss sudden bursts</a:t>
            </a:r>
          </a:p>
        </p:txBody>
      </p:sp>
      <p:sp>
        <p:nvSpPr>
          <p:cNvPr id="2" name="TextBox 1"/>
          <p:cNvSpPr txBox="1"/>
          <p:nvPr/>
        </p:nvSpPr>
        <p:spPr>
          <a:xfrm>
            <a:off x="905290" y="3266261"/>
            <a:ext cx="10419519"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000000"/>
                </a:solidFill>
                <a:effectLst/>
                <a:uFillTx/>
                <a:latin typeface="+mn-lt"/>
                <a:ea typeface="+mn-ea"/>
                <a:cs typeface="+mn-cs"/>
                <a:sym typeface="Helvetica Light"/>
              </a:rPr>
              <a:t>HPCC combines</a:t>
            </a:r>
            <a:r>
              <a:rPr kumimoji="0" lang="en-US" sz="3200" b="0" i="0" u="none" strike="noStrike" cap="none" spc="0" normalizeH="0" dirty="0">
                <a:ln>
                  <a:noFill/>
                </a:ln>
                <a:solidFill>
                  <a:srgbClr val="000000"/>
                </a:solidFill>
                <a:effectLst/>
                <a:uFillTx/>
                <a:latin typeface="+mn-lt"/>
                <a:ea typeface="+mn-ea"/>
                <a:cs typeface="+mn-cs"/>
                <a:sym typeface="Helvetica Light"/>
              </a:rPr>
              <a:t> per-ACK and per-RTT (details in paper)</a:t>
            </a:r>
          </a:p>
          <a:p>
            <a:pPr marL="457200" marR="0" indent="-457200" algn="l" defTabSz="825500" rtl="0" fontAlgn="auto" latinLnBrk="0" hangingPunct="0">
              <a:lnSpc>
                <a:spcPct val="100000"/>
              </a:lnSpc>
              <a:spcBef>
                <a:spcPts val="0"/>
              </a:spcBef>
              <a:spcAft>
                <a:spcPts val="0"/>
              </a:spcAft>
              <a:buClrTx/>
              <a:buSzTx/>
              <a:buFontTx/>
              <a:buChar char="-"/>
              <a:tabLst/>
            </a:pPr>
            <a:r>
              <a:rPr kumimoji="0" lang="en-US" sz="3200" b="0" i="0" u="none" strike="noStrike" cap="none" spc="0" normalizeH="0" baseline="0" dirty="0">
                <a:ln>
                  <a:noFill/>
                </a:ln>
                <a:solidFill>
                  <a:schemeClr val="accent1"/>
                </a:solidFill>
                <a:effectLst/>
                <a:uFillTx/>
                <a:latin typeface="+mn-lt"/>
                <a:ea typeface="+mn-ea"/>
                <a:cs typeface="+mn-cs"/>
                <a:sym typeface="Helvetica Light"/>
              </a:rPr>
              <a:t>No overreaction</a:t>
            </a:r>
          </a:p>
          <a:p>
            <a:pPr marL="457200" marR="0" indent="-457200" algn="l" defTabSz="825500" rtl="0" fontAlgn="auto" latinLnBrk="0" hangingPunct="0">
              <a:lnSpc>
                <a:spcPct val="100000"/>
              </a:lnSpc>
              <a:spcBef>
                <a:spcPts val="0"/>
              </a:spcBef>
              <a:spcAft>
                <a:spcPts val="0"/>
              </a:spcAft>
              <a:buClrTx/>
              <a:buSzTx/>
              <a:buFontTx/>
              <a:buChar char="-"/>
              <a:tabLst/>
            </a:pPr>
            <a:r>
              <a:rPr lang="en-US" sz="3200" dirty="0">
                <a:solidFill>
                  <a:schemeClr val="accent1"/>
                </a:solidFill>
              </a:rPr>
              <a:t>Fast reaction to sudden bursts</a:t>
            </a:r>
            <a:endParaRPr kumimoji="0" lang="en-US" sz="3200" b="0" i="0" u="none" strike="noStrike" cap="none" spc="0" normalizeH="0" baseline="0" dirty="0">
              <a:ln>
                <a:noFill/>
              </a:ln>
              <a:solidFill>
                <a:schemeClr val="accent1"/>
              </a:solidFill>
              <a:effectLst/>
              <a:uFillTx/>
              <a:sym typeface="Helvetica Light"/>
            </a:endParaRPr>
          </a:p>
        </p:txBody>
      </p:sp>
    </p:spTree>
    <p:extLst>
      <p:ext uri="{BB962C8B-B14F-4D97-AF65-F5344CB8AC3E}">
        <p14:creationId xmlns:p14="http://schemas.microsoft.com/office/powerpoint/2010/main" val="4025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pPr algn="ctr"/>
            <a:r>
              <a:rPr lang="en-US" dirty="0" err="1"/>
              <a:t>Asynchronized</a:t>
            </a:r>
            <a:r>
              <a:rPr lang="en-US" dirty="0"/>
              <a:t> flows</a:t>
            </a:r>
          </a:p>
          <a:p>
            <a:pPr algn="ctr"/>
            <a:r>
              <a:rPr lang="en-US" dirty="0"/>
              <a:t>Arbitrary topology</a:t>
            </a:r>
          </a:p>
        </p:txBody>
      </p:sp>
      <p:sp>
        <p:nvSpPr>
          <p:cNvPr id="3" name="Title 2"/>
          <p:cNvSpPr>
            <a:spLocks noGrp="1"/>
          </p:cNvSpPr>
          <p:nvPr>
            <p:ph type="title"/>
          </p:nvPr>
        </p:nvSpPr>
        <p:spPr/>
        <p:txBody>
          <a:bodyPr/>
          <a:lstStyle/>
          <a:p>
            <a:r>
              <a:rPr lang="en-US" dirty="0"/>
              <a:t>Theory proof</a:t>
            </a:r>
          </a:p>
        </p:txBody>
      </p:sp>
      <p:sp>
        <p:nvSpPr>
          <p:cNvPr id="4" name="Slide Number Placeholder 3"/>
          <p:cNvSpPr>
            <a:spLocks noGrp="1"/>
          </p:cNvSpPr>
          <p:nvPr>
            <p:ph type="sldNum" sz="quarter" idx="2"/>
          </p:nvPr>
        </p:nvSpPr>
        <p:spPr/>
        <p:txBody>
          <a:bodyPr/>
          <a:lstStyle/>
          <a:p>
            <a:fld id="{86CB4B4D-7CA3-9044-876B-883B54F8677D}" type="slidenum">
              <a:rPr lang="uk-UA" smtClean="0"/>
              <a:t>25</a:t>
            </a:fld>
            <a:endParaRPr lang="uk-UA"/>
          </a:p>
        </p:txBody>
      </p:sp>
      <p:sp>
        <p:nvSpPr>
          <p:cNvPr id="5" name="TextBox 4"/>
          <p:cNvSpPr txBox="1"/>
          <p:nvPr/>
        </p:nvSpPr>
        <p:spPr>
          <a:xfrm>
            <a:off x="865933" y="2131941"/>
            <a:ext cx="3324628"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2800" dirty="0">
                <a:solidFill>
                  <a:schemeClr val="accent2"/>
                </a:solidFill>
              </a:rPr>
              <a:t>C</a:t>
            </a:r>
            <a:r>
              <a:rPr kumimoji="0" lang="en-US" sz="2800" b="0" i="0" u="none" strike="noStrike" cap="none" spc="0" normalizeH="0" dirty="0">
                <a:ln>
                  <a:noFill/>
                </a:ln>
                <a:solidFill>
                  <a:schemeClr val="accent2"/>
                </a:solidFill>
                <a:effectLst/>
                <a:uFillTx/>
                <a:latin typeface="+mn-lt"/>
                <a:ea typeface="+mn-ea"/>
                <a:cs typeface="+mn-cs"/>
                <a:sym typeface="Helvetica Light"/>
              </a:rPr>
              <a:t>onvergence speed</a:t>
            </a:r>
            <a:endParaRPr kumimoji="0" lang="en-US" sz="2800" b="0" i="0" u="none" strike="noStrike" cap="none" spc="0" normalizeH="0" baseline="0" dirty="0">
              <a:ln>
                <a:noFill/>
              </a:ln>
              <a:solidFill>
                <a:schemeClr val="accent2"/>
              </a:solidFill>
              <a:effectLst/>
              <a:uFillTx/>
              <a:latin typeface="+mn-lt"/>
              <a:ea typeface="+mn-ea"/>
              <a:cs typeface="+mn-cs"/>
              <a:sym typeface="Helvetica Light"/>
            </a:endParaRPr>
          </a:p>
        </p:txBody>
      </p:sp>
      <p:pic>
        <p:nvPicPr>
          <p:cNvPr id="6" name="Picture 5"/>
          <p:cNvPicPr>
            <a:picLocks noChangeAspect="1"/>
          </p:cNvPicPr>
          <p:nvPr/>
        </p:nvPicPr>
        <p:blipFill>
          <a:blip r:embed="rId2"/>
          <a:stretch>
            <a:fillRect/>
          </a:stretch>
        </p:blipFill>
        <p:spPr>
          <a:xfrm>
            <a:off x="8475065" y="3634367"/>
            <a:ext cx="2977756" cy="920699"/>
          </a:xfrm>
          <a:prstGeom prst="rect">
            <a:avLst/>
          </a:prstGeom>
        </p:spPr>
      </p:pic>
      <p:pic>
        <p:nvPicPr>
          <p:cNvPr id="7" name="Picture 6"/>
          <p:cNvPicPr>
            <a:picLocks noChangeAspect="1"/>
          </p:cNvPicPr>
          <p:nvPr/>
        </p:nvPicPr>
        <p:blipFill>
          <a:blip r:embed="rId3"/>
          <a:stretch>
            <a:fillRect/>
          </a:stretch>
        </p:blipFill>
        <p:spPr>
          <a:xfrm>
            <a:off x="731618" y="3154537"/>
            <a:ext cx="3522499" cy="1552930"/>
          </a:xfrm>
          <a:prstGeom prst="rect">
            <a:avLst/>
          </a:prstGeom>
        </p:spPr>
      </p:pic>
      <p:pic>
        <p:nvPicPr>
          <p:cNvPr id="8" name="Picture 7"/>
          <p:cNvPicPr>
            <a:picLocks noChangeAspect="1"/>
          </p:cNvPicPr>
          <p:nvPr/>
        </p:nvPicPr>
        <p:blipFill>
          <a:blip r:embed="rId4"/>
          <a:stretch>
            <a:fillRect/>
          </a:stretch>
        </p:blipFill>
        <p:spPr>
          <a:xfrm>
            <a:off x="5480465" y="3832944"/>
            <a:ext cx="1514826" cy="509661"/>
          </a:xfrm>
          <a:prstGeom prst="rect">
            <a:avLst/>
          </a:prstGeom>
        </p:spPr>
      </p:pic>
      <p:sp>
        <p:nvSpPr>
          <p:cNvPr id="9" name="Rectangle 8"/>
          <p:cNvSpPr/>
          <p:nvPr/>
        </p:nvSpPr>
        <p:spPr>
          <a:xfrm>
            <a:off x="5067821" y="2131941"/>
            <a:ext cx="2706190" cy="523220"/>
          </a:xfrm>
          <a:prstGeom prst="rect">
            <a:avLst/>
          </a:prstGeom>
        </p:spPr>
        <p:txBody>
          <a:bodyPr wrap="none">
            <a:spAutoFit/>
          </a:bodyPr>
          <a:lstStyle/>
          <a:p>
            <a:pPr defTabSz="825500"/>
            <a:r>
              <a:rPr lang="en-US" sz="2800" dirty="0">
                <a:solidFill>
                  <a:schemeClr val="accent2"/>
                </a:solidFill>
              </a:rPr>
              <a:t>Queueing delay</a:t>
            </a:r>
          </a:p>
        </p:txBody>
      </p:sp>
      <p:sp>
        <p:nvSpPr>
          <p:cNvPr id="10" name="Rectangle 9"/>
          <p:cNvSpPr/>
          <p:nvPr/>
        </p:nvSpPr>
        <p:spPr>
          <a:xfrm>
            <a:off x="9181517" y="2131941"/>
            <a:ext cx="1564852" cy="523220"/>
          </a:xfrm>
          <a:prstGeom prst="rect">
            <a:avLst/>
          </a:prstGeom>
        </p:spPr>
        <p:txBody>
          <a:bodyPr wrap="none">
            <a:spAutoFit/>
          </a:bodyPr>
          <a:lstStyle/>
          <a:p>
            <a:pPr defTabSz="825500"/>
            <a:r>
              <a:rPr lang="en-US" sz="2800" dirty="0">
                <a:solidFill>
                  <a:schemeClr val="accent2"/>
                </a:solidFill>
              </a:rPr>
              <a:t>Fairness</a:t>
            </a:r>
          </a:p>
        </p:txBody>
      </p:sp>
      <p:sp>
        <p:nvSpPr>
          <p:cNvPr id="11" name="TextBox 10"/>
          <p:cNvSpPr txBox="1"/>
          <p:nvPr/>
        </p:nvSpPr>
        <p:spPr>
          <a:xfrm>
            <a:off x="968525" y="4864681"/>
            <a:ext cx="322203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2000" dirty="0"/>
              <a:t>Converge to Pareto optimal</a:t>
            </a:r>
            <a:endParaRPr kumimoji="0" lang="en-US" sz="20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12" name="TextBox 11"/>
          <p:cNvSpPr txBox="1"/>
          <p:nvPr/>
        </p:nvSpPr>
        <p:spPr>
          <a:xfrm>
            <a:off x="5037669" y="4864680"/>
            <a:ext cx="272510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0000"/>
                </a:solidFill>
                <a:effectLst/>
                <a:uFillTx/>
                <a:latin typeface="+mn-lt"/>
                <a:ea typeface="+mn-ea"/>
                <a:cs typeface="+mn-cs"/>
                <a:sym typeface="Helvetica Light"/>
              </a:rPr>
              <a:t>Queue</a:t>
            </a:r>
            <a:r>
              <a:rPr kumimoji="0" lang="en-US" sz="2000" b="0" i="0" u="none" strike="noStrike" cap="none" spc="0" normalizeH="0" dirty="0">
                <a:ln>
                  <a:noFill/>
                </a:ln>
                <a:solidFill>
                  <a:srgbClr val="000000"/>
                </a:solidFill>
                <a:effectLst/>
                <a:uFillTx/>
                <a:latin typeface="+mn-lt"/>
                <a:ea typeface="+mn-ea"/>
                <a:cs typeface="+mn-cs"/>
                <a:sym typeface="Helvetica Light"/>
              </a:rPr>
              <a:t> size is bounded</a:t>
            </a:r>
            <a:endParaRPr kumimoji="0" lang="en-US" sz="20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13" name="TextBox 12"/>
          <p:cNvSpPr txBox="1"/>
          <p:nvPr/>
        </p:nvSpPr>
        <p:spPr>
          <a:xfrm>
            <a:off x="8351018" y="4864680"/>
            <a:ext cx="347851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0000"/>
                </a:solidFill>
                <a:effectLst/>
                <a:uFillTx/>
                <a:latin typeface="+mn-lt"/>
                <a:ea typeface="+mn-ea"/>
                <a:cs typeface="+mn-cs"/>
                <a:sym typeface="Helvetica Light"/>
              </a:rPr>
              <a:t>Max-min/proportional</a:t>
            </a:r>
            <a:r>
              <a:rPr kumimoji="0" lang="en-US" sz="2000" b="0" i="0" u="none" strike="noStrike" cap="none" spc="0" normalizeH="0" dirty="0">
                <a:ln>
                  <a:noFill/>
                </a:ln>
                <a:solidFill>
                  <a:srgbClr val="000000"/>
                </a:solidFill>
                <a:effectLst/>
                <a:uFillTx/>
                <a:latin typeface="+mn-lt"/>
                <a:ea typeface="+mn-ea"/>
                <a:cs typeface="+mn-cs"/>
                <a:sym typeface="Helvetica Light"/>
              </a:rPr>
              <a:t> fairness</a:t>
            </a:r>
            <a:endParaRPr kumimoji="0" lang="en-US" sz="20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20081010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Commodity FPGA NIC</a:t>
            </a:r>
          </a:p>
          <a:p>
            <a:r>
              <a:rPr lang="en-US" dirty="0"/>
              <a:t>In a 32-server testbed</a:t>
            </a:r>
          </a:p>
        </p:txBody>
      </p:sp>
      <p:sp>
        <p:nvSpPr>
          <p:cNvPr id="3" name="Title 2"/>
          <p:cNvSpPr>
            <a:spLocks noGrp="1"/>
          </p:cNvSpPr>
          <p:nvPr>
            <p:ph type="title"/>
          </p:nvPr>
        </p:nvSpPr>
        <p:spPr/>
        <p:txBody>
          <a:bodyPr/>
          <a:lstStyle/>
          <a:p>
            <a:r>
              <a:rPr lang="en-US" dirty="0"/>
              <a:t>Implementation</a:t>
            </a:r>
          </a:p>
        </p:txBody>
      </p:sp>
      <p:sp>
        <p:nvSpPr>
          <p:cNvPr id="4" name="Slide Number Placeholder 3"/>
          <p:cNvSpPr>
            <a:spLocks noGrp="1"/>
          </p:cNvSpPr>
          <p:nvPr>
            <p:ph type="sldNum" sz="quarter" idx="2"/>
          </p:nvPr>
        </p:nvSpPr>
        <p:spPr/>
        <p:txBody>
          <a:bodyPr/>
          <a:lstStyle/>
          <a:p>
            <a:fld id="{86CB4B4D-7CA3-9044-876B-883B54F8677D}" type="slidenum">
              <a:rPr lang="uk-UA" smtClean="0"/>
              <a:t>26</a:t>
            </a:fld>
            <a:endParaRPr lang="uk-UA"/>
          </a:p>
        </p:txBody>
      </p:sp>
    </p:spTree>
    <p:custDataLst>
      <p:tags r:id="rId1"/>
    </p:custDataLst>
    <p:extLst>
      <p:ext uri="{BB962C8B-B14F-4D97-AF65-F5344CB8AC3E}">
        <p14:creationId xmlns:p14="http://schemas.microsoft.com/office/powerpoint/2010/main" val="1520922854"/>
      </p:ext>
    </p:extLst>
  </p:cSld>
  <p:clrMapOvr>
    <a:masterClrMapping/>
  </p:clrMapOvr>
  <p:transition spd="med" advTm="890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sym typeface="Wingdings" pitchFamily="2" charset="2"/>
              </a:rPr>
              <a:t>14,000 lines of Verilog code for the whole NIC</a:t>
            </a:r>
          </a:p>
          <a:p>
            <a:r>
              <a:rPr lang="en-US" dirty="0">
                <a:sym typeface="Wingdings" pitchFamily="2" charset="2"/>
              </a:rPr>
              <a:t>2,000 lines for CC</a:t>
            </a:r>
          </a:p>
          <a:p>
            <a:pPr lvl="1"/>
            <a:r>
              <a:rPr lang="en-US" dirty="0">
                <a:sym typeface="Wingdings" pitchFamily="2" charset="2"/>
              </a:rPr>
              <a:t>&lt;2% of hardware resources</a:t>
            </a:r>
          </a:p>
          <a:p>
            <a:r>
              <a:rPr lang="en-US" dirty="0">
                <a:sym typeface="Wingdings" pitchFamily="2" charset="2"/>
              </a:rPr>
              <a:t>Optimization:</a:t>
            </a:r>
          </a:p>
          <a:p>
            <a:pPr lvl="1"/>
            <a:r>
              <a:rPr lang="en-US" dirty="0">
                <a:sym typeface="Wingdings" pitchFamily="2" charset="2"/>
              </a:rPr>
              <a:t>look-up table: 8x speedup for division</a:t>
            </a:r>
          </a:p>
          <a:p>
            <a:pPr lvl="1"/>
            <a:r>
              <a:rPr lang="en-US" dirty="0">
                <a:sym typeface="Wingdings" pitchFamily="2" charset="2"/>
              </a:rPr>
              <a:t>h/w friendly compression with &lt;1% error: 10KB for [1, 4M]</a:t>
            </a:r>
          </a:p>
          <a:p>
            <a:pPr lvl="1"/>
            <a:r>
              <a:rPr lang="en-US" dirty="0">
                <a:sym typeface="Wingdings" pitchFamily="2" charset="2"/>
              </a:rPr>
              <a:t>Multiple parallel engines: 6x more concurrent flows</a:t>
            </a:r>
          </a:p>
          <a:p>
            <a:r>
              <a:rPr lang="en-US" dirty="0">
                <a:sym typeface="Wingdings" pitchFamily="2" charset="2"/>
              </a:rPr>
              <a:t>INT header overhead: 4.2% (MTU=1KB)</a:t>
            </a:r>
          </a:p>
          <a:p>
            <a:endParaRPr lang="en-US" dirty="0"/>
          </a:p>
        </p:txBody>
      </p:sp>
      <p:sp>
        <p:nvSpPr>
          <p:cNvPr id="3" name="Title 2"/>
          <p:cNvSpPr>
            <a:spLocks noGrp="1"/>
          </p:cNvSpPr>
          <p:nvPr>
            <p:ph type="title"/>
          </p:nvPr>
        </p:nvSpPr>
        <p:spPr/>
        <p:txBody>
          <a:bodyPr/>
          <a:lstStyle/>
          <a:p>
            <a:r>
              <a:rPr lang="en-US" dirty="0"/>
              <a:t>Implementation in commodity FPGA NIC</a:t>
            </a:r>
          </a:p>
        </p:txBody>
      </p:sp>
      <p:sp>
        <p:nvSpPr>
          <p:cNvPr id="5" name="Slide Number Placeholder 4"/>
          <p:cNvSpPr>
            <a:spLocks noGrp="1"/>
          </p:cNvSpPr>
          <p:nvPr>
            <p:ph type="sldNum" sz="quarter" idx="2"/>
          </p:nvPr>
        </p:nvSpPr>
        <p:spPr/>
        <p:txBody>
          <a:bodyPr/>
          <a:lstStyle/>
          <a:p>
            <a:fld id="{86CB4B4D-7CA3-9044-876B-883B54F8677D}" type="slidenum">
              <a:rPr lang="uk-UA" smtClean="0"/>
              <a:t>27</a:t>
            </a:fld>
            <a:endParaRPr lang="uk-UA"/>
          </a:p>
        </p:txBody>
      </p:sp>
      <p:pic>
        <p:nvPicPr>
          <p:cNvPr id="7" name="Picture 6">
            <a:extLst>
              <a:ext uri="{FF2B5EF4-FFF2-40B4-BE49-F238E27FC236}">
                <a16:creationId xmlns:a16="http://schemas.microsoft.com/office/drawing/2014/main" id="{64D4C90A-97EC-474E-80F6-032985B3C2C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739" b="96087" l="893" r="97768">
                        <a14:foregroundMark x1="85714" y1="57826" x2="85714" y2="57826"/>
                      </a14:backgroundRemoval>
                    </a14:imgEffect>
                  </a14:imgLayer>
                </a14:imgProps>
              </a:ext>
              <a:ext uri="{28A0092B-C50C-407E-A947-70E740481C1C}">
                <a14:useLocalDpi xmlns:a14="http://schemas.microsoft.com/office/drawing/2010/main" val="0"/>
              </a:ext>
            </a:extLst>
          </a:blip>
          <a:stretch>
            <a:fillRect/>
          </a:stretch>
        </p:blipFill>
        <p:spPr>
          <a:xfrm>
            <a:off x="7383626" y="4030134"/>
            <a:ext cx="4669730" cy="2397406"/>
          </a:xfrm>
          <a:prstGeom prst="rect">
            <a:avLst/>
          </a:prstGeom>
        </p:spPr>
      </p:pic>
    </p:spTree>
    <p:custDataLst>
      <p:tags r:id="rId1"/>
    </p:custDataLst>
    <p:extLst>
      <p:ext uri="{BB962C8B-B14F-4D97-AF65-F5344CB8AC3E}">
        <p14:creationId xmlns:p14="http://schemas.microsoft.com/office/powerpoint/2010/main" val="716333983"/>
      </p:ext>
    </p:extLst>
  </p:cSld>
  <p:clrMapOvr>
    <a:masterClrMapping/>
  </p:clrMapOvr>
  <p:transition spd="med" advTm="6232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Implementation: testbed</a:t>
            </a:r>
          </a:p>
        </p:txBody>
      </p:sp>
      <p:sp>
        <p:nvSpPr>
          <p:cNvPr id="4" name="TextBox 3"/>
          <p:cNvSpPr txBox="1"/>
          <p:nvPr/>
        </p:nvSpPr>
        <p:spPr>
          <a:xfrm>
            <a:off x="861417" y="3140265"/>
            <a:ext cx="3037219" cy="830997"/>
          </a:xfrm>
          <a:prstGeom prst="rect">
            <a:avLst/>
          </a:prstGeom>
          <a:noFill/>
        </p:spPr>
        <p:txBody>
          <a:bodyPr wrap="square" rtlCol="0">
            <a:spAutoFit/>
          </a:bodyPr>
          <a:lstStyle/>
          <a:p>
            <a:r>
              <a:rPr lang="en-US" sz="2400" dirty="0"/>
              <a:t>Each server has </a:t>
            </a:r>
            <a:r>
              <a:rPr lang="en-US" sz="2400" b="1" dirty="0"/>
              <a:t>two</a:t>
            </a:r>
            <a:r>
              <a:rPr lang="en-US" sz="2400" dirty="0"/>
              <a:t> 25G FPGA NICs</a:t>
            </a:r>
          </a:p>
        </p:txBody>
      </p:sp>
      <p:cxnSp>
        <p:nvCxnSpPr>
          <p:cNvPr id="5" name="Straight Arrow Connector 4"/>
          <p:cNvCxnSpPr/>
          <p:nvPr/>
        </p:nvCxnSpPr>
        <p:spPr>
          <a:xfrm>
            <a:off x="2926600" y="3906143"/>
            <a:ext cx="503340" cy="489613"/>
          </a:xfrm>
          <a:prstGeom prst="straightConnector1">
            <a:avLst/>
          </a:prstGeom>
          <a:ln w="28575">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2996517" y="3906143"/>
            <a:ext cx="1029925" cy="496524"/>
          </a:xfrm>
          <a:prstGeom prst="straightConnector1">
            <a:avLst/>
          </a:prstGeom>
          <a:ln w="28575">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43" name="Group 42"/>
          <p:cNvGrpSpPr/>
          <p:nvPr/>
        </p:nvGrpSpPr>
        <p:grpSpPr>
          <a:xfrm>
            <a:off x="3470606" y="5555612"/>
            <a:ext cx="7883193" cy="779571"/>
            <a:chOff x="3470606" y="5555612"/>
            <a:chExt cx="7883193" cy="779571"/>
          </a:xfrm>
        </p:grpSpPr>
        <p:sp>
          <p:nvSpPr>
            <p:cNvPr id="44" name="TextBox 43"/>
            <p:cNvSpPr txBox="1"/>
            <p:nvPr/>
          </p:nvSpPr>
          <p:spPr>
            <a:xfrm>
              <a:off x="6501456" y="5811963"/>
              <a:ext cx="1707519" cy="523220"/>
            </a:xfrm>
            <a:prstGeom prst="rect">
              <a:avLst/>
            </a:prstGeom>
            <a:noFill/>
          </p:spPr>
          <p:txBody>
            <a:bodyPr wrap="none" rtlCol="0">
              <a:spAutoFit/>
            </a:bodyPr>
            <a:lstStyle/>
            <a:p>
              <a:r>
                <a:rPr lang="en-US" sz="2800"/>
                <a:t>32 </a:t>
              </a:r>
              <a:r>
                <a:rPr lang="en-US" sz="2800" dirty="0"/>
                <a:t>servers</a:t>
              </a:r>
            </a:p>
          </p:txBody>
        </p:sp>
        <p:sp>
          <p:nvSpPr>
            <p:cNvPr id="45" name="Right Brace 44"/>
            <p:cNvSpPr/>
            <p:nvPr/>
          </p:nvSpPr>
          <p:spPr>
            <a:xfrm rot="5400000">
              <a:off x="7218749" y="1807469"/>
              <a:ext cx="386907" cy="7883193"/>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 name="Slide Number Placeholder 1"/>
          <p:cNvSpPr>
            <a:spLocks noGrp="1"/>
          </p:cNvSpPr>
          <p:nvPr>
            <p:ph type="sldNum" sz="quarter" idx="2"/>
          </p:nvPr>
        </p:nvSpPr>
        <p:spPr/>
        <p:txBody>
          <a:bodyPr/>
          <a:lstStyle/>
          <a:p>
            <a:fld id="{86CB4B4D-7CA3-9044-876B-883B54F8677D}" type="slidenum">
              <a:rPr lang="uk-UA" smtClean="0"/>
              <a:t>28</a:t>
            </a:fld>
            <a:endParaRPr lang="uk-UA"/>
          </a:p>
        </p:txBody>
      </p:sp>
      <p:grpSp>
        <p:nvGrpSpPr>
          <p:cNvPr id="118" name="Group 117"/>
          <p:cNvGrpSpPr/>
          <p:nvPr/>
        </p:nvGrpSpPr>
        <p:grpSpPr>
          <a:xfrm>
            <a:off x="3463524" y="2005167"/>
            <a:ext cx="7890276" cy="3392225"/>
            <a:chOff x="3463524" y="2005167"/>
            <a:chExt cx="7890276" cy="3392225"/>
          </a:xfrm>
        </p:grpSpPr>
        <p:grpSp>
          <p:nvGrpSpPr>
            <p:cNvPr id="10" name="Group 9"/>
            <p:cNvGrpSpPr/>
            <p:nvPr/>
          </p:nvGrpSpPr>
          <p:grpSpPr>
            <a:xfrm>
              <a:off x="3463524" y="4499926"/>
              <a:ext cx="977358" cy="897466"/>
              <a:chOff x="2654381" y="4775200"/>
              <a:chExt cx="977358" cy="897466"/>
            </a:xfrm>
          </p:grpSpPr>
          <p:sp>
            <p:nvSpPr>
              <p:cNvPr id="40" name="Rectangle 39"/>
              <p:cNvSpPr/>
              <p:nvPr/>
            </p:nvSpPr>
            <p:spPr>
              <a:xfrm>
                <a:off x="2654381" y="5063066"/>
                <a:ext cx="977358" cy="6096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dirty="0"/>
              </a:p>
            </p:txBody>
          </p:sp>
          <p:sp>
            <p:nvSpPr>
              <p:cNvPr id="41" name="Rectangle 40"/>
              <p:cNvSpPr/>
              <p:nvPr/>
            </p:nvSpPr>
            <p:spPr>
              <a:xfrm>
                <a:off x="2777067" y="4775200"/>
                <a:ext cx="254000" cy="4233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3276139" y="4775200"/>
                <a:ext cx="254000" cy="4233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5863282" y="4499926"/>
              <a:ext cx="977358" cy="897466"/>
              <a:chOff x="2654381" y="4775200"/>
              <a:chExt cx="977358" cy="897466"/>
            </a:xfrm>
          </p:grpSpPr>
          <p:sp>
            <p:nvSpPr>
              <p:cNvPr id="37" name="Rectangle 36"/>
              <p:cNvSpPr/>
              <p:nvPr/>
            </p:nvSpPr>
            <p:spPr>
              <a:xfrm>
                <a:off x="2654381" y="5063066"/>
                <a:ext cx="977358" cy="6096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dirty="0"/>
              </a:p>
            </p:txBody>
          </p:sp>
          <p:sp>
            <p:nvSpPr>
              <p:cNvPr id="38" name="Rectangle 37"/>
              <p:cNvSpPr/>
              <p:nvPr/>
            </p:nvSpPr>
            <p:spPr>
              <a:xfrm>
                <a:off x="2777067" y="4775200"/>
                <a:ext cx="254000" cy="4233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3276139" y="4775200"/>
                <a:ext cx="254000" cy="4233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 name="Straight Connector 11"/>
            <p:cNvCxnSpPr/>
            <p:nvPr/>
          </p:nvCxnSpPr>
          <p:spPr>
            <a:xfrm flipH="1">
              <a:off x="3713210" y="3646408"/>
              <a:ext cx="727672" cy="85351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4212282" y="3646408"/>
              <a:ext cx="1651000" cy="85351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440882" y="3646408"/>
              <a:ext cx="1672086" cy="85351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863282" y="3646408"/>
              <a:ext cx="748758" cy="85351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766422" y="4962153"/>
              <a:ext cx="783824" cy="0"/>
            </a:xfrm>
            <a:prstGeom prst="line">
              <a:avLst/>
            </a:prstGeom>
            <a:ln w="76200">
              <a:prstDash val="sysDot"/>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7976684" y="4499926"/>
              <a:ext cx="977358" cy="897466"/>
              <a:chOff x="2654381" y="4775200"/>
              <a:chExt cx="977358" cy="897466"/>
            </a:xfrm>
          </p:grpSpPr>
          <p:sp>
            <p:nvSpPr>
              <p:cNvPr id="34" name="Rectangle 33"/>
              <p:cNvSpPr/>
              <p:nvPr/>
            </p:nvSpPr>
            <p:spPr>
              <a:xfrm>
                <a:off x="2654381" y="5063066"/>
                <a:ext cx="977358" cy="6096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dirty="0"/>
              </a:p>
            </p:txBody>
          </p:sp>
          <p:sp>
            <p:nvSpPr>
              <p:cNvPr id="35" name="Rectangle 34"/>
              <p:cNvSpPr/>
              <p:nvPr/>
            </p:nvSpPr>
            <p:spPr>
              <a:xfrm>
                <a:off x="2777067" y="4775200"/>
                <a:ext cx="254000" cy="4233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3276139" y="4775200"/>
                <a:ext cx="254000" cy="4233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10376442" y="4499926"/>
              <a:ext cx="977358" cy="897466"/>
              <a:chOff x="2654381" y="4775200"/>
              <a:chExt cx="977358" cy="897466"/>
            </a:xfrm>
          </p:grpSpPr>
          <p:sp>
            <p:nvSpPr>
              <p:cNvPr id="31" name="Rectangle 30"/>
              <p:cNvSpPr/>
              <p:nvPr/>
            </p:nvSpPr>
            <p:spPr>
              <a:xfrm>
                <a:off x="2654381" y="5063066"/>
                <a:ext cx="977358" cy="6096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dirty="0"/>
              </a:p>
            </p:txBody>
          </p:sp>
          <p:sp>
            <p:nvSpPr>
              <p:cNvPr id="32" name="Rectangle 31"/>
              <p:cNvSpPr/>
              <p:nvPr/>
            </p:nvSpPr>
            <p:spPr>
              <a:xfrm>
                <a:off x="2777067" y="4775200"/>
                <a:ext cx="254000" cy="4233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3276139" y="4775200"/>
                <a:ext cx="254000" cy="4233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1" name="Straight Connector 20"/>
            <p:cNvCxnSpPr/>
            <p:nvPr/>
          </p:nvCxnSpPr>
          <p:spPr>
            <a:xfrm>
              <a:off x="8954042" y="3646408"/>
              <a:ext cx="1672086" cy="85351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8725442" y="3646408"/>
              <a:ext cx="1651000" cy="85351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8226370" y="3646408"/>
              <a:ext cx="727672" cy="85351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0376442" y="3646408"/>
              <a:ext cx="748758" cy="85351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9279582" y="4962153"/>
              <a:ext cx="783824" cy="0"/>
            </a:xfrm>
            <a:prstGeom prst="line">
              <a:avLst/>
            </a:prstGeom>
            <a:ln w="76200">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4440882" y="2404161"/>
              <a:ext cx="3023027" cy="83598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5863282" y="2404161"/>
              <a:ext cx="1600627" cy="83598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7463909" y="2404161"/>
              <a:ext cx="1490133" cy="83598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463909" y="2404161"/>
              <a:ext cx="2912533" cy="835983"/>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46" name="Group 45"/>
            <p:cNvGrpSpPr/>
            <p:nvPr/>
          </p:nvGrpSpPr>
          <p:grpSpPr>
            <a:xfrm>
              <a:off x="4034719" y="3256959"/>
              <a:ext cx="875122" cy="398994"/>
              <a:chOff x="9804602" y="3764635"/>
              <a:chExt cx="875122" cy="398994"/>
            </a:xfrm>
          </p:grpSpPr>
          <p:sp>
            <p:nvSpPr>
              <p:cNvPr id="47" name="Rectangle 46"/>
              <p:cNvSpPr/>
              <p:nvPr/>
            </p:nvSpPr>
            <p:spPr>
              <a:xfrm>
                <a:off x="9804602" y="3764635"/>
                <a:ext cx="875122" cy="398994"/>
              </a:xfrm>
              <a:prstGeom prst="rect">
                <a:avLst/>
              </a:prstGeom>
              <a:solidFill>
                <a:schemeClr val="bg1">
                  <a:lumMod val="85000"/>
                </a:schemeClr>
              </a:solidFill>
              <a:ln/>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48" name="Rectangle 47"/>
              <p:cNvSpPr/>
              <p:nvPr/>
            </p:nvSpPr>
            <p:spPr>
              <a:xfrm>
                <a:off x="9908486" y="3853431"/>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49" name="Rectangle 48"/>
              <p:cNvSpPr/>
              <p:nvPr/>
            </p:nvSpPr>
            <p:spPr>
              <a:xfrm>
                <a:off x="9908486" y="4030129"/>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50" name="Rectangle 49"/>
              <p:cNvSpPr/>
              <p:nvPr/>
            </p:nvSpPr>
            <p:spPr>
              <a:xfrm>
                <a:off x="10153444" y="3853431"/>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51" name="Rectangle 50"/>
              <p:cNvSpPr/>
              <p:nvPr/>
            </p:nvSpPr>
            <p:spPr>
              <a:xfrm>
                <a:off x="10153444" y="4030129"/>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52" name="Rectangle 51"/>
              <p:cNvSpPr/>
              <p:nvPr/>
            </p:nvSpPr>
            <p:spPr>
              <a:xfrm>
                <a:off x="10398402" y="3853431"/>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53" name="Rectangle 52"/>
              <p:cNvSpPr/>
              <p:nvPr/>
            </p:nvSpPr>
            <p:spPr>
              <a:xfrm>
                <a:off x="10398402" y="4030129"/>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54" name="Rectangle 53"/>
              <p:cNvSpPr/>
              <p:nvPr/>
            </p:nvSpPr>
            <p:spPr>
              <a:xfrm>
                <a:off x="10520881" y="3853431"/>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55" name="Rectangle 54"/>
              <p:cNvSpPr/>
              <p:nvPr/>
            </p:nvSpPr>
            <p:spPr>
              <a:xfrm>
                <a:off x="10520881" y="4030129"/>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56" name="Rectangle 55"/>
              <p:cNvSpPr/>
              <p:nvPr/>
            </p:nvSpPr>
            <p:spPr>
              <a:xfrm>
                <a:off x="10275923" y="3853431"/>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57" name="Rectangle 56"/>
              <p:cNvSpPr/>
              <p:nvPr/>
            </p:nvSpPr>
            <p:spPr>
              <a:xfrm>
                <a:off x="10275923" y="4030129"/>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58" name="Rectangle 57"/>
              <p:cNvSpPr/>
              <p:nvPr/>
            </p:nvSpPr>
            <p:spPr>
              <a:xfrm>
                <a:off x="10030965" y="3853431"/>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59" name="Rectangle 58"/>
              <p:cNvSpPr/>
              <p:nvPr/>
            </p:nvSpPr>
            <p:spPr>
              <a:xfrm>
                <a:off x="10030965" y="4030129"/>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grpSp>
        <p:grpSp>
          <p:nvGrpSpPr>
            <p:cNvPr id="60" name="Group 59"/>
            <p:cNvGrpSpPr/>
            <p:nvPr/>
          </p:nvGrpSpPr>
          <p:grpSpPr>
            <a:xfrm>
              <a:off x="5423882" y="3256959"/>
              <a:ext cx="875122" cy="398994"/>
              <a:chOff x="9804602" y="3764635"/>
              <a:chExt cx="875122" cy="398994"/>
            </a:xfrm>
          </p:grpSpPr>
          <p:sp>
            <p:nvSpPr>
              <p:cNvPr id="61" name="Rectangle 60"/>
              <p:cNvSpPr/>
              <p:nvPr/>
            </p:nvSpPr>
            <p:spPr>
              <a:xfrm>
                <a:off x="9804602" y="3764635"/>
                <a:ext cx="875122" cy="398994"/>
              </a:xfrm>
              <a:prstGeom prst="rect">
                <a:avLst/>
              </a:prstGeom>
              <a:solidFill>
                <a:schemeClr val="bg1">
                  <a:lumMod val="85000"/>
                </a:schemeClr>
              </a:solidFill>
              <a:ln/>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62" name="Rectangle 61"/>
              <p:cNvSpPr/>
              <p:nvPr/>
            </p:nvSpPr>
            <p:spPr>
              <a:xfrm>
                <a:off x="9908486" y="3853431"/>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63" name="Rectangle 62"/>
              <p:cNvSpPr/>
              <p:nvPr/>
            </p:nvSpPr>
            <p:spPr>
              <a:xfrm>
                <a:off x="9908486" y="4030129"/>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64" name="Rectangle 63"/>
              <p:cNvSpPr/>
              <p:nvPr/>
            </p:nvSpPr>
            <p:spPr>
              <a:xfrm>
                <a:off x="10153444" y="3853431"/>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65" name="Rectangle 64"/>
              <p:cNvSpPr/>
              <p:nvPr/>
            </p:nvSpPr>
            <p:spPr>
              <a:xfrm>
                <a:off x="10153444" y="4030129"/>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66" name="Rectangle 65"/>
              <p:cNvSpPr/>
              <p:nvPr/>
            </p:nvSpPr>
            <p:spPr>
              <a:xfrm>
                <a:off x="10398402" y="3853431"/>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67" name="Rectangle 66"/>
              <p:cNvSpPr/>
              <p:nvPr/>
            </p:nvSpPr>
            <p:spPr>
              <a:xfrm>
                <a:off x="10398402" y="4030129"/>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68" name="Rectangle 67"/>
              <p:cNvSpPr/>
              <p:nvPr/>
            </p:nvSpPr>
            <p:spPr>
              <a:xfrm>
                <a:off x="10520881" y="3853431"/>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69" name="Rectangle 68"/>
              <p:cNvSpPr/>
              <p:nvPr/>
            </p:nvSpPr>
            <p:spPr>
              <a:xfrm>
                <a:off x="10520881" y="4030129"/>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70" name="Rectangle 69"/>
              <p:cNvSpPr/>
              <p:nvPr/>
            </p:nvSpPr>
            <p:spPr>
              <a:xfrm>
                <a:off x="10275923" y="3853431"/>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71" name="Rectangle 70"/>
              <p:cNvSpPr/>
              <p:nvPr/>
            </p:nvSpPr>
            <p:spPr>
              <a:xfrm>
                <a:off x="10275923" y="4030129"/>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72" name="Rectangle 71"/>
              <p:cNvSpPr/>
              <p:nvPr/>
            </p:nvSpPr>
            <p:spPr>
              <a:xfrm>
                <a:off x="10030965" y="3853431"/>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73" name="Rectangle 72"/>
              <p:cNvSpPr/>
              <p:nvPr/>
            </p:nvSpPr>
            <p:spPr>
              <a:xfrm>
                <a:off x="10030965" y="4030129"/>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grpSp>
        <p:grpSp>
          <p:nvGrpSpPr>
            <p:cNvPr id="74" name="Group 73"/>
            <p:cNvGrpSpPr/>
            <p:nvPr/>
          </p:nvGrpSpPr>
          <p:grpSpPr>
            <a:xfrm>
              <a:off x="8448748" y="3238515"/>
              <a:ext cx="875122" cy="398994"/>
              <a:chOff x="9804602" y="3764635"/>
              <a:chExt cx="875122" cy="398994"/>
            </a:xfrm>
          </p:grpSpPr>
          <p:sp>
            <p:nvSpPr>
              <p:cNvPr id="75" name="Rectangle 74"/>
              <p:cNvSpPr/>
              <p:nvPr/>
            </p:nvSpPr>
            <p:spPr>
              <a:xfrm>
                <a:off x="9804602" y="3764635"/>
                <a:ext cx="875122" cy="398994"/>
              </a:xfrm>
              <a:prstGeom prst="rect">
                <a:avLst/>
              </a:prstGeom>
              <a:solidFill>
                <a:schemeClr val="bg1">
                  <a:lumMod val="85000"/>
                </a:schemeClr>
              </a:solidFill>
              <a:ln/>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76" name="Rectangle 75"/>
              <p:cNvSpPr/>
              <p:nvPr/>
            </p:nvSpPr>
            <p:spPr>
              <a:xfrm>
                <a:off x="9908486" y="3853431"/>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77" name="Rectangle 76"/>
              <p:cNvSpPr/>
              <p:nvPr/>
            </p:nvSpPr>
            <p:spPr>
              <a:xfrm>
                <a:off x="9908486" y="4030129"/>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78" name="Rectangle 77"/>
              <p:cNvSpPr/>
              <p:nvPr/>
            </p:nvSpPr>
            <p:spPr>
              <a:xfrm>
                <a:off x="10153444" y="3853431"/>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79" name="Rectangle 78"/>
              <p:cNvSpPr/>
              <p:nvPr/>
            </p:nvSpPr>
            <p:spPr>
              <a:xfrm>
                <a:off x="10153444" y="4030129"/>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80" name="Rectangle 79"/>
              <p:cNvSpPr/>
              <p:nvPr/>
            </p:nvSpPr>
            <p:spPr>
              <a:xfrm>
                <a:off x="10398402" y="3853431"/>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81" name="Rectangle 80"/>
              <p:cNvSpPr/>
              <p:nvPr/>
            </p:nvSpPr>
            <p:spPr>
              <a:xfrm>
                <a:off x="10398402" y="4030129"/>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82" name="Rectangle 81"/>
              <p:cNvSpPr/>
              <p:nvPr/>
            </p:nvSpPr>
            <p:spPr>
              <a:xfrm>
                <a:off x="10520881" y="3853431"/>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83" name="Rectangle 82"/>
              <p:cNvSpPr/>
              <p:nvPr/>
            </p:nvSpPr>
            <p:spPr>
              <a:xfrm>
                <a:off x="10520881" y="4030129"/>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84" name="Rectangle 83"/>
              <p:cNvSpPr/>
              <p:nvPr/>
            </p:nvSpPr>
            <p:spPr>
              <a:xfrm>
                <a:off x="10275923" y="3853431"/>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85" name="Rectangle 84"/>
              <p:cNvSpPr/>
              <p:nvPr/>
            </p:nvSpPr>
            <p:spPr>
              <a:xfrm>
                <a:off x="10275923" y="4030129"/>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86" name="Rectangle 85"/>
              <p:cNvSpPr/>
              <p:nvPr/>
            </p:nvSpPr>
            <p:spPr>
              <a:xfrm>
                <a:off x="10030965" y="3853431"/>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87" name="Rectangle 86"/>
              <p:cNvSpPr/>
              <p:nvPr/>
            </p:nvSpPr>
            <p:spPr>
              <a:xfrm>
                <a:off x="10030965" y="4030129"/>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grpSp>
        <p:grpSp>
          <p:nvGrpSpPr>
            <p:cNvPr id="88" name="Group 87"/>
            <p:cNvGrpSpPr/>
            <p:nvPr/>
          </p:nvGrpSpPr>
          <p:grpSpPr>
            <a:xfrm>
              <a:off x="9929602" y="3256959"/>
              <a:ext cx="875122" cy="398994"/>
              <a:chOff x="9804602" y="3764635"/>
              <a:chExt cx="875122" cy="398994"/>
            </a:xfrm>
          </p:grpSpPr>
          <p:sp>
            <p:nvSpPr>
              <p:cNvPr id="89" name="Rectangle 88"/>
              <p:cNvSpPr/>
              <p:nvPr/>
            </p:nvSpPr>
            <p:spPr>
              <a:xfrm>
                <a:off x="9804602" y="3764635"/>
                <a:ext cx="875122" cy="398994"/>
              </a:xfrm>
              <a:prstGeom prst="rect">
                <a:avLst/>
              </a:prstGeom>
              <a:solidFill>
                <a:schemeClr val="bg1">
                  <a:lumMod val="85000"/>
                </a:schemeClr>
              </a:solidFill>
              <a:ln/>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90" name="Rectangle 89"/>
              <p:cNvSpPr/>
              <p:nvPr/>
            </p:nvSpPr>
            <p:spPr>
              <a:xfrm>
                <a:off x="9908486" y="3853431"/>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91" name="Rectangle 90"/>
              <p:cNvSpPr/>
              <p:nvPr/>
            </p:nvSpPr>
            <p:spPr>
              <a:xfrm>
                <a:off x="9908486" y="4030129"/>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92" name="Rectangle 91"/>
              <p:cNvSpPr/>
              <p:nvPr/>
            </p:nvSpPr>
            <p:spPr>
              <a:xfrm>
                <a:off x="10153444" y="3853431"/>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93" name="Rectangle 92"/>
              <p:cNvSpPr/>
              <p:nvPr/>
            </p:nvSpPr>
            <p:spPr>
              <a:xfrm>
                <a:off x="10153444" y="4030129"/>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94" name="Rectangle 93"/>
              <p:cNvSpPr/>
              <p:nvPr/>
            </p:nvSpPr>
            <p:spPr>
              <a:xfrm>
                <a:off x="10398402" y="3853431"/>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95" name="Rectangle 94"/>
              <p:cNvSpPr/>
              <p:nvPr/>
            </p:nvSpPr>
            <p:spPr>
              <a:xfrm>
                <a:off x="10398402" y="4030129"/>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96" name="Rectangle 95"/>
              <p:cNvSpPr/>
              <p:nvPr/>
            </p:nvSpPr>
            <p:spPr>
              <a:xfrm>
                <a:off x="10520881" y="3853431"/>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97" name="Rectangle 96"/>
              <p:cNvSpPr/>
              <p:nvPr/>
            </p:nvSpPr>
            <p:spPr>
              <a:xfrm>
                <a:off x="10520881" y="4030129"/>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98" name="Rectangle 97"/>
              <p:cNvSpPr/>
              <p:nvPr/>
            </p:nvSpPr>
            <p:spPr>
              <a:xfrm>
                <a:off x="10275923" y="3853431"/>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99" name="Rectangle 98"/>
              <p:cNvSpPr/>
              <p:nvPr/>
            </p:nvSpPr>
            <p:spPr>
              <a:xfrm>
                <a:off x="10275923" y="4030129"/>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100" name="Rectangle 99"/>
              <p:cNvSpPr/>
              <p:nvPr/>
            </p:nvSpPr>
            <p:spPr>
              <a:xfrm>
                <a:off x="10030965" y="3853431"/>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101" name="Rectangle 100"/>
              <p:cNvSpPr/>
              <p:nvPr/>
            </p:nvSpPr>
            <p:spPr>
              <a:xfrm>
                <a:off x="10030965" y="4030129"/>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grpSp>
        <p:grpSp>
          <p:nvGrpSpPr>
            <p:cNvPr id="104" name="Group 103"/>
            <p:cNvGrpSpPr/>
            <p:nvPr/>
          </p:nvGrpSpPr>
          <p:grpSpPr>
            <a:xfrm>
              <a:off x="7026348" y="2005167"/>
              <a:ext cx="875122" cy="398994"/>
              <a:chOff x="9804602" y="3764635"/>
              <a:chExt cx="875122" cy="398994"/>
            </a:xfrm>
          </p:grpSpPr>
          <p:sp>
            <p:nvSpPr>
              <p:cNvPr id="105" name="Rectangle 104"/>
              <p:cNvSpPr/>
              <p:nvPr/>
            </p:nvSpPr>
            <p:spPr>
              <a:xfrm>
                <a:off x="9804602" y="3764635"/>
                <a:ext cx="875122" cy="398994"/>
              </a:xfrm>
              <a:prstGeom prst="rect">
                <a:avLst/>
              </a:prstGeom>
              <a:solidFill>
                <a:schemeClr val="bg1">
                  <a:lumMod val="85000"/>
                </a:schemeClr>
              </a:solidFill>
              <a:ln/>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06" name="Rectangle 105"/>
              <p:cNvSpPr/>
              <p:nvPr/>
            </p:nvSpPr>
            <p:spPr>
              <a:xfrm>
                <a:off x="9908486" y="3853431"/>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107" name="Rectangle 106"/>
              <p:cNvSpPr/>
              <p:nvPr/>
            </p:nvSpPr>
            <p:spPr>
              <a:xfrm>
                <a:off x="9908486" y="4030129"/>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108" name="Rectangle 107"/>
              <p:cNvSpPr/>
              <p:nvPr/>
            </p:nvSpPr>
            <p:spPr>
              <a:xfrm>
                <a:off x="10153444" y="3853431"/>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109" name="Rectangle 108"/>
              <p:cNvSpPr/>
              <p:nvPr/>
            </p:nvSpPr>
            <p:spPr>
              <a:xfrm>
                <a:off x="10153444" y="4030129"/>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110" name="Rectangle 109"/>
              <p:cNvSpPr/>
              <p:nvPr/>
            </p:nvSpPr>
            <p:spPr>
              <a:xfrm>
                <a:off x="10398402" y="3853431"/>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111" name="Rectangle 110"/>
              <p:cNvSpPr/>
              <p:nvPr/>
            </p:nvSpPr>
            <p:spPr>
              <a:xfrm>
                <a:off x="10398402" y="4030129"/>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112" name="Rectangle 111"/>
              <p:cNvSpPr/>
              <p:nvPr/>
            </p:nvSpPr>
            <p:spPr>
              <a:xfrm>
                <a:off x="10520881" y="3853431"/>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113" name="Rectangle 112"/>
              <p:cNvSpPr/>
              <p:nvPr/>
            </p:nvSpPr>
            <p:spPr>
              <a:xfrm>
                <a:off x="10520881" y="4030129"/>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114" name="Rectangle 113"/>
              <p:cNvSpPr/>
              <p:nvPr/>
            </p:nvSpPr>
            <p:spPr>
              <a:xfrm>
                <a:off x="10275923" y="3853431"/>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115" name="Rectangle 114"/>
              <p:cNvSpPr/>
              <p:nvPr/>
            </p:nvSpPr>
            <p:spPr>
              <a:xfrm>
                <a:off x="10275923" y="4030129"/>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116" name="Rectangle 115"/>
              <p:cNvSpPr/>
              <p:nvPr/>
            </p:nvSpPr>
            <p:spPr>
              <a:xfrm>
                <a:off x="10030965" y="3853431"/>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117" name="Rectangle 116"/>
              <p:cNvSpPr/>
              <p:nvPr/>
            </p:nvSpPr>
            <p:spPr>
              <a:xfrm>
                <a:off x="10030965" y="4030129"/>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grpSp>
      </p:grpSp>
    </p:spTree>
    <p:custDataLst>
      <p:tags r:id="rId1"/>
    </p:custDataLst>
    <p:extLst>
      <p:ext uri="{BB962C8B-B14F-4D97-AF65-F5344CB8AC3E}">
        <p14:creationId xmlns:p14="http://schemas.microsoft.com/office/powerpoint/2010/main" val="184957390"/>
      </p:ext>
    </p:extLst>
  </p:cSld>
  <p:clrMapOvr>
    <a:masterClrMapping/>
  </p:clrMapOvr>
  <p:transition spd="med" advTm="1542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up)">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79884BB-C5C7-5442-AD3F-F18E0276EFDD}"/>
              </a:ext>
            </a:extLst>
          </p:cNvPr>
          <p:cNvPicPr>
            <a:picLocks noChangeAspect="1"/>
          </p:cNvPicPr>
          <p:nvPr/>
        </p:nvPicPr>
        <p:blipFill>
          <a:blip r:embed="rId4">
            <a:alphaModFix amt="31000"/>
          </a:blip>
          <a:stretch>
            <a:fillRect/>
          </a:stretch>
        </p:blipFill>
        <p:spPr>
          <a:xfrm>
            <a:off x="794" y="446"/>
            <a:ext cx="12190413" cy="6958694"/>
          </a:xfrm>
          <a:prstGeom prst="rect">
            <a:avLst/>
          </a:prstGeom>
        </p:spPr>
      </p:pic>
      <p:sp>
        <p:nvSpPr>
          <p:cNvPr id="2" name="Content Placeholder 1"/>
          <p:cNvSpPr>
            <a:spLocks noGrp="1"/>
          </p:cNvSpPr>
          <p:nvPr>
            <p:ph sz="quarter" idx="10"/>
          </p:nvPr>
        </p:nvSpPr>
        <p:spPr>
          <a:xfrm>
            <a:off x="369888" y="954158"/>
            <a:ext cx="11709817" cy="5360421"/>
          </a:xfrm>
        </p:spPr>
        <p:txBody>
          <a:bodyPr/>
          <a:lstStyle/>
          <a:p>
            <a:r>
              <a:rPr lang="en-US" dirty="0"/>
              <a:t>Setup </a:t>
            </a:r>
          </a:p>
          <a:p>
            <a:pPr lvl="1"/>
            <a:r>
              <a:rPr lang="en-US" dirty="0"/>
              <a:t>32-server, 5-switch Testbed (25GE)</a:t>
            </a:r>
          </a:p>
          <a:p>
            <a:pPr lvl="1"/>
            <a:r>
              <a:rPr lang="en-US" dirty="0"/>
              <a:t>320-server, 56-switch simulation, (100GE)</a:t>
            </a:r>
          </a:p>
          <a:p>
            <a:r>
              <a:rPr lang="en-US" dirty="0"/>
              <a:t>Traffic setting</a:t>
            </a:r>
          </a:p>
          <a:p>
            <a:pPr lvl="1"/>
            <a:r>
              <a:rPr lang="en-US" dirty="0"/>
              <a:t>Web search, with diff levels of traffic load</a:t>
            </a:r>
          </a:p>
          <a:p>
            <a:pPr lvl="1"/>
            <a:r>
              <a:rPr lang="en-US" dirty="0"/>
              <a:t>Hadoop, with diff levels of traffic load</a:t>
            </a:r>
          </a:p>
          <a:p>
            <a:pPr lvl="1"/>
            <a:r>
              <a:rPr lang="en-US" dirty="0"/>
              <a:t>Diff </a:t>
            </a:r>
            <a:r>
              <a:rPr lang="en-US" dirty="0" err="1"/>
              <a:t>incast</a:t>
            </a:r>
            <a:r>
              <a:rPr lang="en-US" dirty="0"/>
              <a:t> sizes &amp; ratios</a:t>
            </a:r>
          </a:p>
          <a:p>
            <a:pPr lvl="1"/>
            <a:r>
              <a:rPr lang="en-US" dirty="0"/>
              <a:t>Many micro-benchmarks</a:t>
            </a:r>
          </a:p>
          <a:p>
            <a:r>
              <a:rPr lang="en-US" altLang="zh-CN" dirty="0"/>
              <a:t>Compare with DCQCN, TIMELY, DCTCP, with their recommended parameters</a:t>
            </a:r>
          </a:p>
          <a:p>
            <a:r>
              <a:rPr lang="en-US" dirty="0"/>
              <a:t>Metrics</a:t>
            </a:r>
          </a:p>
          <a:p>
            <a:pPr lvl="1"/>
            <a:r>
              <a:rPr lang="en-US" dirty="0"/>
              <a:t>Flow completion time (FCT)</a:t>
            </a:r>
          </a:p>
          <a:p>
            <a:pPr lvl="1"/>
            <a:r>
              <a:rPr lang="en-US" dirty="0"/>
              <a:t>Queue length distribution</a:t>
            </a:r>
          </a:p>
          <a:p>
            <a:endParaRPr lang="en-US" dirty="0"/>
          </a:p>
        </p:txBody>
      </p:sp>
      <p:sp>
        <p:nvSpPr>
          <p:cNvPr id="3" name="Title 2"/>
          <p:cNvSpPr>
            <a:spLocks noGrp="1"/>
          </p:cNvSpPr>
          <p:nvPr>
            <p:ph type="title"/>
          </p:nvPr>
        </p:nvSpPr>
        <p:spPr/>
        <p:txBody>
          <a:bodyPr/>
          <a:lstStyle/>
          <a:p>
            <a:r>
              <a:rPr lang="en-US" dirty="0"/>
              <a:t>Evaluations</a:t>
            </a:r>
          </a:p>
        </p:txBody>
      </p:sp>
      <p:sp>
        <p:nvSpPr>
          <p:cNvPr id="5" name="Slide Number Placeholder 4"/>
          <p:cNvSpPr>
            <a:spLocks noGrp="1"/>
          </p:cNvSpPr>
          <p:nvPr>
            <p:ph type="sldNum" sz="quarter" idx="2"/>
          </p:nvPr>
        </p:nvSpPr>
        <p:spPr/>
        <p:txBody>
          <a:bodyPr/>
          <a:lstStyle/>
          <a:p>
            <a:fld id="{86CB4B4D-7CA3-9044-876B-883B54F8677D}" type="slidenum">
              <a:rPr lang="uk-UA" smtClean="0"/>
              <a:t>29</a:t>
            </a:fld>
            <a:endParaRPr lang="uk-UA"/>
          </a:p>
        </p:txBody>
      </p:sp>
    </p:spTree>
    <p:custDataLst>
      <p:tags r:id="rId1"/>
    </p:custDataLst>
    <p:extLst>
      <p:ext uri="{BB962C8B-B14F-4D97-AF65-F5344CB8AC3E}">
        <p14:creationId xmlns:p14="http://schemas.microsoft.com/office/powerpoint/2010/main" val="1121935659"/>
      </p:ext>
    </p:extLst>
  </p:cSld>
  <p:clrMapOvr>
    <a:masterClrMapping/>
  </p:clrMapOvr>
  <p:transition spd="med" advTm="4997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fade">
                                      <p:cBhvr>
                                        <p:cTn id="47" dur="50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fade">
                                      <p:cBhvr>
                                        <p:cTn id="52" dur="500"/>
                                        <p:tgtEl>
                                          <p:spTgt spid="2">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
                                            <p:txEl>
                                              <p:pRg st="10" end="10"/>
                                            </p:txEl>
                                          </p:spTgt>
                                        </p:tgtEl>
                                        <p:attrNameLst>
                                          <p:attrName>style.visibility</p:attrName>
                                        </p:attrNameLst>
                                      </p:cBhvr>
                                      <p:to>
                                        <p:strVal val="visible"/>
                                      </p:to>
                                    </p:set>
                                    <p:animEffect transition="in" filter="fade">
                                      <p:cBhvr>
                                        <p:cTn id="57" dur="500"/>
                                        <p:tgtEl>
                                          <p:spTgt spid="2">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
                                            <p:txEl>
                                              <p:pRg st="11" end="11"/>
                                            </p:txEl>
                                          </p:spTgt>
                                        </p:tgtEl>
                                        <p:attrNameLst>
                                          <p:attrName>style.visibility</p:attrName>
                                        </p:attrNameLst>
                                      </p:cBhvr>
                                      <p:to>
                                        <p:strVal val="visible"/>
                                      </p:to>
                                    </p:set>
                                    <p:animEffect transition="in" filter="fade">
                                      <p:cBhvr>
                                        <p:cTn id="62"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86CB4B4D-7CA3-9044-876B-883B54F8677D}" type="slidenum">
              <a:rPr lang="uk-UA" smtClean="0"/>
              <a:t>3</a:t>
            </a:fld>
            <a:endParaRPr lang="uk-UA"/>
          </a:p>
        </p:txBody>
      </p:sp>
      <p:sp>
        <p:nvSpPr>
          <p:cNvPr id="3" name="Content Placeholder 2"/>
          <p:cNvSpPr>
            <a:spLocks noGrp="1"/>
          </p:cNvSpPr>
          <p:nvPr>
            <p:ph sz="quarter" idx="11"/>
          </p:nvPr>
        </p:nvSpPr>
        <p:spPr/>
        <p:txBody>
          <a:bodyPr/>
          <a:lstStyle/>
          <a:p>
            <a:endParaRPr lang="en-US" dirty="0"/>
          </a:p>
        </p:txBody>
      </p:sp>
      <p:sp>
        <p:nvSpPr>
          <p:cNvPr id="2" name="标题 1"/>
          <p:cNvSpPr>
            <a:spLocks noGrp="1"/>
          </p:cNvSpPr>
          <p:nvPr>
            <p:ph type="title"/>
          </p:nvPr>
        </p:nvSpPr>
        <p:spPr/>
        <p:txBody>
          <a:bodyPr>
            <a:noAutofit/>
          </a:bodyPr>
          <a:lstStyle/>
          <a:p>
            <a:r>
              <a:rPr lang="en-US" altLang="zh-CN" dirty="0">
                <a:cs typeface="+mn-ea"/>
                <a:sym typeface="+mn-lt"/>
              </a:rPr>
              <a:t>Two essential steps to high performance</a:t>
            </a:r>
            <a:endParaRPr lang="zh-CN" altLang="en-US" dirty="0">
              <a:cs typeface="+mn-ea"/>
              <a:sym typeface="+mn-lt"/>
            </a:endParaRPr>
          </a:p>
        </p:txBody>
      </p:sp>
      <p:sp>
        <p:nvSpPr>
          <p:cNvPr id="11" name="文本框 1" hidden="1"/>
          <p:cNvSpPr txBox="1"/>
          <p:nvPr/>
        </p:nvSpPr>
        <p:spPr>
          <a:xfrm>
            <a:off x="794" y="446"/>
            <a:ext cx="0" cy="0"/>
          </a:xfrm>
          <a:prstGeom prst="rect">
            <a:avLst/>
          </a:prstGeom>
          <a:solidFill>
            <a:srgbClr val="FFFFFF"/>
          </a:solidFill>
        </p:spPr>
        <p:txBody>
          <a:bodyPr rtlCol="0" anchor="t"/>
          <a:lstStyle/>
          <a:p>
            <a:pPr algn="l"/>
            <a:endParaRPr lang="en-US" sz="550"/>
          </a:p>
          <a:p>
            <a:pPr>
              <a:buClr>
                <a:srgbClr val="FFFFFF"/>
              </a:buClr>
            </a:pPr>
            <a:r>
              <a:rPr lang="en-US" sz="1250">
                <a:solidFill>
                  <a:srgbClr val="FFFFFF"/>
                </a:solidFill>
              </a:rPr>
              <a:t>E6636BC20180234D78A0072836F0B330A2B9B20F15EA8B80AFD98931B16E2BB62B43B638616EAB0F223927083846ADEB9C1921FA11D03BD11BBFC2EC7E7E1BDA24F933AD172394E7F41D284767024E87EED2EBE67302D1E708EAF19A11202C38DD86259E4E3</a:t>
            </a:r>
          </a:p>
        </p:txBody>
      </p:sp>
      <p:sp>
        <p:nvSpPr>
          <p:cNvPr id="38" name="Cloud 37"/>
          <p:cNvSpPr/>
          <p:nvPr/>
        </p:nvSpPr>
        <p:spPr>
          <a:xfrm>
            <a:off x="4204900" y="2505746"/>
            <a:ext cx="5804620" cy="1198709"/>
          </a:xfrm>
          <a:prstGeom prst="cloud">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Network</a:t>
            </a:r>
          </a:p>
        </p:txBody>
      </p:sp>
      <p:sp>
        <p:nvSpPr>
          <p:cNvPr id="39" name="Rectangle 38"/>
          <p:cNvSpPr/>
          <p:nvPr/>
        </p:nvSpPr>
        <p:spPr>
          <a:xfrm>
            <a:off x="3992278" y="5442762"/>
            <a:ext cx="1594677" cy="42524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a:t>App</a:t>
            </a:r>
          </a:p>
        </p:txBody>
      </p:sp>
      <p:sp>
        <p:nvSpPr>
          <p:cNvPr id="40" name="Rectangle 39"/>
          <p:cNvSpPr/>
          <p:nvPr/>
        </p:nvSpPr>
        <p:spPr>
          <a:xfrm>
            <a:off x="3992277" y="4592269"/>
            <a:ext cx="1594677" cy="8504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l"/>
            <a:r>
              <a:rPr lang="en-US" sz="2000"/>
              <a:t>Stack</a:t>
            </a:r>
            <a:endParaRPr lang="en-US" sz="2000" dirty="0"/>
          </a:p>
        </p:txBody>
      </p:sp>
      <p:sp>
        <p:nvSpPr>
          <p:cNvPr id="41" name="Rectangle 40"/>
          <p:cNvSpPr/>
          <p:nvPr/>
        </p:nvSpPr>
        <p:spPr>
          <a:xfrm>
            <a:off x="4066697" y="4507385"/>
            <a:ext cx="1445839" cy="31882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dirty="0"/>
              <a:t>NIC</a:t>
            </a:r>
          </a:p>
        </p:txBody>
      </p:sp>
      <p:sp>
        <p:nvSpPr>
          <p:cNvPr id="42" name="Rectangle 41"/>
          <p:cNvSpPr/>
          <p:nvPr/>
        </p:nvSpPr>
        <p:spPr>
          <a:xfrm>
            <a:off x="8992474" y="5442762"/>
            <a:ext cx="1594677" cy="42524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a:t>App</a:t>
            </a:r>
          </a:p>
        </p:txBody>
      </p:sp>
      <p:sp>
        <p:nvSpPr>
          <p:cNvPr id="43" name="Rectangle 42"/>
          <p:cNvSpPr/>
          <p:nvPr/>
        </p:nvSpPr>
        <p:spPr>
          <a:xfrm>
            <a:off x="8992473" y="4592269"/>
            <a:ext cx="1594677" cy="8504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l"/>
            <a:r>
              <a:rPr lang="en-US" sz="2000"/>
              <a:t>Stack</a:t>
            </a:r>
            <a:endParaRPr lang="en-US" sz="2000" dirty="0"/>
          </a:p>
        </p:txBody>
      </p:sp>
      <p:sp>
        <p:nvSpPr>
          <p:cNvPr id="44" name="Rectangle 43"/>
          <p:cNvSpPr/>
          <p:nvPr/>
        </p:nvSpPr>
        <p:spPr>
          <a:xfrm>
            <a:off x="9066893" y="4507385"/>
            <a:ext cx="1445839" cy="31882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dirty="0"/>
              <a:t>NIC</a:t>
            </a:r>
          </a:p>
        </p:txBody>
      </p:sp>
      <p:sp>
        <p:nvSpPr>
          <p:cNvPr id="45" name="Rectangle 44"/>
          <p:cNvSpPr/>
          <p:nvPr/>
        </p:nvSpPr>
        <p:spPr>
          <a:xfrm>
            <a:off x="6145090" y="5442762"/>
            <a:ext cx="1594677" cy="42524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a:t>App</a:t>
            </a:r>
          </a:p>
        </p:txBody>
      </p:sp>
      <p:cxnSp>
        <p:nvCxnSpPr>
          <p:cNvPr id="46" name="Straight Connector 45"/>
          <p:cNvCxnSpPr/>
          <p:nvPr/>
        </p:nvCxnSpPr>
        <p:spPr>
          <a:xfrm>
            <a:off x="7978967" y="5489694"/>
            <a:ext cx="680395" cy="0"/>
          </a:xfrm>
          <a:prstGeom prst="line">
            <a:avLst/>
          </a:prstGeom>
          <a:ln w="76200">
            <a:prstDash val="sysDot"/>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6145089" y="4592269"/>
            <a:ext cx="1594677" cy="8504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l"/>
            <a:r>
              <a:rPr lang="en-US" sz="2000" dirty="0"/>
              <a:t>Stack</a:t>
            </a:r>
          </a:p>
        </p:txBody>
      </p:sp>
      <p:sp>
        <p:nvSpPr>
          <p:cNvPr id="48" name="Rectangle 47"/>
          <p:cNvSpPr/>
          <p:nvPr/>
        </p:nvSpPr>
        <p:spPr>
          <a:xfrm>
            <a:off x="6219509" y="4507385"/>
            <a:ext cx="1445839" cy="31882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dirty="0"/>
              <a:t>NIC</a:t>
            </a:r>
          </a:p>
        </p:txBody>
      </p:sp>
      <p:sp>
        <p:nvSpPr>
          <p:cNvPr id="52" name="TextBox 51"/>
          <p:cNvSpPr txBox="1"/>
          <p:nvPr/>
        </p:nvSpPr>
        <p:spPr>
          <a:xfrm>
            <a:off x="123493" y="3828971"/>
            <a:ext cx="3559719" cy="1200329"/>
          </a:xfrm>
          <a:prstGeom prst="rect">
            <a:avLst/>
          </a:prstGeom>
          <a:noFill/>
        </p:spPr>
        <p:txBody>
          <a:bodyPr wrap="square" rtlCol="0">
            <a:spAutoFit/>
          </a:bodyPr>
          <a:lstStyle/>
          <a:p>
            <a:pPr algn="l"/>
            <a:r>
              <a:rPr lang="en-US" sz="2400" b="1" dirty="0">
                <a:solidFill>
                  <a:schemeClr val="accent1"/>
                </a:solidFill>
              </a:rPr>
              <a:t>Many ongoing efforts on hardware offloading</a:t>
            </a:r>
          </a:p>
          <a:p>
            <a:pPr algn="l"/>
            <a:r>
              <a:rPr lang="en-US" sz="2400" dirty="0">
                <a:solidFill>
                  <a:schemeClr val="accent1"/>
                </a:solidFill>
              </a:rPr>
              <a:t>- RDMA, </a:t>
            </a:r>
            <a:r>
              <a:rPr lang="en-US" sz="2400" dirty="0" err="1">
                <a:solidFill>
                  <a:schemeClr val="accent1"/>
                </a:solidFill>
              </a:rPr>
              <a:t>SmartNIC</a:t>
            </a:r>
            <a:endParaRPr lang="en-US" sz="2400" dirty="0">
              <a:solidFill>
                <a:schemeClr val="accent1"/>
              </a:solidFill>
            </a:endParaRPr>
          </a:p>
        </p:txBody>
      </p:sp>
      <p:cxnSp>
        <p:nvCxnSpPr>
          <p:cNvPr id="53" name="Straight Arrow Connector 52"/>
          <p:cNvCxnSpPr/>
          <p:nvPr/>
        </p:nvCxnSpPr>
        <p:spPr>
          <a:xfrm>
            <a:off x="3285067" y="4826209"/>
            <a:ext cx="705873" cy="3719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4" name="Explosion 2 53"/>
          <p:cNvSpPr/>
          <p:nvPr/>
        </p:nvSpPr>
        <p:spPr>
          <a:xfrm>
            <a:off x="6145088" y="2708189"/>
            <a:ext cx="2066288" cy="743395"/>
          </a:xfrm>
          <a:prstGeom prst="irregularSeal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400" dirty="0"/>
          </a:p>
        </p:txBody>
      </p:sp>
      <p:sp>
        <p:nvSpPr>
          <p:cNvPr id="56" name="Explosion 2 55"/>
          <p:cNvSpPr/>
          <p:nvPr/>
        </p:nvSpPr>
        <p:spPr>
          <a:xfrm>
            <a:off x="8948521" y="3985721"/>
            <a:ext cx="1455353" cy="685647"/>
          </a:xfrm>
          <a:prstGeom prst="irregularSeal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400" dirty="0"/>
          </a:p>
        </p:txBody>
      </p:sp>
      <p:sp>
        <p:nvSpPr>
          <p:cNvPr id="57" name="Explosion 2 56"/>
          <p:cNvSpPr/>
          <p:nvPr/>
        </p:nvSpPr>
        <p:spPr>
          <a:xfrm>
            <a:off x="4081242" y="4010257"/>
            <a:ext cx="1455353" cy="685647"/>
          </a:xfrm>
          <a:prstGeom prst="irregularSeal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400" dirty="0"/>
          </a:p>
        </p:txBody>
      </p:sp>
      <p:sp>
        <p:nvSpPr>
          <p:cNvPr id="58" name="Explosion 2 57"/>
          <p:cNvSpPr/>
          <p:nvPr/>
        </p:nvSpPr>
        <p:spPr>
          <a:xfrm>
            <a:off x="6332532" y="3993980"/>
            <a:ext cx="1455353" cy="685647"/>
          </a:xfrm>
          <a:prstGeom prst="irregularSeal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400" dirty="0"/>
          </a:p>
        </p:txBody>
      </p:sp>
      <p:sp>
        <p:nvSpPr>
          <p:cNvPr id="59" name="TextBox 58"/>
          <p:cNvSpPr txBox="1"/>
          <p:nvPr/>
        </p:nvSpPr>
        <p:spPr>
          <a:xfrm>
            <a:off x="5361280" y="1535250"/>
            <a:ext cx="6380273" cy="830997"/>
          </a:xfrm>
          <a:prstGeom prst="rect">
            <a:avLst/>
          </a:prstGeom>
          <a:noFill/>
        </p:spPr>
        <p:txBody>
          <a:bodyPr wrap="none" rtlCol="0">
            <a:spAutoFit/>
          </a:bodyPr>
          <a:lstStyle/>
          <a:p>
            <a:pPr algn="l"/>
            <a:r>
              <a:rPr lang="en-US" sz="2400" dirty="0">
                <a:solidFill>
                  <a:srgbClr val="FF0000"/>
                </a:solidFill>
              </a:rPr>
              <a:t>More severe congestion</a:t>
            </a:r>
          </a:p>
          <a:p>
            <a:pPr algn="l"/>
            <a:r>
              <a:rPr lang="en-US" sz="2400" dirty="0">
                <a:solidFill>
                  <a:srgbClr val="FF0000"/>
                </a:solidFill>
              </a:rPr>
              <a:t>So Congestion control (CC) is very important!</a:t>
            </a:r>
          </a:p>
        </p:txBody>
      </p:sp>
      <p:sp>
        <p:nvSpPr>
          <p:cNvPr id="61" name="Rectangle 60"/>
          <p:cNvSpPr/>
          <p:nvPr/>
        </p:nvSpPr>
        <p:spPr>
          <a:xfrm>
            <a:off x="4364368" y="4900685"/>
            <a:ext cx="839102" cy="244517"/>
          </a:xfrm>
          <a:prstGeom prst="rect">
            <a:avLst/>
          </a:prstGeom>
          <a:solidFill>
            <a:srgbClr val="FF0000"/>
          </a:solidFill>
          <a:ln>
            <a:solidFill>
              <a:srgbClr val="C0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000" dirty="0">
                <a:solidFill>
                  <a:schemeClr val="bg1"/>
                </a:solidFill>
              </a:rPr>
              <a:t>CC</a:t>
            </a:r>
          </a:p>
        </p:txBody>
      </p:sp>
      <p:sp>
        <p:nvSpPr>
          <p:cNvPr id="62" name="Rectangle 61"/>
          <p:cNvSpPr/>
          <p:nvPr/>
        </p:nvSpPr>
        <p:spPr>
          <a:xfrm>
            <a:off x="9364565" y="4900685"/>
            <a:ext cx="839102" cy="244517"/>
          </a:xfrm>
          <a:prstGeom prst="rect">
            <a:avLst/>
          </a:prstGeom>
          <a:solidFill>
            <a:srgbClr val="FF0000"/>
          </a:solidFill>
          <a:ln>
            <a:solidFill>
              <a:srgbClr val="C0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000" dirty="0">
                <a:solidFill>
                  <a:schemeClr val="bg1"/>
                </a:solidFill>
              </a:rPr>
              <a:t>CC</a:t>
            </a:r>
          </a:p>
        </p:txBody>
      </p:sp>
      <p:sp>
        <p:nvSpPr>
          <p:cNvPr id="63" name="Rectangle 62"/>
          <p:cNvSpPr/>
          <p:nvPr/>
        </p:nvSpPr>
        <p:spPr>
          <a:xfrm>
            <a:off x="6517182" y="4900685"/>
            <a:ext cx="839102" cy="244517"/>
          </a:xfrm>
          <a:prstGeom prst="rect">
            <a:avLst/>
          </a:prstGeom>
          <a:solidFill>
            <a:srgbClr val="FF0000"/>
          </a:solidFill>
          <a:ln>
            <a:solidFill>
              <a:srgbClr val="C0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000" dirty="0">
                <a:solidFill>
                  <a:schemeClr val="bg1"/>
                </a:solidFill>
              </a:rPr>
              <a:t>CC</a:t>
            </a:r>
          </a:p>
        </p:txBody>
      </p:sp>
    </p:spTree>
    <p:custDataLst>
      <p:tags r:id="rId1"/>
    </p:custDataLst>
    <p:extLst>
      <p:ext uri="{BB962C8B-B14F-4D97-AF65-F5344CB8AC3E}">
        <p14:creationId xmlns:p14="http://schemas.microsoft.com/office/powerpoint/2010/main" val="1310757398"/>
      </p:ext>
    </p:extLst>
  </p:cSld>
  <p:clrMapOvr>
    <a:masterClrMapping/>
  </p:clrMapOvr>
  <p:transition spd="med" advTm="2779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500"/>
                                        <p:tgtEl>
                                          <p:spTgt spid="4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500"/>
                                        <p:tgtEl>
                                          <p:spTgt spid="4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500"/>
                                        <p:tgtEl>
                                          <p:spTgt spid="52"/>
                                        </p:tgtEl>
                                      </p:cBhvr>
                                    </p:animEffect>
                                  </p:childTnLst>
                                </p:cTn>
                              </p:par>
                              <p:par>
                                <p:cTn id="33" presetID="10" presetClass="entr" presetSubtype="0" fill="hold" nodeType="with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500"/>
                                        <p:tgtEl>
                                          <p:spTgt spid="5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fade">
                                      <p:cBhvr>
                                        <p:cTn id="40" dur="500"/>
                                        <p:tgtEl>
                                          <p:spTgt spid="5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6"/>
                                        </p:tgtEl>
                                        <p:attrNameLst>
                                          <p:attrName>style.visibility</p:attrName>
                                        </p:attrNameLst>
                                      </p:cBhvr>
                                      <p:to>
                                        <p:strVal val="visible"/>
                                      </p:to>
                                    </p:set>
                                    <p:animEffect transition="in" filter="fade">
                                      <p:cBhvr>
                                        <p:cTn id="43" dur="500"/>
                                        <p:tgtEl>
                                          <p:spTgt spid="5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8"/>
                                        </p:tgtEl>
                                        <p:attrNameLst>
                                          <p:attrName>style.visibility</p:attrName>
                                        </p:attrNameLst>
                                      </p:cBhvr>
                                      <p:to>
                                        <p:strVal val="visible"/>
                                      </p:to>
                                    </p:set>
                                    <p:animEffect transition="in" filter="fade">
                                      <p:cBhvr>
                                        <p:cTn id="46" dur="500"/>
                                        <p:tgtEl>
                                          <p:spTgt spid="5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7"/>
                                        </p:tgtEl>
                                        <p:attrNameLst>
                                          <p:attrName>style.visibility</p:attrName>
                                        </p:attrNameLst>
                                      </p:cBhvr>
                                      <p:to>
                                        <p:strVal val="visible"/>
                                      </p:to>
                                    </p:set>
                                    <p:animEffect transition="in" filter="fade">
                                      <p:cBhvr>
                                        <p:cTn id="49" dur="500"/>
                                        <p:tgtEl>
                                          <p:spTgt spid="57"/>
                                        </p:tgtEl>
                                      </p:cBhvr>
                                    </p:animEffect>
                                  </p:childTnLst>
                                </p:cTn>
                              </p:par>
                              <p:par>
                                <p:cTn id="50" presetID="10" presetClass="entr" presetSubtype="0" fill="hold" nodeType="withEffect">
                                  <p:stCondLst>
                                    <p:cond delay="0"/>
                                  </p:stCondLst>
                                  <p:childTnLst>
                                    <p:set>
                                      <p:cBhvr>
                                        <p:cTn id="51" dur="1" fill="hold">
                                          <p:stCondLst>
                                            <p:cond delay="0"/>
                                          </p:stCondLst>
                                        </p:cTn>
                                        <p:tgtEl>
                                          <p:spTgt spid="59">
                                            <p:txEl>
                                              <p:pRg st="0" end="0"/>
                                            </p:txEl>
                                          </p:spTgt>
                                        </p:tgtEl>
                                        <p:attrNameLst>
                                          <p:attrName>style.visibility</p:attrName>
                                        </p:attrNameLst>
                                      </p:cBhvr>
                                      <p:to>
                                        <p:strVal val="visible"/>
                                      </p:to>
                                    </p:set>
                                    <p:animEffect transition="in" filter="fade">
                                      <p:cBhvr>
                                        <p:cTn id="52" dur="500"/>
                                        <p:tgtEl>
                                          <p:spTgt spid="5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9">
                                            <p:txEl>
                                              <p:pRg st="1" end="1"/>
                                            </p:txEl>
                                          </p:spTgt>
                                        </p:tgtEl>
                                        <p:attrNameLst>
                                          <p:attrName>style.visibility</p:attrName>
                                        </p:attrNameLst>
                                      </p:cBhvr>
                                      <p:to>
                                        <p:strVal val="visible"/>
                                      </p:to>
                                    </p:set>
                                    <p:animEffect transition="in" filter="fade">
                                      <p:cBhvr>
                                        <p:cTn id="57" dur="500"/>
                                        <p:tgtEl>
                                          <p:spTgt spid="59">
                                            <p:txEl>
                                              <p:pRg st="1" end="1"/>
                                            </p:txEl>
                                          </p:spTgt>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61"/>
                                        </p:tgtEl>
                                        <p:attrNameLst>
                                          <p:attrName>style.visibility</p:attrName>
                                        </p:attrNameLst>
                                      </p:cBhvr>
                                      <p:to>
                                        <p:strVal val="visible"/>
                                      </p:to>
                                    </p:set>
                                    <p:animEffect transition="in" filter="fade">
                                      <p:cBhvr>
                                        <p:cTn id="60" dur="500"/>
                                        <p:tgtEl>
                                          <p:spTgt spid="61"/>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63"/>
                                        </p:tgtEl>
                                        <p:attrNameLst>
                                          <p:attrName>style.visibility</p:attrName>
                                        </p:attrNameLst>
                                      </p:cBhvr>
                                      <p:to>
                                        <p:strVal val="visible"/>
                                      </p:to>
                                    </p:set>
                                    <p:animEffect transition="in" filter="fade">
                                      <p:cBhvr>
                                        <p:cTn id="63" dur="500"/>
                                        <p:tgtEl>
                                          <p:spTgt spid="63"/>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62"/>
                                        </p:tgtEl>
                                        <p:attrNameLst>
                                          <p:attrName>style.visibility</p:attrName>
                                        </p:attrNameLst>
                                      </p:cBhvr>
                                      <p:to>
                                        <p:strVal val="visible"/>
                                      </p:to>
                                    </p:set>
                                    <p:animEffect transition="in" filter="fade">
                                      <p:cBhvr>
                                        <p:cTn id="66"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0" grpId="0" animBg="1"/>
      <p:bldP spid="41" grpId="0" animBg="1"/>
      <p:bldP spid="43" grpId="0" animBg="1"/>
      <p:bldP spid="44" grpId="0" animBg="1"/>
      <p:bldP spid="47" grpId="0" animBg="1"/>
      <p:bldP spid="48" grpId="0" animBg="1"/>
      <p:bldP spid="52" grpId="0"/>
      <p:bldP spid="54" grpId="0" animBg="1"/>
      <p:bldP spid="56" grpId="0" animBg="1"/>
      <p:bldP spid="57" grpId="0" animBg="1"/>
      <p:bldP spid="58" grpId="0" animBg="1"/>
      <p:bldP spid="61" grpId="0" animBg="1"/>
      <p:bldP spid="62" grpId="0" animBg="1"/>
      <p:bldP spid="6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In testbed, vs. DCQCN (hardware-based, widely used in industry)</a:t>
            </a:r>
          </a:p>
          <a:p>
            <a:pPr lvl="1"/>
            <a:r>
              <a:rPr lang="en-US" dirty="0"/>
              <a:t>Web search traffic at 50% load</a:t>
            </a:r>
          </a:p>
          <a:p>
            <a:r>
              <a:rPr lang="en-US" dirty="0"/>
              <a:t>Vs. other CC (unavailable in HW) in simulation. HPCC performs better</a:t>
            </a:r>
          </a:p>
        </p:txBody>
      </p:sp>
      <p:sp>
        <p:nvSpPr>
          <p:cNvPr id="3" name="Title 2"/>
          <p:cNvSpPr>
            <a:spLocks noGrp="1"/>
          </p:cNvSpPr>
          <p:nvPr>
            <p:ph type="title"/>
          </p:nvPr>
        </p:nvSpPr>
        <p:spPr/>
        <p:txBody>
          <a:bodyPr/>
          <a:lstStyle/>
          <a:p>
            <a:r>
              <a:rPr lang="en-US" dirty="0"/>
              <a:t>HPCC achieves lower FCT </a:t>
            </a:r>
            <a:r>
              <a:rPr lang="en-US"/>
              <a:t>and near-zero queue</a:t>
            </a:r>
            <a:endParaRPr lang="en-US" dirty="0"/>
          </a:p>
        </p:txBody>
      </p:sp>
      <p:sp>
        <p:nvSpPr>
          <p:cNvPr id="9" name="Slide Number Placeholder 8"/>
          <p:cNvSpPr>
            <a:spLocks noGrp="1"/>
          </p:cNvSpPr>
          <p:nvPr>
            <p:ph type="sldNum" sz="quarter" idx="2"/>
          </p:nvPr>
        </p:nvSpPr>
        <p:spPr/>
        <p:txBody>
          <a:bodyPr/>
          <a:lstStyle/>
          <a:p>
            <a:fld id="{86CB4B4D-7CA3-9044-876B-883B54F8677D}" type="slidenum">
              <a:rPr lang="uk-UA" smtClean="0"/>
              <a:t>30</a:t>
            </a:fld>
            <a:endParaRPr lang="uk-UA"/>
          </a:p>
        </p:txBody>
      </p:sp>
      <p:pic>
        <p:nvPicPr>
          <p:cNvPr id="4" name="Picture 3"/>
          <p:cNvPicPr>
            <a:picLocks noChangeAspect="1"/>
          </p:cNvPicPr>
          <p:nvPr/>
        </p:nvPicPr>
        <p:blipFill>
          <a:blip r:embed="rId4"/>
          <a:stretch>
            <a:fillRect/>
          </a:stretch>
        </p:blipFill>
        <p:spPr>
          <a:xfrm>
            <a:off x="185277" y="2920545"/>
            <a:ext cx="5656723" cy="3394034"/>
          </a:xfrm>
          <a:prstGeom prst="rect">
            <a:avLst/>
          </a:prstGeom>
        </p:spPr>
      </p:pic>
      <p:cxnSp>
        <p:nvCxnSpPr>
          <p:cNvPr id="5" name="Straight Arrow Connector 4"/>
          <p:cNvCxnSpPr/>
          <p:nvPr/>
        </p:nvCxnSpPr>
        <p:spPr>
          <a:xfrm>
            <a:off x="1368521" y="3505200"/>
            <a:ext cx="0" cy="1332614"/>
          </a:xfrm>
          <a:prstGeom prst="straightConnector1">
            <a:avLst/>
          </a:prstGeom>
          <a:ln w="25400">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368521" y="3824853"/>
            <a:ext cx="1674833" cy="461665"/>
          </a:xfrm>
          <a:prstGeom prst="rect">
            <a:avLst/>
          </a:prstGeom>
          <a:noFill/>
        </p:spPr>
        <p:txBody>
          <a:bodyPr wrap="square" rtlCol="0">
            <a:spAutoFit/>
          </a:bodyPr>
          <a:lstStyle/>
          <a:p>
            <a:r>
              <a:rPr lang="en-US" sz="2400">
                <a:solidFill>
                  <a:schemeClr val="accent1"/>
                </a:solidFill>
              </a:rPr>
              <a:t>95% lower</a:t>
            </a:r>
          </a:p>
        </p:txBody>
      </p:sp>
      <p:cxnSp>
        <p:nvCxnSpPr>
          <p:cNvPr id="7" name="Straight Arrow Connector 6"/>
          <p:cNvCxnSpPr/>
          <p:nvPr/>
        </p:nvCxnSpPr>
        <p:spPr>
          <a:xfrm>
            <a:off x="3786699" y="4066198"/>
            <a:ext cx="0" cy="427576"/>
          </a:xfrm>
          <a:prstGeom prst="straightConnector1">
            <a:avLst/>
          </a:prstGeom>
          <a:ln w="25400">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047133" y="4418084"/>
            <a:ext cx="1623583" cy="461665"/>
          </a:xfrm>
          <a:prstGeom prst="rect">
            <a:avLst/>
          </a:prstGeom>
          <a:noFill/>
        </p:spPr>
        <p:txBody>
          <a:bodyPr wrap="square" rtlCol="0">
            <a:spAutoFit/>
          </a:bodyPr>
          <a:lstStyle/>
          <a:p>
            <a:r>
              <a:rPr lang="en-US" sz="2400" dirty="0">
                <a:solidFill>
                  <a:schemeClr val="accent1"/>
                </a:solidFill>
              </a:rPr>
              <a:t>55% lower</a:t>
            </a:r>
          </a:p>
        </p:txBody>
      </p:sp>
      <p:pic>
        <p:nvPicPr>
          <p:cNvPr id="14" name="Picture 13">
            <a:extLst>
              <a:ext uri="{FF2B5EF4-FFF2-40B4-BE49-F238E27FC236}">
                <a16:creationId xmlns:a16="http://schemas.microsoft.com/office/drawing/2014/main" id="{933F45E5-7FE0-4E45-A971-9A7B728A4AAD}"/>
              </a:ext>
            </a:extLst>
          </p:cNvPr>
          <p:cNvPicPr>
            <a:picLocks noChangeAspect="1"/>
          </p:cNvPicPr>
          <p:nvPr/>
        </p:nvPicPr>
        <p:blipFill>
          <a:blip r:embed="rId5"/>
          <a:stretch>
            <a:fillRect/>
          </a:stretch>
        </p:blipFill>
        <p:spPr>
          <a:xfrm>
            <a:off x="6196845" y="2920545"/>
            <a:ext cx="5847979" cy="3391639"/>
          </a:xfrm>
          <a:prstGeom prst="rect">
            <a:avLst/>
          </a:prstGeom>
        </p:spPr>
      </p:pic>
      <p:sp>
        <p:nvSpPr>
          <p:cNvPr id="15" name="TextBox 14"/>
          <p:cNvSpPr txBox="1"/>
          <p:nvPr/>
        </p:nvSpPr>
        <p:spPr>
          <a:xfrm>
            <a:off x="7552295" y="2279125"/>
            <a:ext cx="4456669" cy="830997"/>
          </a:xfrm>
          <a:prstGeom prst="rect">
            <a:avLst/>
          </a:prstGeom>
          <a:noFill/>
        </p:spPr>
        <p:txBody>
          <a:bodyPr wrap="none" rtlCol="0">
            <a:spAutoFit/>
          </a:bodyPr>
          <a:lstStyle/>
          <a:p>
            <a:pPr algn="l"/>
            <a:r>
              <a:rPr lang="en-US" sz="2400" dirty="0">
                <a:solidFill>
                  <a:schemeClr val="accent1"/>
                </a:solidFill>
              </a:rPr>
              <a:t>HPCC </a:t>
            </a:r>
          </a:p>
          <a:p>
            <a:r>
              <a:rPr lang="en-US" sz="2400" dirty="0">
                <a:solidFill>
                  <a:schemeClr val="accent1"/>
                </a:solidFill>
              </a:rPr>
              <a:t>- P99: 23KB (7us queue delay)</a:t>
            </a:r>
          </a:p>
        </p:txBody>
      </p:sp>
      <p:cxnSp>
        <p:nvCxnSpPr>
          <p:cNvPr id="16" name="Straight Arrow Connector 15"/>
          <p:cNvCxnSpPr>
            <a:stCxn id="15" idx="1"/>
          </p:cNvCxnSpPr>
          <p:nvPr/>
        </p:nvCxnSpPr>
        <p:spPr>
          <a:xfrm flipH="1">
            <a:off x="7366001" y="2694624"/>
            <a:ext cx="186294" cy="282665"/>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171997537"/>
      </p:ext>
    </p:extLst>
  </p:cSld>
  <p:clrMapOvr>
    <a:masterClrMapping/>
  </p:clrMapOvr>
  <p:transition spd="med" advTm="7491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5">
                                            <p:txEl>
                                              <p:pRg st="0" end="0"/>
                                            </p:txEl>
                                          </p:spTgt>
                                        </p:tgtEl>
                                        <p:attrNameLst>
                                          <p:attrName>style.visibility</p:attrName>
                                        </p:attrNameLst>
                                      </p:cBhvr>
                                      <p:to>
                                        <p:strVal val="visible"/>
                                      </p:to>
                                    </p:set>
                                    <p:animEffect transition="in" filter="fade">
                                      <p:cBhvr>
                                        <p:cTn id="38" dur="500"/>
                                        <p:tgtEl>
                                          <p:spTgt spid="15">
                                            <p:txEl>
                                              <p:pRg st="0" end="0"/>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5">
                                            <p:txEl>
                                              <p:pRg st="1" end="1"/>
                                            </p:txEl>
                                          </p:spTgt>
                                        </p:tgtEl>
                                        <p:attrNameLst>
                                          <p:attrName>style.visibility</p:attrName>
                                        </p:attrNameLst>
                                      </p:cBhvr>
                                      <p:to>
                                        <p:strVal val="visible"/>
                                      </p:to>
                                    </p:set>
                                    <p:animEffect transition="in" filter="fade">
                                      <p:cBhvr>
                                        <p:cTn id="46" dur="500"/>
                                        <p:tgtEl>
                                          <p:spTgt spid="15">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
                                            <p:txEl>
                                              <p:pRg st="2" end="2"/>
                                            </p:txEl>
                                          </p:spTgt>
                                        </p:tgtEl>
                                        <p:attrNameLst>
                                          <p:attrName>style.visibility</p:attrName>
                                        </p:attrNameLst>
                                      </p:cBhvr>
                                      <p:to>
                                        <p:strVal val="visible"/>
                                      </p:to>
                                    </p:set>
                                    <p:animEffect transition="in" filter="fade">
                                      <p:cBhvr>
                                        <p:cTn id="51"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HPCC is persistently better, regardless of the flow control schemes</a:t>
            </a:r>
          </a:p>
          <a:p>
            <a:r>
              <a:rPr lang="en-US" dirty="0"/>
              <a:t>HPCC is insensitive to the flow </a:t>
            </a:r>
            <a:r>
              <a:rPr lang="en-US"/>
              <a:t>control schemes</a:t>
            </a:r>
          </a:p>
        </p:txBody>
      </p:sp>
      <p:sp>
        <p:nvSpPr>
          <p:cNvPr id="3" name="Title 2"/>
          <p:cNvSpPr>
            <a:spLocks noGrp="1"/>
          </p:cNvSpPr>
          <p:nvPr>
            <p:ph type="title"/>
          </p:nvPr>
        </p:nvSpPr>
        <p:spPr/>
        <p:txBody>
          <a:bodyPr/>
          <a:lstStyle/>
          <a:p>
            <a:r>
              <a:rPr lang="en-US" dirty="0"/>
              <a:t>HPCC has the potential to remove PFC</a:t>
            </a:r>
          </a:p>
        </p:txBody>
      </p:sp>
      <p:sp>
        <p:nvSpPr>
          <p:cNvPr id="7" name="Slide Number Placeholder 6"/>
          <p:cNvSpPr>
            <a:spLocks noGrp="1"/>
          </p:cNvSpPr>
          <p:nvPr>
            <p:ph type="sldNum" sz="quarter" idx="2"/>
          </p:nvPr>
        </p:nvSpPr>
        <p:spPr/>
        <p:txBody>
          <a:bodyPr/>
          <a:lstStyle/>
          <a:p>
            <a:fld id="{86CB4B4D-7CA3-9044-876B-883B54F8677D}" type="slidenum">
              <a:rPr lang="uk-UA" smtClean="0"/>
              <a:t>31</a:t>
            </a:fld>
            <a:endParaRPr lang="uk-UA"/>
          </a:p>
        </p:txBody>
      </p:sp>
      <p:pic>
        <p:nvPicPr>
          <p:cNvPr id="8" name="Picture 7">
            <a:extLst>
              <a:ext uri="{FF2B5EF4-FFF2-40B4-BE49-F238E27FC236}">
                <a16:creationId xmlns:a16="http://schemas.microsoft.com/office/drawing/2014/main" id="{C54E478E-3CA5-3F40-AFBC-A1C87C0B8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105" y="2701050"/>
            <a:ext cx="9821333" cy="3436986"/>
          </a:xfrm>
          <a:prstGeom prst="rect">
            <a:avLst/>
          </a:prstGeom>
        </p:spPr>
      </p:pic>
      <p:sp>
        <p:nvSpPr>
          <p:cNvPr id="9" name="TextBox 8">
            <a:extLst>
              <a:ext uri="{FF2B5EF4-FFF2-40B4-BE49-F238E27FC236}">
                <a16:creationId xmlns:a16="http://schemas.microsoft.com/office/drawing/2014/main" id="{78AA6E68-87F3-204A-AB8E-B64296133E89}"/>
              </a:ext>
            </a:extLst>
          </p:cNvPr>
          <p:cNvSpPr txBox="1"/>
          <p:nvPr/>
        </p:nvSpPr>
        <p:spPr>
          <a:xfrm>
            <a:off x="3419727" y="2465088"/>
            <a:ext cx="563630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mn-lt"/>
                <a:ea typeface="+mn-ea"/>
                <a:cs typeface="+mn-cs"/>
                <a:sym typeface="Helvetica Light"/>
              </a:rPr>
              <a:t>95 percentile FCT</a:t>
            </a:r>
          </a:p>
        </p:txBody>
      </p:sp>
    </p:spTree>
    <p:extLst>
      <p:ext uri="{BB962C8B-B14F-4D97-AF65-F5344CB8AC3E}">
        <p14:creationId xmlns:p14="http://schemas.microsoft.com/office/powerpoint/2010/main" val="18618435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Conclusion</a:t>
            </a:r>
          </a:p>
        </p:txBody>
      </p:sp>
      <p:sp>
        <p:nvSpPr>
          <p:cNvPr id="4" name="Slide Number Placeholder 3"/>
          <p:cNvSpPr>
            <a:spLocks noGrp="1"/>
          </p:cNvSpPr>
          <p:nvPr>
            <p:ph type="sldNum" sz="quarter" idx="2"/>
          </p:nvPr>
        </p:nvSpPr>
        <p:spPr/>
        <p:txBody>
          <a:bodyPr/>
          <a:lstStyle/>
          <a:p>
            <a:fld id="{86CB4B4D-7CA3-9044-876B-883B54F8677D}" type="slidenum">
              <a:rPr lang="uk-UA" smtClean="0"/>
              <a:t>32</a:t>
            </a:fld>
            <a:endParaRPr lang="uk-UA"/>
          </a:p>
        </p:txBody>
      </p:sp>
      <p:sp>
        <p:nvSpPr>
          <p:cNvPr id="5" name="TextBox 4"/>
          <p:cNvSpPr txBox="1"/>
          <p:nvPr/>
        </p:nvSpPr>
        <p:spPr>
          <a:xfrm>
            <a:off x="369887" y="4683277"/>
            <a:ext cx="11490325"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chemeClr val="accent2"/>
                </a:solidFill>
                <a:effectLst/>
                <a:uFillTx/>
                <a:latin typeface="+mn-lt"/>
                <a:ea typeface="+mn-ea"/>
                <a:cs typeface="+mn-cs"/>
                <a:sym typeface="Helvetica Light"/>
              </a:rPr>
              <a:t>Collaborating with switch and NIC partners on </a:t>
            </a:r>
          </a:p>
          <a:p>
            <a:pPr marL="0" marR="0" indent="0" algn="ctr" defTabSz="8255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chemeClr val="accent2"/>
                </a:solidFill>
                <a:effectLst/>
                <a:uFillTx/>
                <a:latin typeface="+mn-lt"/>
                <a:ea typeface="+mn-ea"/>
                <a:cs typeface="+mn-cs"/>
                <a:sym typeface="Helvetica Light"/>
              </a:rPr>
              <a:t>deploying HPCC in Alibaba’s production networks</a:t>
            </a:r>
          </a:p>
        </p:txBody>
      </p:sp>
      <p:sp>
        <p:nvSpPr>
          <p:cNvPr id="6" name="TextBox 5"/>
          <p:cNvSpPr txBox="1"/>
          <p:nvPr/>
        </p:nvSpPr>
        <p:spPr>
          <a:xfrm>
            <a:off x="135467" y="1200846"/>
            <a:ext cx="4606396"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US" sz="2800" dirty="0"/>
              <a:t>Practical impact</a:t>
            </a:r>
            <a:endParaRPr kumimoji="0" lang="en-US" sz="28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7" name="TextBox 6"/>
          <p:cNvSpPr txBox="1"/>
          <p:nvPr/>
        </p:nvSpPr>
        <p:spPr>
          <a:xfrm>
            <a:off x="135467" y="1847558"/>
            <a:ext cx="5977466" cy="23185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342900" marR="0" indent="-342900" algn="l" defTabSz="825500" rtl="0" fontAlgn="auto" latinLnBrk="0" hangingPunct="0">
              <a:lnSpc>
                <a:spcPct val="100000"/>
              </a:lnSpc>
              <a:spcBef>
                <a:spcPts val="0"/>
              </a:spcBef>
              <a:spcAft>
                <a:spcPts val="0"/>
              </a:spcAft>
              <a:buClrTx/>
              <a:buSzTx/>
              <a:buFontTx/>
              <a:buChar char="-"/>
              <a:tabLst/>
            </a:pPr>
            <a:r>
              <a:rPr lang="en-US" sz="2400" dirty="0"/>
              <a:t>Demonstrate problems of existing CC with real production experience</a:t>
            </a:r>
          </a:p>
          <a:p>
            <a:pPr marL="342900" marR="0" indent="-342900" algn="l" defTabSz="825500" rtl="0" fontAlgn="auto" latinLnBrk="0" hangingPunct="0">
              <a:lnSpc>
                <a:spcPct val="100000"/>
              </a:lnSpc>
              <a:spcBef>
                <a:spcPts val="0"/>
              </a:spcBef>
              <a:spcAft>
                <a:spcPts val="0"/>
              </a:spcAft>
              <a:buClrTx/>
              <a:buSzTx/>
              <a:buFontTx/>
              <a:buChar char="-"/>
              <a:tabLst/>
            </a:pPr>
            <a:endParaRPr kumimoji="0" lang="en-US" sz="2400" b="0" i="0" u="none" strike="noStrike" cap="none" spc="0" normalizeH="0" baseline="0" dirty="0">
              <a:ln>
                <a:noFill/>
              </a:ln>
              <a:solidFill>
                <a:srgbClr val="000000"/>
              </a:solidFill>
              <a:effectLst/>
              <a:uFillTx/>
              <a:sym typeface="Helvetica Light"/>
            </a:endParaRPr>
          </a:p>
          <a:p>
            <a:pPr marL="342900" marR="0" indent="-342900" algn="l" defTabSz="825500" rtl="0" fontAlgn="auto" latinLnBrk="0" hangingPunct="0">
              <a:lnSpc>
                <a:spcPct val="100000"/>
              </a:lnSpc>
              <a:spcBef>
                <a:spcPts val="0"/>
              </a:spcBef>
              <a:spcAft>
                <a:spcPts val="0"/>
              </a:spcAft>
              <a:buClrTx/>
              <a:buSzTx/>
              <a:buFontTx/>
              <a:buChar char="-"/>
              <a:tabLst/>
            </a:pPr>
            <a:endParaRPr lang="en-US" sz="2400" dirty="0"/>
          </a:p>
          <a:p>
            <a:pPr marL="342900" marR="0" indent="-342900" algn="l" defTabSz="825500" rtl="0" fontAlgn="auto" latinLnBrk="0" hangingPunct="0">
              <a:lnSpc>
                <a:spcPct val="100000"/>
              </a:lnSpc>
              <a:spcBef>
                <a:spcPts val="0"/>
              </a:spcBef>
              <a:spcAft>
                <a:spcPts val="0"/>
              </a:spcAft>
              <a:buClrTx/>
              <a:buSzTx/>
              <a:buFontTx/>
              <a:buChar char="-"/>
              <a:tabLst/>
            </a:pPr>
            <a:endParaRPr kumimoji="0" lang="en-US" sz="2400" b="0" i="0" u="none" strike="noStrike" cap="none" spc="0" normalizeH="0" baseline="0" dirty="0">
              <a:ln>
                <a:noFill/>
              </a:ln>
              <a:solidFill>
                <a:srgbClr val="000000"/>
              </a:solidFill>
              <a:effectLst/>
              <a:uFillTx/>
              <a:sym typeface="Helvetica Light"/>
            </a:endParaRPr>
          </a:p>
          <a:p>
            <a:pPr marL="342900" marR="0" indent="-342900" algn="l" defTabSz="825500" rtl="0" fontAlgn="auto" latinLnBrk="0" hangingPunct="0">
              <a:lnSpc>
                <a:spcPct val="100000"/>
              </a:lnSpc>
              <a:spcBef>
                <a:spcPts val="0"/>
              </a:spcBef>
              <a:spcAft>
                <a:spcPts val="0"/>
              </a:spcAft>
              <a:buClrTx/>
              <a:buSzTx/>
              <a:buFontTx/>
              <a:buChar char="-"/>
              <a:tabLst/>
            </a:pPr>
            <a:r>
              <a:rPr kumimoji="0" lang="en-US" sz="2400" b="0" i="0" u="none" strike="noStrike" cap="none" spc="0" normalizeH="0" baseline="0" dirty="0">
                <a:ln>
                  <a:noFill/>
                </a:ln>
                <a:solidFill>
                  <a:srgbClr val="000000"/>
                </a:solidFill>
                <a:effectLst/>
                <a:uFillTx/>
                <a:sym typeface="Helvetica Light"/>
              </a:rPr>
              <a:t>Implement HPCC with HW</a:t>
            </a:r>
            <a:r>
              <a:rPr kumimoji="0" lang="en-US" sz="2400" b="0" i="0" u="none" strike="noStrike" cap="none" spc="0" normalizeH="0" dirty="0">
                <a:ln>
                  <a:noFill/>
                </a:ln>
                <a:solidFill>
                  <a:srgbClr val="000000"/>
                </a:solidFill>
                <a:effectLst/>
                <a:uFillTx/>
                <a:sym typeface="Helvetica Light"/>
              </a:rPr>
              <a:t> NIC &amp; switch</a:t>
            </a:r>
            <a:endParaRPr kumimoji="0" lang="en-US" sz="2400" b="0" i="0" u="none" strike="noStrike" cap="none" spc="0" normalizeH="0" baseline="0" dirty="0">
              <a:ln>
                <a:noFill/>
              </a:ln>
              <a:solidFill>
                <a:srgbClr val="000000"/>
              </a:solidFill>
              <a:effectLst/>
              <a:uFillTx/>
              <a:sym typeface="Helvetica Light"/>
            </a:endParaRPr>
          </a:p>
        </p:txBody>
      </p:sp>
      <p:sp>
        <p:nvSpPr>
          <p:cNvPr id="8" name="TextBox 7"/>
          <p:cNvSpPr txBox="1"/>
          <p:nvPr/>
        </p:nvSpPr>
        <p:spPr>
          <a:xfrm>
            <a:off x="6237878" y="1847558"/>
            <a:ext cx="5954122" cy="26879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342900" indent="-342900" algn="l" defTabSz="825500">
              <a:buFontTx/>
              <a:buChar char="-"/>
            </a:pPr>
            <a:r>
              <a:rPr lang="en-US" altLang="zh-CN" sz="2400" dirty="0"/>
              <a:t>Demonstrate using precise info from INT make CC highly performant</a:t>
            </a:r>
          </a:p>
          <a:p>
            <a:pPr marL="342900" indent="-342900" algn="l" defTabSz="825500">
              <a:buFontTx/>
              <a:buChar char="-"/>
            </a:pPr>
            <a:endParaRPr lang="en-US" sz="2400" dirty="0"/>
          </a:p>
          <a:p>
            <a:pPr marL="342900" indent="-342900" algn="l" defTabSz="825500">
              <a:buFontTx/>
              <a:buChar char="-"/>
            </a:pPr>
            <a:r>
              <a:rPr lang="en-US" sz="2400" dirty="0"/>
              <a:t>Address the challenge of using INT</a:t>
            </a:r>
          </a:p>
          <a:p>
            <a:pPr marL="342900" indent="-342900" algn="l" defTabSz="825500">
              <a:buFontTx/>
              <a:buChar char="-"/>
            </a:pPr>
            <a:endParaRPr lang="en-US" sz="2400" dirty="0"/>
          </a:p>
          <a:p>
            <a:pPr marL="342900" indent="-342900" algn="l" defTabSz="825500">
              <a:buFontTx/>
              <a:buChar char="-"/>
            </a:pPr>
            <a:r>
              <a:rPr lang="en-US" sz="2400" dirty="0"/>
              <a:t>Proof for convergence speed, queueing delay, and fairness</a:t>
            </a:r>
          </a:p>
        </p:txBody>
      </p:sp>
      <p:sp>
        <p:nvSpPr>
          <p:cNvPr id="9" name="TextBox 8"/>
          <p:cNvSpPr txBox="1"/>
          <p:nvPr/>
        </p:nvSpPr>
        <p:spPr>
          <a:xfrm>
            <a:off x="6237878" y="1202671"/>
            <a:ext cx="4606396"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US" sz="2800" dirty="0"/>
              <a:t>Advance in CC</a:t>
            </a:r>
            <a:endParaRPr kumimoji="0" lang="en-US" sz="2800" b="0" i="0" u="none" strike="noStrike" cap="none" spc="0" normalizeH="0" baseline="0" dirty="0">
              <a:ln>
                <a:noFill/>
              </a:ln>
              <a:solidFill>
                <a:srgbClr val="000000"/>
              </a:solidFill>
              <a:effectLst/>
              <a:uFillTx/>
              <a:latin typeface="+mn-lt"/>
              <a:ea typeface="+mn-ea"/>
              <a:cs typeface="+mn-cs"/>
              <a:sym typeface="Helvetica Light"/>
            </a:endParaRPr>
          </a:p>
        </p:txBody>
      </p:sp>
    </p:spTree>
    <p:custDataLst>
      <p:tags r:id="rId1"/>
    </p:custDataLst>
    <p:extLst>
      <p:ext uri="{BB962C8B-B14F-4D97-AF65-F5344CB8AC3E}">
        <p14:creationId xmlns:p14="http://schemas.microsoft.com/office/powerpoint/2010/main" val="1578872422"/>
      </p:ext>
    </p:extLst>
  </p:cSld>
  <p:clrMapOvr>
    <a:masterClrMapping/>
  </p:clrMapOvr>
  <p:transition spd="med" advTm="6179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fade">
                                      <p:cBhvr>
                                        <p:cTn id="27" dur="500"/>
                                        <p:tgtEl>
                                          <p:spTgt spid="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fade">
                                      <p:cBhvr>
                                        <p:cTn id="32" dur="500"/>
                                        <p:tgtEl>
                                          <p:spTgt spid="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4" end="4"/>
                                            </p:txEl>
                                          </p:spTgt>
                                        </p:tgtEl>
                                        <p:attrNameLst>
                                          <p:attrName>style.visibility</p:attrName>
                                        </p:attrNameLst>
                                      </p:cBhvr>
                                      <p:to>
                                        <p:strVal val="visible"/>
                                      </p:to>
                                    </p:set>
                                    <p:animEffect transition="in" filter="fade">
                                      <p:cBhvr>
                                        <p:cTn id="37" dur="500"/>
                                        <p:tgtEl>
                                          <p:spTgt spid="8">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endParaRPr lang="en-US"/>
          </a:p>
        </p:txBody>
      </p:sp>
      <p:sp>
        <p:nvSpPr>
          <p:cNvPr id="3" name="Title 2"/>
          <p:cNvSpPr>
            <a:spLocks noGrp="1"/>
          </p:cNvSpPr>
          <p:nvPr>
            <p:ph type="title"/>
          </p:nvPr>
        </p:nvSpPr>
        <p:spPr/>
        <p:txBody>
          <a:bodyPr/>
          <a:lstStyle/>
          <a:p>
            <a:endParaRPr lang="en-US"/>
          </a:p>
        </p:txBody>
      </p:sp>
      <p:sp>
        <p:nvSpPr>
          <p:cNvPr id="4" name="Slide Number Placeholder 3"/>
          <p:cNvSpPr>
            <a:spLocks noGrp="1"/>
          </p:cNvSpPr>
          <p:nvPr>
            <p:ph type="sldNum" sz="quarter" idx="2"/>
          </p:nvPr>
        </p:nvSpPr>
        <p:spPr/>
        <p:txBody>
          <a:bodyPr/>
          <a:lstStyle/>
          <a:p>
            <a:fld id="{86CB4B4D-7CA3-9044-876B-883B54F8677D}" type="slidenum">
              <a:rPr lang="uk-UA" smtClean="0"/>
              <a:t>33</a:t>
            </a:fld>
            <a:endParaRPr lang="uk-UA"/>
          </a:p>
        </p:txBody>
      </p:sp>
    </p:spTree>
    <p:extLst>
      <p:ext uri="{BB962C8B-B14F-4D97-AF65-F5344CB8AC3E}">
        <p14:creationId xmlns:p14="http://schemas.microsoft.com/office/powerpoint/2010/main" val="17376184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sz="quarter" idx="10"/>
              </p:nvPr>
            </p:nvSpPr>
            <p:spPr/>
            <p:txBody>
              <a:bodyPr/>
              <a:lstStyle/>
              <a:p>
                <a:r>
                  <a:rPr lang="en-US" dirty="0"/>
                  <a:t>XCP adjust rate heuristically</a:t>
                </a:r>
              </a:p>
              <a:p>
                <a:pPr lvl="1"/>
                <a14:m>
                  <m:oMath xmlns:m="http://schemas.openxmlformats.org/officeDocument/2006/math">
                    <m:r>
                      <a:rPr lang="en-US" b="0" i="1" smtClean="0">
                        <a:solidFill>
                          <a:srgbClr val="FF0000"/>
                        </a:solidFill>
                        <a:latin typeface="Cambria Math" charset="0"/>
                        <a:ea typeface="Cambria Math" charset="0"/>
                        <a:cs typeface="Cambria Math" charset="0"/>
                      </a:rPr>
                      <m:t>𝛼</m:t>
                    </m:r>
                    <m:r>
                      <a:rPr lang="en-US" b="0" i="1" smtClean="0">
                        <a:latin typeface="Cambria Math" charset="0"/>
                        <a:ea typeface="Cambria Math" charset="0"/>
                        <a:cs typeface="Cambria Math" charset="0"/>
                      </a:rPr>
                      <m:t>∙</m:t>
                    </m:r>
                    <m:r>
                      <a:rPr lang="en-US" b="0" i="1" smtClean="0">
                        <a:latin typeface="Cambria Math" charset="0"/>
                      </a:rPr>
                      <m:t>𝑟𝑥𝑅𝑎𝑡𝑒</m:t>
                    </m:r>
                    <m:r>
                      <a:rPr lang="en-US" i="1">
                        <a:latin typeface="Cambria Math" charset="0"/>
                        <a:ea typeface="Cambria Math" charset="0"/>
                        <a:cs typeface="Cambria Math" charset="0"/>
                      </a:rPr>
                      <m:t>∙</m:t>
                    </m:r>
                    <m:r>
                      <a:rPr lang="en-US" b="0" i="1" smtClean="0">
                        <a:latin typeface="Cambria Math" charset="0"/>
                        <a:ea typeface="Cambria Math" charset="0"/>
                        <a:cs typeface="Cambria Math" charset="0"/>
                      </a:rPr>
                      <m:t>𝑑</m:t>
                    </m:r>
                    <m:r>
                      <a:rPr lang="en-US" b="0" i="1" smtClean="0">
                        <a:latin typeface="Cambria Math" charset="0"/>
                        <a:ea typeface="Cambria Math" charset="0"/>
                        <a:cs typeface="Cambria Math" charset="0"/>
                      </a:rPr>
                      <m:t>+</m:t>
                    </m:r>
                    <m:r>
                      <a:rPr lang="en-US" b="0" i="1" smtClean="0">
                        <a:solidFill>
                          <a:srgbClr val="FF0000"/>
                        </a:solidFill>
                        <a:latin typeface="Cambria Math" charset="0"/>
                        <a:ea typeface="Cambria Math" charset="0"/>
                        <a:cs typeface="Cambria Math" charset="0"/>
                      </a:rPr>
                      <m:t>𝛽</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𝑞𝑙𝑒𝑛</m:t>
                    </m:r>
                  </m:oMath>
                </a14:m>
                <a:r>
                  <a:rPr lang="en-US" dirty="0"/>
                  <a:t> </a:t>
                </a:r>
                <a:r>
                  <a:rPr lang="en-US" dirty="0">
                    <a:sym typeface="Wingdings"/>
                  </a:rPr>
                  <a:t></a:t>
                </a:r>
                <a:r>
                  <a:rPr lang="en-US" dirty="0"/>
                  <a:t> no clear physical meaning</a:t>
                </a:r>
              </a:p>
              <a:p>
                <a:r>
                  <a:rPr lang="en-US" dirty="0"/>
                  <a:t>HPCC</a:t>
                </a:r>
              </a:p>
              <a:p>
                <a:pPr lvl="1"/>
                <a14:m>
                  <m:oMath xmlns:m="http://schemas.openxmlformats.org/officeDocument/2006/math">
                    <m:r>
                      <a:rPr lang="en-US" b="0" i="1" smtClean="0">
                        <a:latin typeface="Cambria Math" charset="0"/>
                      </a:rPr>
                      <m:t>𝑡</m:t>
                    </m:r>
                    <m:r>
                      <a:rPr lang="en-US" i="1">
                        <a:latin typeface="Cambria Math" charset="0"/>
                      </a:rPr>
                      <m:t>𝑥𝑅𝑎𝑡𝑒</m:t>
                    </m:r>
                    <m:r>
                      <a:rPr lang="en-US" i="1">
                        <a:latin typeface="Cambria Math" charset="0"/>
                        <a:ea typeface="Cambria Math" charset="0"/>
                        <a:cs typeface="Cambria Math" charset="0"/>
                      </a:rPr>
                      <m:t>∙</m:t>
                    </m:r>
                    <m:r>
                      <a:rPr lang="en-US" b="0" i="1" smtClean="0">
                        <a:latin typeface="Cambria Math" charset="0"/>
                        <a:ea typeface="Cambria Math" charset="0"/>
                        <a:cs typeface="Cambria Math" charset="0"/>
                      </a:rPr>
                      <m:t>𝑇</m:t>
                    </m:r>
                    <m:r>
                      <a:rPr lang="en-US" i="1">
                        <a:latin typeface="Cambria Math" charset="0"/>
                        <a:ea typeface="Cambria Math" charset="0"/>
                        <a:cs typeface="Cambria Math" charset="0"/>
                      </a:rPr>
                      <m:t>+</m:t>
                    </m:r>
                    <m:r>
                      <a:rPr lang="en-US" i="1">
                        <a:latin typeface="Cambria Math" charset="0"/>
                        <a:ea typeface="Cambria Math" charset="0"/>
                        <a:cs typeface="Cambria Math" charset="0"/>
                      </a:rPr>
                      <m:t>𝑞𝑙𝑒𝑛</m:t>
                    </m:r>
                  </m:oMath>
                </a14:m>
                <a:r>
                  <a:rPr lang="en-US" dirty="0"/>
                  <a:t> </a:t>
                </a:r>
                <a:r>
                  <a:rPr lang="en-US" dirty="0">
                    <a:sym typeface="Wingdings"/>
                  </a:rPr>
                  <a:t></a:t>
                </a:r>
                <a:r>
                  <a:rPr lang="en-US" dirty="0"/>
                  <a:t> total inflight bytes (clear physical meaning)</a:t>
                </a:r>
              </a:p>
              <a:p>
                <a:endParaRPr lang="en-US" dirty="0"/>
              </a:p>
            </p:txBody>
          </p:sp>
        </mc:Choice>
        <mc:Fallback xmlns="">
          <p:sp>
            <p:nvSpPr>
              <p:cNvPr id="2" name="Content Placeholder 1"/>
              <p:cNvSpPr>
                <a:spLocks noGrp="1" noRot="1" noChangeAspect="1" noMove="1" noResize="1" noEditPoints="1" noAdjustHandles="1" noChangeArrowheads="1" noChangeShapeType="1" noTextEdit="1"/>
              </p:cNvSpPr>
              <p:nvPr>
                <p:ph sz="quarter" idx="10"/>
              </p:nvPr>
            </p:nvSpPr>
            <p:spPr>
              <a:blipFill rotWithShape="0">
                <a:blip r:embed="rId2"/>
                <a:stretch>
                  <a:fillRect l="-902" t="-910"/>
                </a:stretch>
              </a:blipFill>
            </p:spPr>
            <p:txBody>
              <a:bodyPr/>
              <a:lstStyle/>
              <a:p>
                <a:r>
                  <a:rPr lang="en-US">
                    <a:noFill/>
                  </a:rPr>
                  <a:t> </a:t>
                </a:r>
              </a:p>
            </p:txBody>
          </p:sp>
        </mc:Fallback>
      </mc:AlternateContent>
      <p:sp>
        <p:nvSpPr>
          <p:cNvPr id="3" name="Title 2"/>
          <p:cNvSpPr>
            <a:spLocks noGrp="1"/>
          </p:cNvSpPr>
          <p:nvPr>
            <p:ph type="title"/>
          </p:nvPr>
        </p:nvSpPr>
        <p:spPr/>
        <p:txBody>
          <a:bodyPr/>
          <a:lstStyle/>
          <a:p>
            <a:r>
              <a:rPr lang="en-US" dirty="0"/>
              <a:t>Difference with XCP</a:t>
            </a:r>
          </a:p>
        </p:txBody>
      </p:sp>
      <p:sp>
        <p:nvSpPr>
          <p:cNvPr id="4" name="Slide Number Placeholder 3"/>
          <p:cNvSpPr>
            <a:spLocks noGrp="1"/>
          </p:cNvSpPr>
          <p:nvPr>
            <p:ph type="sldNum" sz="quarter" idx="2"/>
          </p:nvPr>
        </p:nvSpPr>
        <p:spPr/>
        <p:txBody>
          <a:bodyPr/>
          <a:lstStyle/>
          <a:p>
            <a:fld id="{86CB4B4D-7CA3-9044-876B-883B54F8677D}" type="slidenum">
              <a:rPr lang="uk-UA" smtClean="0"/>
              <a:t>34</a:t>
            </a:fld>
            <a:endParaRPr lang="uk-UA"/>
          </a:p>
        </p:txBody>
      </p:sp>
    </p:spTree>
    <p:extLst>
      <p:ext uri="{BB962C8B-B14F-4D97-AF65-F5344CB8AC3E}">
        <p14:creationId xmlns:p14="http://schemas.microsoft.com/office/powerpoint/2010/main" val="14150116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i="1" dirty="0" err="1">
                <a:latin typeface="Times New Roman" charset="0"/>
                <a:ea typeface="Times New Roman" charset="0"/>
                <a:cs typeface="Times New Roman" charset="0"/>
              </a:rPr>
              <a:t>rxRate</a:t>
            </a:r>
            <a:r>
              <a:rPr lang="en-US" dirty="0"/>
              <a:t> is a overlapping term with </a:t>
            </a:r>
            <a:r>
              <a:rPr lang="en-US" i="1" dirty="0" err="1">
                <a:latin typeface="Times New Roman" charset="0"/>
                <a:ea typeface="Times New Roman" charset="0"/>
                <a:cs typeface="Times New Roman" charset="0"/>
              </a:rPr>
              <a:t>qlen</a:t>
            </a:r>
            <a:endParaRPr lang="en-US" i="1" dirty="0">
              <a:latin typeface="Times New Roman" charset="0"/>
              <a:ea typeface="Times New Roman" charset="0"/>
              <a:cs typeface="Times New Roman" charset="0"/>
            </a:endParaRPr>
          </a:p>
          <a:p>
            <a:pPr lvl="1"/>
            <a:r>
              <a:rPr lang="en-US" dirty="0"/>
              <a:t>A high </a:t>
            </a:r>
            <a:r>
              <a:rPr lang="en-US" i="1" dirty="0" err="1">
                <a:latin typeface="Times New Roman" charset="0"/>
                <a:ea typeface="Times New Roman" charset="0"/>
                <a:cs typeface="Times New Roman" charset="0"/>
              </a:rPr>
              <a:t>rxRate</a:t>
            </a:r>
            <a:r>
              <a:rPr lang="en-US" dirty="0"/>
              <a:t> increases the queue occupancy </a:t>
            </a:r>
            <a:r>
              <a:rPr lang="en-US" dirty="0">
                <a:sym typeface="Wingdings"/>
              </a:rPr>
              <a:t> large </a:t>
            </a:r>
            <a:r>
              <a:rPr lang="en-US" i="1" dirty="0" err="1">
                <a:latin typeface="Times New Roman" charset="0"/>
                <a:ea typeface="Times New Roman" charset="0"/>
                <a:cs typeface="Times New Roman" charset="0"/>
                <a:sym typeface="Wingdings"/>
              </a:rPr>
              <a:t>qlen</a:t>
            </a:r>
            <a:endParaRPr lang="en-US" i="1" dirty="0">
              <a:latin typeface="Times New Roman" charset="0"/>
              <a:ea typeface="Times New Roman" charset="0"/>
              <a:cs typeface="Times New Roman" charset="0"/>
              <a:sym typeface="Wingdings"/>
            </a:endParaRPr>
          </a:p>
          <a:p>
            <a:endParaRPr lang="en-US" dirty="0"/>
          </a:p>
        </p:txBody>
      </p:sp>
      <p:sp>
        <p:nvSpPr>
          <p:cNvPr id="3" name="Title 2"/>
          <p:cNvSpPr>
            <a:spLocks noGrp="1"/>
          </p:cNvSpPr>
          <p:nvPr>
            <p:ph type="title"/>
          </p:nvPr>
        </p:nvSpPr>
        <p:spPr/>
        <p:txBody>
          <a:bodyPr/>
          <a:lstStyle/>
          <a:p>
            <a:r>
              <a:rPr lang="en-US" dirty="0" err="1"/>
              <a:t>txRate</a:t>
            </a:r>
            <a:r>
              <a:rPr lang="en-US" dirty="0"/>
              <a:t> vs </a:t>
            </a:r>
            <a:r>
              <a:rPr lang="en-US" dirty="0" err="1"/>
              <a:t>rxRate</a:t>
            </a:r>
            <a:endParaRPr lang="en-US" dirty="0"/>
          </a:p>
        </p:txBody>
      </p:sp>
      <p:sp>
        <p:nvSpPr>
          <p:cNvPr id="4" name="Slide Number Placeholder 3"/>
          <p:cNvSpPr>
            <a:spLocks noGrp="1"/>
          </p:cNvSpPr>
          <p:nvPr>
            <p:ph type="sldNum" sz="quarter" idx="2"/>
          </p:nvPr>
        </p:nvSpPr>
        <p:spPr/>
        <p:txBody>
          <a:bodyPr/>
          <a:lstStyle/>
          <a:p>
            <a:fld id="{86CB4B4D-7CA3-9044-876B-883B54F8677D}" type="slidenum">
              <a:rPr lang="uk-UA" smtClean="0"/>
              <a:t>35</a:t>
            </a:fld>
            <a:endParaRPr lang="uk-UA"/>
          </a:p>
        </p:txBody>
      </p:sp>
      <p:pic>
        <p:nvPicPr>
          <p:cNvPr id="5" name="Picture 4"/>
          <p:cNvPicPr>
            <a:picLocks noChangeAspect="1"/>
          </p:cNvPicPr>
          <p:nvPr/>
        </p:nvPicPr>
        <p:blipFill>
          <a:blip r:embed="rId2"/>
          <a:stretch>
            <a:fillRect/>
          </a:stretch>
        </p:blipFill>
        <p:spPr>
          <a:xfrm>
            <a:off x="3295650" y="2425700"/>
            <a:ext cx="5600700" cy="2006600"/>
          </a:xfrm>
          <a:prstGeom prst="rect">
            <a:avLst/>
          </a:prstGeom>
        </p:spPr>
      </p:pic>
    </p:spTree>
    <p:extLst>
      <p:ext uri="{BB962C8B-B14F-4D97-AF65-F5344CB8AC3E}">
        <p14:creationId xmlns:p14="http://schemas.microsoft.com/office/powerpoint/2010/main" val="863294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dissolv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Queue is a scarce resource in the cloud</a:t>
            </a:r>
          </a:p>
          <a:p>
            <a:pPr lvl="1"/>
            <a:r>
              <a:rPr lang="en-US" dirty="0"/>
              <a:t>App has higher priority in using the queues (than network operator)</a:t>
            </a:r>
          </a:p>
          <a:p>
            <a:pPr lvl="1"/>
            <a:r>
              <a:rPr lang="en-US" dirty="0"/>
              <a:t>Management/control plane traffic</a:t>
            </a:r>
          </a:p>
          <a:p>
            <a:pPr lvl="1"/>
            <a:r>
              <a:rPr lang="en-US" dirty="0"/>
              <a:t>Diff CC mechanism</a:t>
            </a:r>
          </a:p>
          <a:p>
            <a:r>
              <a:rPr lang="en-US" dirty="0"/>
              <a:t>HPCC is complementary to using multiple-queue</a:t>
            </a:r>
          </a:p>
        </p:txBody>
      </p:sp>
      <p:sp>
        <p:nvSpPr>
          <p:cNvPr id="3" name="Title 2"/>
          <p:cNvSpPr>
            <a:spLocks noGrp="1"/>
          </p:cNvSpPr>
          <p:nvPr>
            <p:ph type="title"/>
          </p:nvPr>
        </p:nvSpPr>
        <p:spPr/>
        <p:txBody>
          <a:bodyPr/>
          <a:lstStyle/>
          <a:p>
            <a:r>
              <a:rPr lang="en-US" dirty="0"/>
              <a:t>Multiple </a:t>
            </a:r>
            <a:r>
              <a:rPr lang="en-US" dirty="0" err="1"/>
              <a:t>QoS</a:t>
            </a:r>
            <a:r>
              <a:rPr lang="en-US" dirty="0"/>
              <a:t> queues?</a:t>
            </a:r>
          </a:p>
        </p:txBody>
      </p:sp>
      <p:sp>
        <p:nvSpPr>
          <p:cNvPr id="4" name="Slide Number Placeholder 3"/>
          <p:cNvSpPr>
            <a:spLocks noGrp="1"/>
          </p:cNvSpPr>
          <p:nvPr>
            <p:ph type="sldNum" sz="quarter" idx="2"/>
          </p:nvPr>
        </p:nvSpPr>
        <p:spPr/>
        <p:txBody>
          <a:bodyPr/>
          <a:lstStyle/>
          <a:p>
            <a:fld id="{86CB4B4D-7CA3-9044-876B-883B54F8677D}" type="slidenum">
              <a:rPr lang="uk-UA" smtClean="0"/>
              <a:t>36</a:t>
            </a:fld>
            <a:endParaRPr lang="uk-UA"/>
          </a:p>
        </p:txBody>
      </p:sp>
    </p:spTree>
    <p:extLst>
      <p:ext uri="{BB962C8B-B14F-4D97-AF65-F5344CB8AC3E}">
        <p14:creationId xmlns:p14="http://schemas.microsoft.com/office/powerpoint/2010/main" val="15732021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86CB4B4D-7CA3-9044-876B-883B54F8677D}" type="slidenum">
              <a:rPr lang="uk-UA" smtClean="0"/>
              <a:t>4</a:t>
            </a:fld>
            <a:endParaRPr lang="uk-UA"/>
          </a:p>
        </p:txBody>
      </p:sp>
      <p:sp>
        <p:nvSpPr>
          <p:cNvPr id="2" name="Content Placeholder 1"/>
          <p:cNvSpPr>
            <a:spLocks noGrp="1"/>
          </p:cNvSpPr>
          <p:nvPr>
            <p:ph sz="quarter" idx="11"/>
          </p:nvPr>
        </p:nvSpPr>
        <p:spPr/>
        <p:txBody>
          <a:bodyPr/>
          <a:lstStyle/>
          <a:p>
            <a:r>
              <a:rPr lang="en-US" dirty="0"/>
              <a:t>State-of-the-art CC in hardware-offloading solutions</a:t>
            </a:r>
          </a:p>
          <a:p>
            <a:pPr lvl="1"/>
            <a:r>
              <a:rPr lang="en-US" dirty="0"/>
              <a:t>DCQCN</a:t>
            </a:r>
            <a:r>
              <a:rPr lang="en-US" baseline="30000" dirty="0"/>
              <a:t>[SIGCOMM 15]</a:t>
            </a:r>
            <a:r>
              <a:rPr lang="en-US" dirty="0"/>
              <a:t>: ECN-based	</a:t>
            </a:r>
          </a:p>
          <a:p>
            <a:pPr lvl="1"/>
            <a:r>
              <a:rPr lang="en-US" dirty="0"/>
              <a:t>TIMELY</a:t>
            </a:r>
            <a:r>
              <a:rPr lang="en-US" baseline="30000" dirty="0"/>
              <a:t>[SIGCOMM 15]</a:t>
            </a:r>
            <a:r>
              <a:rPr lang="en-US" dirty="0"/>
              <a:t>: delay-based</a:t>
            </a:r>
          </a:p>
          <a:p>
            <a:r>
              <a:rPr lang="en-US" dirty="0"/>
              <a:t>Face problems in operating large-scale RDMA networks</a:t>
            </a:r>
          </a:p>
          <a:p>
            <a:pPr lvl="1"/>
            <a:endParaRPr lang="en-US" dirty="0"/>
          </a:p>
          <a:p>
            <a:r>
              <a:rPr lang="en-US" dirty="0"/>
              <a:t>Root cause is the CC</a:t>
            </a:r>
          </a:p>
        </p:txBody>
      </p:sp>
      <p:sp>
        <p:nvSpPr>
          <p:cNvPr id="3" name="Title 2"/>
          <p:cNvSpPr>
            <a:spLocks noGrp="1"/>
          </p:cNvSpPr>
          <p:nvPr>
            <p:ph type="title"/>
          </p:nvPr>
        </p:nvSpPr>
        <p:spPr/>
        <p:txBody>
          <a:bodyPr/>
          <a:lstStyle/>
          <a:p>
            <a:r>
              <a:rPr lang="en-US" dirty="0"/>
              <a:t>CC is immature in high-speed network</a:t>
            </a:r>
          </a:p>
        </p:txBody>
      </p:sp>
    </p:spTree>
    <p:custDataLst>
      <p:tags r:id="rId1"/>
    </p:custDataLst>
    <p:extLst>
      <p:ext uri="{BB962C8B-B14F-4D97-AF65-F5344CB8AC3E}">
        <p14:creationId xmlns:p14="http://schemas.microsoft.com/office/powerpoint/2010/main" val="2115740691"/>
      </p:ext>
    </p:extLst>
  </p:cSld>
  <p:clrMapOvr>
    <a:masterClrMapping/>
  </p:clrMapOvr>
  <p:transition spd="med" advTm="2692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lstStyle/>
          <a:p>
            <a:r>
              <a:rPr lang="en-US" dirty="0"/>
              <a:t>Stability issues: </a:t>
            </a:r>
            <a:r>
              <a:rPr lang="en-US" dirty="0" err="1"/>
              <a:t>incast</a:t>
            </a:r>
            <a:r>
              <a:rPr lang="en-US" dirty="0"/>
              <a:t>/failure cause PFC storms or deadlock</a:t>
            </a:r>
          </a:p>
          <a:p>
            <a:pPr>
              <a:buFont typeface="Wingdings" charset="2"/>
              <a:buChar char="Ø"/>
            </a:pPr>
            <a:r>
              <a:rPr lang="en-US" dirty="0">
                <a:solidFill>
                  <a:srgbClr val="FF0000"/>
                </a:solidFill>
              </a:rPr>
              <a:t>Slow convergence</a:t>
            </a:r>
          </a:p>
          <a:p>
            <a:r>
              <a:rPr lang="en-US" dirty="0"/>
              <a:t>Challenge in reconciling BW-hungry app and latency-sensitive app</a:t>
            </a:r>
          </a:p>
          <a:p>
            <a:pPr>
              <a:buFont typeface="Wingdings" charset="2"/>
              <a:buChar char="Ø"/>
            </a:pPr>
            <a:r>
              <a:rPr lang="en-US" dirty="0">
                <a:solidFill>
                  <a:srgbClr val="FF0000"/>
                </a:solidFill>
              </a:rPr>
              <a:t>Standing queue</a:t>
            </a:r>
          </a:p>
          <a:p>
            <a:r>
              <a:rPr lang="en-US" dirty="0"/>
              <a:t>Parameter tuning takes months</a:t>
            </a:r>
          </a:p>
          <a:p>
            <a:pPr>
              <a:buFont typeface="Wingdings" charset="2"/>
              <a:buChar char="Ø"/>
            </a:pPr>
            <a:r>
              <a:rPr lang="en-US" dirty="0">
                <a:solidFill>
                  <a:srgbClr val="FF0000"/>
                </a:solidFill>
              </a:rPr>
              <a:t>CC parameters is hard to tune</a:t>
            </a:r>
          </a:p>
        </p:txBody>
      </p:sp>
      <p:sp>
        <p:nvSpPr>
          <p:cNvPr id="2" name="Title 1"/>
          <p:cNvSpPr>
            <a:spLocks noGrp="1"/>
          </p:cNvSpPr>
          <p:nvPr>
            <p:ph type="title"/>
          </p:nvPr>
        </p:nvSpPr>
        <p:spPr/>
        <p:txBody>
          <a:bodyPr/>
          <a:lstStyle/>
          <a:p>
            <a:r>
              <a:rPr lang="en-US" dirty="0"/>
              <a:t>Problems of state-of-the-art</a:t>
            </a:r>
          </a:p>
        </p:txBody>
      </p:sp>
      <p:sp>
        <p:nvSpPr>
          <p:cNvPr id="4" name="Slide Number Placeholder 3"/>
          <p:cNvSpPr>
            <a:spLocks noGrp="1"/>
          </p:cNvSpPr>
          <p:nvPr>
            <p:ph type="sldNum" sz="quarter" idx="2"/>
          </p:nvPr>
        </p:nvSpPr>
        <p:spPr/>
        <p:txBody>
          <a:bodyPr/>
          <a:lstStyle/>
          <a:p>
            <a:fld id="{86CB4B4D-7CA3-9044-876B-883B54F8677D}" type="slidenum">
              <a:rPr lang="uk-UA" smtClean="0"/>
              <a:t>5</a:t>
            </a:fld>
            <a:endParaRPr lang="uk-UA"/>
          </a:p>
        </p:txBody>
      </p:sp>
    </p:spTree>
    <p:custDataLst>
      <p:tags r:id="rId1"/>
    </p:custDataLst>
    <p:extLst>
      <p:ext uri="{BB962C8B-B14F-4D97-AF65-F5344CB8AC3E}">
        <p14:creationId xmlns:p14="http://schemas.microsoft.com/office/powerpoint/2010/main" val="814452957"/>
      </p:ext>
    </p:extLst>
  </p:cSld>
  <p:clrMapOvr>
    <a:masterClrMapping/>
  </p:clrMapOvr>
  <p:transition spd="med" advTm="5232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sym typeface="Wingdings"/>
              </a:rPr>
              <a:t>Operators</a:t>
            </a:r>
            <a:r>
              <a:rPr lang="en-US" dirty="0">
                <a:latin typeface="Arial" charset="0"/>
                <a:ea typeface="Arial" charset="0"/>
                <a:cs typeface="Arial" charset="0"/>
                <a:sym typeface="Wingdings"/>
              </a:rPr>
              <a:t>’</a:t>
            </a:r>
            <a:r>
              <a:rPr lang="en-US" dirty="0">
                <a:sym typeface="Wingdings"/>
              </a:rPr>
              <a:t> problem</a:t>
            </a:r>
          </a:p>
          <a:p>
            <a:pPr lvl="1"/>
            <a:r>
              <a:rPr lang="en-US" dirty="0">
                <a:sym typeface="Wingdings"/>
              </a:rPr>
              <a:t>Buffer overflow happens during </a:t>
            </a:r>
            <a:r>
              <a:rPr lang="en-US" dirty="0" err="1">
                <a:sym typeface="Wingdings"/>
              </a:rPr>
              <a:t>incast</a:t>
            </a:r>
            <a:r>
              <a:rPr lang="en-US" dirty="0">
                <a:sym typeface="Wingdings"/>
              </a:rPr>
              <a:t>/failure</a:t>
            </a:r>
          </a:p>
          <a:p>
            <a:pPr lvl="2"/>
            <a:r>
              <a:rPr lang="en-US" dirty="0">
                <a:sym typeface="Wingdings"/>
              </a:rPr>
              <a:t>Use PFC to prevent loss: good performance on average, threat from PFC storm and deadlock</a:t>
            </a:r>
          </a:p>
          <a:p>
            <a:pPr lvl="2"/>
            <a:r>
              <a:rPr lang="en-US" dirty="0">
                <a:sym typeface="Wingdings"/>
              </a:rPr>
              <a:t>Disable PFC: bad performance on average.</a:t>
            </a:r>
          </a:p>
          <a:p>
            <a:r>
              <a:rPr lang="en-US" dirty="0">
                <a:sym typeface="Wingdings"/>
              </a:rPr>
              <a:t>Root cause: CC cannot control the buffer well, because of slow convergence</a:t>
            </a:r>
          </a:p>
          <a:p>
            <a:pPr lvl="1"/>
            <a:r>
              <a:rPr lang="en-US" dirty="0">
                <a:sym typeface="Wingdings"/>
              </a:rPr>
              <a:t>Imprecise feedback (ECN, delay) cannot tell the rate mismatch</a:t>
            </a:r>
          </a:p>
          <a:p>
            <a:pPr lvl="1"/>
            <a:r>
              <a:rPr lang="en-US" dirty="0">
                <a:sym typeface="Wingdings"/>
              </a:rPr>
              <a:t>CC resolves congestion slowly, by halving the rate per RTT</a:t>
            </a:r>
          </a:p>
          <a:p>
            <a:pPr lvl="1"/>
            <a:r>
              <a:rPr lang="en-US" dirty="0">
                <a:sym typeface="Wingdings"/>
              </a:rPr>
              <a:t>More severe in higher speed networks, because filling buffer faster</a:t>
            </a:r>
          </a:p>
          <a:p>
            <a:r>
              <a:rPr lang="en-US" dirty="0">
                <a:sym typeface="Wingdings"/>
              </a:rPr>
              <a:t>Ideally, adjust to the right rate in one RTT</a:t>
            </a:r>
          </a:p>
          <a:p>
            <a:pPr lvl="1"/>
            <a:r>
              <a:rPr lang="en-US" dirty="0">
                <a:sym typeface="Wingdings"/>
              </a:rPr>
              <a:t>So loss is rare, and do not need PFC</a:t>
            </a:r>
          </a:p>
        </p:txBody>
      </p:sp>
      <p:sp>
        <p:nvSpPr>
          <p:cNvPr id="3" name="Title 2"/>
          <p:cNvSpPr>
            <a:spLocks noGrp="1"/>
          </p:cNvSpPr>
          <p:nvPr>
            <p:ph type="title"/>
          </p:nvPr>
        </p:nvSpPr>
        <p:spPr/>
        <p:txBody>
          <a:bodyPr/>
          <a:lstStyle/>
          <a:p>
            <a:r>
              <a:rPr lang="en-US" dirty="0"/>
              <a:t>Problem 1: slow convergence</a:t>
            </a:r>
          </a:p>
        </p:txBody>
      </p:sp>
      <p:sp>
        <p:nvSpPr>
          <p:cNvPr id="11" name="Slide Number Placeholder 10"/>
          <p:cNvSpPr>
            <a:spLocks noGrp="1"/>
          </p:cNvSpPr>
          <p:nvPr>
            <p:ph type="sldNum" sz="quarter" idx="2"/>
          </p:nvPr>
        </p:nvSpPr>
        <p:spPr/>
        <p:txBody>
          <a:bodyPr/>
          <a:lstStyle/>
          <a:p>
            <a:fld id="{86CB4B4D-7CA3-9044-876B-883B54F8677D}" type="slidenum">
              <a:rPr lang="uk-UA" smtClean="0"/>
              <a:t>6</a:t>
            </a:fld>
            <a:endParaRPr lang="uk-UA"/>
          </a:p>
        </p:txBody>
      </p:sp>
    </p:spTree>
    <p:custDataLst>
      <p:tags r:id="rId1"/>
    </p:custDataLst>
    <p:extLst>
      <p:ext uri="{BB962C8B-B14F-4D97-AF65-F5344CB8AC3E}">
        <p14:creationId xmlns:p14="http://schemas.microsoft.com/office/powerpoint/2010/main" val="1541471652"/>
      </p:ext>
    </p:extLst>
  </p:cSld>
  <p:clrMapOvr>
    <a:masterClrMapping/>
  </p:clrMapOvr>
  <p:transition spd="med" advTm="10229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fade">
                                      <p:cBhvr>
                                        <p:cTn id="47" dur="50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fade">
                                      <p:cBhvr>
                                        <p:cTn id="52"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69888" y="954158"/>
            <a:ext cx="11686645" cy="5360421"/>
          </a:xfrm>
        </p:spPr>
        <p:txBody>
          <a:bodyPr/>
          <a:lstStyle/>
          <a:p>
            <a:r>
              <a:rPr lang="en-US" dirty="0"/>
              <a:t>Operators</a:t>
            </a:r>
            <a:r>
              <a:rPr lang="en-US" dirty="0">
                <a:latin typeface="Arial" charset="0"/>
                <a:ea typeface="Arial" charset="0"/>
                <a:cs typeface="Arial" charset="0"/>
              </a:rPr>
              <a:t>’</a:t>
            </a:r>
            <a:r>
              <a:rPr lang="en-US" dirty="0"/>
              <a:t> problem: </a:t>
            </a:r>
          </a:p>
          <a:p>
            <a:pPr lvl="1"/>
            <a:r>
              <a:rPr lang="en-US" dirty="0"/>
              <a:t>Hard to run BW-hungry app and latency-sensitive app in the same cluster</a:t>
            </a:r>
          </a:p>
        </p:txBody>
      </p:sp>
      <p:sp>
        <p:nvSpPr>
          <p:cNvPr id="3" name="Title 2"/>
          <p:cNvSpPr>
            <a:spLocks noGrp="1"/>
          </p:cNvSpPr>
          <p:nvPr>
            <p:ph type="title"/>
          </p:nvPr>
        </p:nvSpPr>
        <p:spPr/>
        <p:txBody>
          <a:bodyPr/>
          <a:lstStyle/>
          <a:p>
            <a:r>
              <a:rPr lang="en-US" dirty="0"/>
              <a:t>Problem 2: standing queues</a:t>
            </a:r>
          </a:p>
        </p:txBody>
      </p:sp>
      <p:sp>
        <p:nvSpPr>
          <p:cNvPr id="25" name="Cloud 24"/>
          <p:cNvSpPr/>
          <p:nvPr/>
        </p:nvSpPr>
        <p:spPr>
          <a:xfrm>
            <a:off x="5389707" y="2589539"/>
            <a:ext cx="4721787" cy="2033767"/>
          </a:xfrm>
          <a:prstGeom prst="cloud">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400" dirty="0"/>
              <a:t>Network</a:t>
            </a:r>
          </a:p>
          <a:p>
            <a:pPr algn="ctr"/>
            <a:r>
              <a:rPr lang="en-US" sz="2400" dirty="0"/>
              <a:t>~5us base RTT</a:t>
            </a:r>
          </a:p>
        </p:txBody>
      </p:sp>
      <p:sp>
        <p:nvSpPr>
          <p:cNvPr id="26" name="Rectangle 25"/>
          <p:cNvSpPr/>
          <p:nvPr/>
        </p:nvSpPr>
        <p:spPr>
          <a:xfrm>
            <a:off x="3622212" y="2159411"/>
            <a:ext cx="1075764" cy="5378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ML</a:t>
            </a:r>
          </a:p>
        </p:txBody>
      </p:sp>
      <p:sp>
        <p:nvSpPr>
          <p:cNvPr id="27" name="Rectangle 26"/>
          <p:cNvSpPr/>
          <p:nvPr/>
        </p:nvSpPr>
        <p:spPr>
          <a:xfrm>
            <a:off x="3622212" y="4778737"/>
            <a:ext cx="1075764" cy="5378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ML</a:t>
            </a:r>
          </a:p>
        </p:txBody>
      </p:sp>
      <p:sp>
        <p:nvSpPr>
          <p:cNvPr id="28" name="Rectangle 27"/>
          <p:cNvSpPr/>
          <p:nvPr/>
        </p:nvSpPr>
        <p:spPr>
          <a:xfrm>
            <a:off x="3622212" y="3469074"/>
            <a:ext cx="1075764" cy="5378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ML</a:t>
            </a:r>
          </a:p>
        </p:txBody>
      </p:sp>
      <p:sp>
        <p:nvSpPr>
          <p:cNvPr id="29" name="Rounded Rectangular Callout 28"/>
          <p:cNvSpPr/>
          <p:nvPr/>
        </p:nvSpPr>
        <p:spPr>
          <a:xfrm>
            <a:off x="931226" y="2624981"/>
            <a:ext cx="2205006" cy="753035"/>
          </a:xfrm>
          <a:prstGeom prst="wedgeRoundRectCallout">
            <a:avLst>
              <a:gd name="adj1" fmla="val 68139"/>
              <a:gd name="adj2" fmla="val -78571"/>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pic>
        <p:nvPicPr>
          <p:cNvPr id="30" name="Picture 29" descr="mage result for æ¾å¤§é"/>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491010">
            <a:off x="5692411" y="2087809"/>
            <a:ext cx="3335609" cy="3337810"/>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p:cNvGrpSpPr/>
          <p:nvPr/>
        </p:nvGrpSpPr>
        <p:grpSpPr>
          <a:xfrm>
            <a:off x="5650831" y="3306098"/>
            <a:ext cx="1438172" cy="360437"/>
            <a:chOff x="3173506" y="3200155"/>
            <a:chExt cx="1358153" cy="390210"/>
          </a:xfrm>
        </p:grpSpPr>
        <p:cxnSp>
          <p:nvCxnSpPr>
            <p:cNvPr id="33" name="Straight Connector 32"/>
            <p:cNvCxnSpPr/>
            <p:nvPr/>
          </p:nvCxnSpPr>
          <p:spPr>
            <a:xfrm>
              <a:off x="3173506" y="3200400"/>
              <a:ext cx="135815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531659" y="3200155"/>
              <a:ext cx="0" cy="38996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3173506" y="3590365"/>
              <a:ext cx="1358153" cy="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36" name="Rectangle 35"/>
          <p:cNvSpPr/>
          <p:nvPr/>
        </p:nvSpPr>
        <p:spPr>
          <a:xfrm>
            <a:off x="6899558" y="3337675"/>
            <a:ext cx="115725" cy="27002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7" name="Rectangle 36"/>
          <p:cNvSpPr/>
          <p:nvPr/>
        </p:nvSpPr>
        <p:spPr>
          <a:xfrm>
            <a:off x="6722108" y="3337675"/>
            <a:ext cx="115725" cy="27002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8" name="Rectangle 37"/>
          <p:cNvSpPr/>
          <p:nvPr/>
        </p:nvSpPr>
        <p:spPr>
          <a:xfrm>
            <a:off x="6189749" y="3337675"/>
            <a:ext cx="115725" cy="27002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9" name="Rectangle 38"/>
          <p:cNvSpPr/>
          <p:nvPr/>
        </p:nvSpPr>
        <p:spPr>
          <a:xfrm>
            <a:off x="5834843" y="3337675"/>
            <a:ext cx="115725" cy="270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6012296" y="3337675"/>
            <a:ext cx="115725" cy="27002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1" name="Rectangle 40"/>
          <p:cNvSpPr/>
          <p:nvPr/>
        </p:nvSpPr>
        <p:spPr>
          <a:xfrm>
            <a:off x="6544655" y="3337675"/>
            <a:ext cx="115725" cy="27002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2" name="Rectangle 41"/>
          <p:cNvSpPr/>
          <p:nvPr/>
        </p:nvSpPr>
        <p:spPr>
          <a:xfrm>
            <a:off x="6367202" y="3337675"/>
            <a:ext cx="115725" cy="27002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3" name="Rectangle 42"/>
          <p:cNvSpPr/>
          <p:nvPr/>
        </p:nvSpPr>
        <p:spPr>
          <a:xfrm>
            <a:off x="3622212" y="4123905"/>
            <a:ext cx="1075764" cy="53788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algn="ctr"/>
            <a:r>
              <a:rPr lang="en-US" sz="2400" dirty="0"/>
              <a:t>Storage</a:t>
            </a:r>
          </a:p>
        </p:txBody>
      </p:sp>
      <p:sp>
        <p:nvSpPr>
          <p:cNvPr id="44" name="Rectangle 43"/>
          <p:cNvSpPr/>
          <p:nvPr/>
        </p:nvSpPr>
        <p:spPr>
          <a:xfrm>
            <a:off x="3622212" y="2840134"/>
            <a:ext cx="1075764" cy="53788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algn="ctr"/>
            <a:r>
              <a:rPr lang="en-US" sz="2400" dirty="0"/>
              <a:t>Storage</a:t>
            </a:r>
          </a:p>
        </p:txBody>
      </p:sp>
      <p:sp>
        <p:nvSpPr>
          <p:cNvPr id="45" name="Rounded Rectangular Callout 44"/>
          <p:cNvSpPr/>
          <p:nvPr/>
        </p:nvSpPr>
        <p:spPr>
          <a:xfrm>
            <a:off x="931226" y="2624980"/>
            <a:ext cx="2205006" cy="753035"/>
          </a:xfrm>
          <a:prstGeom prst="wedgeRoundRectCallout">
            <a:avLst>
              <a:gd name="adj1" fmla="val 70578"/>
              <a:gd name="adj2" fmla="val 87501"/>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46" name="Rounded Rectangular Callout 45"/>
          <p:cNvSpPr/>
          <p:nvPr/>
        </p:nvSpPr>
        <p:spPr>
          <a:xfrm>
            <a:off x="705853" y="2625601"/>
            <a:ext cx="2430379" cy="753035"/>
          </a:xfrm>
          <a:prstGeom prst="wedgeRoundRectCallout">
            <a:avLst>
              <a:gd name="adj1" fmla="val 70578"/>
              <a:gd name="adj2" fmla="val 253572"/>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solidFill>
                  <a:srgbClr val="FF0000"/>
                </a:solidFill>
              </a:rPr>
              <a:t>&gt;100µs </a:t>
            </a:r>
            <a:r>
              <a:rPr lang="en-US" sz="2400" dirty="0"/>
              <a:t>latency</a:t>
            </a:r>
          </a:p>
        </p:txBody>
      </p:sp>
      <p:sp>
        <p:nvSpPr>
          <p:cNvPr id="4" name="Slide Number Placeholder 3"/>
          <p:cNvSpPr>
            <a:spLocks noGrp="1"/>
          </p:cNvSpPr>
          <p:nvPr>
            <p:ph type="sldNum" sz="quarter" idx="2"/>
          </p:nvPr>
        </p:nvSpPr>
        <p:spPr/>
        <p:txBody>
          <a:bodyPr/>
          <a:lstStyle/>
          <a:p>
            <a:fld id="{86CB4B4D-7CA3-9044-876B-883B54F8677D}" type="slidenum">
              <a:rPr lang="uk-UA" smtClean="0"/>
              <a:t>7</a:t>
            </a:fld>
            <a:endParaRPr lang="uk-UA"/>
          </a:p>
        </p:txBody>
      </p:sp>
      <p:grpSp>
        <p:nvGrpSpPr>
          <p:cNvPr id="71" name="Group 70"/>
          <p:cNvGrpSpPr/>
          <p:nvPr/>
        </p:nvGrpSpPr>
        <p:grpSpPr>
          <a:xfrm>
            <a:off x="5930170" y="3724911"/>
            <a:ext cx="875122" cy="398994"/>
            <a:chOff x="9804602" y="3764635"/>
            <a:chExt cx="875122" cy="398994"/>
          </a:xfrm>
        </p:grpSpPr>
        <p:sp>
          <p:nvSpPr>
            <p:cNvPr id="72" name="Rectangle 71"/>
            <p:cNvSpPr/>
            <p:nvPr/>
          </p:nvSpPr>
          <p:spPr>
            <a:xfrm>
              <a:off x="9804602" y="3764635"/>
              <a:ext cx="875122" cy="398994"/>
            </a:xfrm>
            <a:prstGeom prst="rect">
              <a:avLst/>
            </a:prstGeom>
            <a:solidFill>
              <a:schemeClr val="bg1">
                <a:lumMod val="85000"/>
              </a:schemeClr>
            </a:solidFill>
            <a:ln/>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73" name="Rectangle 72"/>
            <p:cNvSpPr/>
            <p:nvPr/>
          </p:nvSpPr>
          <p:spPr>
            <a:xfrm>
              <a:off x="9908486" y="3853431"/>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74" name="Rectangle 73"/>
            <p:cNvSpPr/>
            <p:nvPr/>
          </p:nvSpPr>
          <p:spPr>
            <a:xfrm>
              <a:off x="9908486" y="4030129"/>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75" name="Rectangle 74"/>
            <p:cNvSpPr/>
            <p:nvPr/>
          </p:nvSpPr>
          <p:spPr>
            <a:xfrm>
              <a:off x="10153444" y="3853431"/>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76" name="Rectangle 75"/>
            <p:cNvSpPr/>
            <p:nvPr/>
          </p:nvSpPr>
          <p:spPr>
            <a:xfrm>
              <a:off x="10153444" y="4030129"/>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77" name="Rectangle 76"/>
            <p:cNvSpPr/>
            <p:nvPr/>
          </p:nvSpPr>
          <p:spPr>
            <a:xfrm>
              <a:off x="10398402" y="3853431"/>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78" name="Rectangle 77"/>
            <p:cNvSpPr/>
            <p:nvPr/>
          </p:nvSpPr>
          <p:spPr>
            <a:xfrm>
              <a:off x="10398402" y="4030129"/>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79" name="Rectangle 78"/>
            <p:cNvSpPr/>
            <p:nvPr/>
          </p:nvSpPr>
          <p:spPr>
            <a:xfrm>
              <a:off x="10520881" y="3853431"/>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80" name="Rectangle 79"/>
            <p:cNvSpPr/>
            <p:nvPr/>
          </p:nvSpPr>
          <p:spPr>
            <a:xfrm>
              <a:off x="10520881" y="4030129"/>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81" name="Rectangle 80"/>
            <p:cNvSpPr/>
            <p:nvPr/>
          </p:nvSpPr>
          <p:spPr>
            <a:xfrm>
              <a:off x="10275923" y="3853431"/>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82" name="Rectangle 81"/>
            <p:cNvSpPr/>
            <p:nvPr/>
          </p:nvSpPr>
          <p:spPr>
            <a:xfrm>
              <a:off x="10275923" y="4030129"/>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83" name="Rectangle 82"/>
            <p:cNvSpPr/>
            <p:nvPr/>
          </p:nvSpPr>
          <p:spPr>
            <a:xfrm>
              <a:off x="10030965" y="3853431"/>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sp>
          <p:nvSpPr>
            <p:cNvPr id="84" name="Rectangle 83"/>
            <p:cNvSpPr/>
            <p:nvPr/>
          </p:nvSpPr>
          <p:spPr>
            <a:xfrm>
              <a:off x="10030965" y="4030129"/>
              <a:ext cx="58352" cy="59488"/>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defTabSz="825500"/>
              <a:endParaRPr lang="en-US" sz="3200">
                <a:solidFill>
                  <a:srgbClr val="FFFFFF"/>
                </a:solidFill>
              </a:endParaRPr>
            </a:p>
          </p:txBody>
        </p:sp>
      </p:grpSp>
    </p:spTree>
    <p:custDataLst>
      <p:tags r:id="rId1"/>
    </p:custDataLst>
    <p:extLst>
      <p:ext uri="{BB962C8B-B14F-4D97-AF65-F5344CB8AC3E}">
        <p14:creationId xmlns:p14="http://schemas.microsoft.com/office/powerpoint/2010/main" val="827215680"/>
      </p:ext>
    </p:extLst>
  </p:cSld>
  <p:clrMapOvr>
    <a:masterClrMapping/>
  </p:clrMapOvr>
  <p:transition spd="med" advTm="4006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right)">
                                      <p:cBhvr>
                                        <p:cTn id="23" dur="500"/>
                                        <p:tgtEl>
                                          <p:spTgt spid="46"/>
                                        </p:tgtEl>
                                      </p:cBhvr>
                                    </p:animEffect>
                                  </p:childTnLst>
                                </p:cTn>
                              </p:par>
                              <p:par>
                                <p:cTn id="24" presetID="22" presetClass="entr" presetSubtype="2" fill="hold" grpId="0" nodeType="with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wipe(right)">
                                      <p:cBhvr>
                                        <p:cTn id="26" dur="500"/>
                                        <p:tgtEl>
                                          <p:spTgt spid="45"/>
                                        </p:tgtEl>
                                      </p:cBhvr>
                                    </p:animEffect>
                                  </p:childTnLst>
                                </p:cTn>
                              </p:par>
                              <p:par>
                                <p:cTn id="27" presetID="22" presetClass="entr" presetSubtype="2"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right)">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23" presetClass="entr" presetSubtype="288" fill="hold" nodeType="clickEffect">
                                  <p:stCondLst>
                                    <p:cond delay="0"/>
                                  </p:stCondLst>
                                  <p:childTnLst>
                                    <p:set>
                                      <p:cBhvr>
                                        <p:cTn id="33" dur="1" fill="hold">
                                          <p:stCondLst>
                                            <p:cond delay="0"/>
                                          </p:stCondLst>
                                        </p:cTn>
                                        <p:tgtEl>
                                          <p:spTgt spid="30"/>
                                        </p:tgtEl>
                                        <p:attrNameLst>
                                          <p:attrName>style.visibility</p:attrName>
                                        </p:attrNameLst>
                                      </p:cBhvr>
                                      <p:to>
                                        <p:strVal val="visible"/>
                                      </p:to>
                                    </p:set>
                                    <p:anim calcmode="lin" valueType="num">
                                      <p:cBhvr>
                                        <p:cTn id="34" dur="500" fill="hold"/>
                                        <p:tgtEl>
                                          <p:spTgt spid="30"/>
                                        </p:tgtEl>
                                        <p:attrNameLst>
                                          <p:attrName>ppt_w</p:attrName>
                                        </p:attrNameLst>
                                      </p:cBhvr>
                                      <p:tavLst>
                                        <p:tav tm="0">
                                          <p:val>
                                            <p:strVal val="4/3*#ppt_w"/>
                                          </p:val>
                                        </p:tav>
                                        <p:tav tm="100000">
                                          <p:val>
                                            <p:strVal val="#ppt_w"/>
                                          </p:val>
                                        </p:tav>
                                      </p:tavLst>
                                    </p:anim>
                                    <p:anim calcmode="lin" valueType="num">
                                      <p:cBhvr>
                                        <p:cTn id="35" dur="500" fill="hold"/>
                                        <p:tgtEl>
                                          <p:spTgt spid="30"/>
                                        </p:tgtEl>
                                        <p:attrNameLst>
                                          <p:attrName>ppt_h</p:attrName>
                                        </p:attrNameLst>
                                      </p:cBhvr>
                                      <p:tavLst>
                                        <p:tav tm="0">
                                          <p:val>
                                            <p:strVal val="4/3*#ppt_h"/>
                                          </p:val>
                                        </p:tav>
                                        <p:tav tm="100000">
                                          <p:val>
                                            <p:strVal val="#ppt_h"/>
                                          </p:val>
                                        </p:tav>
                                      </p:tavLst>
                                    </p:anim>
                                  </p:childTnLst>
                                </p:cTn>
                              </p:par>
                              <p:par>
                                <p:cTn id="36" presetID="23" presetClass="entr" presetSubtype="272" fill="hold" nodeType="withEffect">
                                  <p:stCondLst>
                                    <p:cond delay="0"/>
                                  </p:stCondLst>
                                  <p:childTnLst>
                                    <p:set>
                                      <p:cBhvr>
                                        <p:cTn id="37" dur="1" fill="hold">
                                          <p:stCondLst>
                                            <p:cond delay="0"/>
                                          </p:stCondLst>
                                        </p:cTn>
                                        <p:tgtEl>
                                          <p:spTgt spid="32"/>
                                        </p:tgtEl>
                                        <p:attrNameLst>
                                          <p:attrName>style.visibility</p:attrName>
                                        </p:attrNameLst>
                                      </p:cBhvr>
                                      <p:to>
                                        <p:strVal val="visible"/>
                                      </p:to>
                                    </p:set>
                                    <p:anim calcmode="lin" valueType="num">
                                      <p:cBhvr>
                                        <p:cTn id="38" dur="500" fill="hold"/>
                                        <p:tgtEl>
                                          <p:spTgt spid="32"/>
                                        </p:tgtEl>
                                        <p:attrNameLst>
                                          <p:attrName>ppt_w</p:attrName>
                                        </p:attrNameLst>
                                      </p:cBhvr>
                                      <p:tavLst>
                                        <p:tav tm="0">
                                          <p:val>
                                            <p:strVal val="2/3*#ppt_w"/>
                                          </p:val>
                                        </p:tav>
                                        <p:tav tm="100000">
                                          <p:val>
                                            <p:strVal val="#ppt_w"/>
                                          </p:val>
                                        </p:tav>
                                      </p:tavLst>
                                    </p:anim>
                                    <p:anim calcmode="lin" valueType="num">
                                      <p:cBhvr>
                                        <p:cTn id="39" dur="500" fill="hold"/>
                                        <p:tgtEl>
                                          <p:spTgt spid="32"/>
                                        </p:tgtEl>
                                        <p:attrNameLst>
                                          <p:attrName>ppt_h</p:attrName>
                                        </p:attrNameLst>
                                      </p:cBhvr>
                                      <p:tavLst>
                                        <p:tav tm="0">
                                          <p:val>
                                            <p:strVal val="2/3*#ppt_h"/>
                                          </p:val>
                                        </p:tav>
                                        <p:tav tm="100000">
                                          <p:val>
                                            <p:strVal val="#ppt_h"/>
                                          </p:val>
                                        </p:tav>
                                      </p:tavLst>
                                    </p:anim>
                                  </p:childTnLst>
                                </p:cTn>
                              </p:par>
                              <p:par>
                                <p:cTn id="40" presetID="23" presetClass="entr" presetSubtype="272" fill="hold" nodeType="withEffect">
                                  <p:stCondLst>
                                    <p:cond delay="0"/>
                                  </p:stCondLst>
                                  <p:childTnLst>
                                    <p:set>
                                      <p:cBhvr>
                                        <p:cTn id="41" dur="1" fill="hold">
                                          <p:stCondLst>
                                            <p:cond delay="0"/>
                                          </p:stCondLst>
                                        </p:cTn>
                                        <p:tgtEl>
                                          <p:spTgt spid="71"/>
                                        </p:tgtEl>
                                        <p:attrNameLst>
                                          <p:attrName>style.visibility</p:attrName>
                                        </p:attrNameLst>
                                      </p:cBhvr>
                                      <p:to>
                                        <p:strVal val="visible"/>
                                      </p:to>
                                    </p:set>
                                    <p:anim calcmode="lin" valueType="num">
                                      <p:cBhvr>
                                        <p:cTn id="42" dur="500" fill="hold"/>
                                        <p:tgtEl>
                                          <p:spTgt spid="71"/>
                                        </p:tgtEl>
                                        <p:attrNameLst>
                                          <p:attrName>ppt_w</p:attrName>
                                        </p:attrNameLst>
                                      </p:cBhvr>
                                      <p:tavLst>
                                        <p:tav tm="0">
                                          <p:val>
                                            <p:strVal val="2/3*#ppt_w"/>
                                          </p:val>
                                        </p:tav>
                                        <p:tav tm="100000">
                                          <p:val>
                                            <p:strVal val="#ppt_w"/>
                                          </p:val>
                                        </p:tav>
                                      </p:tavLst>
                                    </p:anim>
                                    <p:anim calcmode="lin" valueType="num">
                                      <p:cBhvr>
                                        <p:cTn id="43" dur="500" fill="hold"/>
                                        <p:tgtEl>
                                          <p:spTgt spid="71"/>
                                        </p:tgtEl>
                                        <p:attrNameLst>
                                          <p:attrName>ppt_h</p:attrName>
                                        </p:attrNameLst>
                                      </p:cBhvr>
                                      <p:tavLst>
                                        <p:tav tm="0">
                                          <p:val>
                                            <p:strVal val="2/3*#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12" presetClass="entr" presetSubtype="8" fill="hold" grpId="0" nodeType="clickEffect">
                                  <p:stCondLst>
                                    <p:cond delay="0"/>
                                  </p:stCondLst>
                                  <p:childTnLst>
                                    <p:set>
                                      <p:cBhvr>
                                        <p:cTn id="47" dur="1" fill="hold">
                                          <p:stCondLst>
                                            <p:cond delay="0"/>
                                          </p:stCondLst>
                                        </p:cTn>
                                        <p:tgtEl>
                                          <p:spTgt spid="36"/>
                                        </p:tgtEl>
                                        <p:attrNameLst>
                                          <p:attrName>style.visibility</p:attrName>
                                        </p:attrNameLst>
                                      </p:cBhvr>
                                      <p:to>
                                        <p:strVal val="visible"/>
                                      </p:to>
                                    </p:set>
                                    <p:anim calcmode="lin" valueType="num">
                                      <p:cBhvr additive="base">
                                        <p:cTn id="48" dur="200"/>
                                        <p:tgtEl>
                                          <p:spTgt spid="36"/>
                                        </p:tgtEl>
                                        <p:attrNameLst>
                                          <p:attrName>ppt_x</p:attrName>
                                        </p:attrNameLst>
                                      </p:cBhvr>
                                      <p:tavLst>
                                        <p:tav tm="0">
                                          <p:val>
                                            <p:strVal val="#ppt_x-#ppt_w*1.125000"/>
                                          </p:val>
                                        </p:tav>
                                        <p:tav tm="100000">
                                          <p:val>
                                            <p:strVal val="#ppt_x"/>
                                          </p:val>
                                        </p:tav>
                                      </p:tavLst>
                                    </p:anim>
                                    <p:animEffect transition="in" filter="wipe(right)">
                                      <p:cBhvr>
                                        <p:cTn id="49" dur="200"/>
                                        <p:tgtEl>
                                          <p:spTgt spid="36"/>
                                        </p:tgtEl>
                                      </p:cBhvr>
                                    </p:animEffect>
                                  </p:childTnLst>
                                </p:cTn>
                              </p:par>
                            </p:childTnLst>
                          </p:cTn>
                        </p:par>
                        <p:par>
                          <p:cTn id="50" fill="hold">
                            <p:stCondLst>
                              <p:cond delay="200"/>
                            </p:stCondLst>
                            <p:childTnLst>
                              <p:par>
                                <p:cTn id="51" presetID="12" presetClass="entr" presetSubtype="8" fill="hold" grpId="0" nodeType="afterEffect">
                                  <p:stCondLst>
                                    <p:cond delay="0"/>
                                  </p:stCondLst>
                                  <p:childTnLst>
                                    <p:set>
                                      <p:cBhvr>
                                        <p:cTn id="52" dur="1" fill="hold">
                                          <p:stCondLst>
                                            <p:cond delay="0"/>
                                          </p:stCondLst>
                                        </p:cTn>
                                        <p:tgtEl>
                                          <p:spTgt spid="37"/>
                                        </p:tgtEl>
                                        <p:attrNameLst>
                                          <p:attrName>style.visibility</p:attrName>
                                        </p:attrNameLst>
                                      </p:cBhvr>
                                      <p:to>
                                        <p:strVal val="visible"/>
                                      </p:to>
                                    </p:set>
                                    <p:anim calcmode="lin" valueType="num">
                                      <p:cBhvr additive="base">
                                        <p:cTn id="53" dur="200"/>
                                        <p:tgtEl>
                                          <p:spTgt spid="37"/>
                                        </p:tgtEl>
                                        <p:attrNameLst>
                                          <p:attrName>ppt_x</p:attrName>
                                        </p:attrNameLst>
                                      </p:cBhvr>
                                      <p:tavLst>
                                        <p:tav tm="0">
                                          <p:val>
                                            <p:strVal val="#ppt_x-#ppt_w*1.125000"/>
                                          </p:val>
                                        </p:tav>
                                        <p:tav tm="100000">
                                          <p:val>
                                            <p:strVal val="#ppt_x"/>
                                          </p:val>
                                        </p:tav>
                                      </p:tavLst>
                                    </p:anim>
                                    <p:animEffect transition="in" filter="wipe(right)">
                                      <p:cBhvr>
                                        <p:cTn id="54" dur="200"/>
                                        <p:tgtEl>
                                          <p:spTgt spid="37"/>
                                        </p:tgtEl>
                                      </p:cBhvr>
                                    </p:animEffect>
                                  </p:childTnLst>
                                </p:cTn>
                              </p:par>
                            </p:childTnLst>
                          </p:cTn>
                        </p:par>
                        <p:par>
                          <p:cTn id="55" fill="hold">
                            <p:stCondLst>
                              <p:cond delay="400"/>
                            </p:stCondLst>
                            <p:childTnLst>
                              <p:par>
                                <p:cTn id="56" presetID="12" presetClass="entr" presetSubtype="8" fill="hold" grpId="0" nodeType="afterEffect">
                                  <p:stCondLst>
                                    <p:cond delay="0"/>
                                  </p:stCondLst>
                                  <p:childTnLst>
                                    <p:set>
                                      <p:cBhvr>
                                        <p:cTn id="57" dur="1" fill="hold">
                                          <p:stCondLst>
                                            <p:cond delay="0"/>
                                          </p:stCondLst>
                                        </p:cTn>
                                        <p:tgtEl>
                                          <p:spTgt spid="41"/>
                                        </p:tgtEl>
                                        <p:attrNameLst>
                                          <p:attrName>style.visibility</p:attrName>
                                        </p:attrNameLst>
                                      </p:cBhvr>
                                      <p:to>
                                        <p:strVal val="visible"/>
                                      </p:to>
                                    </p:set>
                                    <p:anim calcmode="lin" valueType="num">
                                      <p:cBhvr additive="base">
                                        <p:cTn id="58" dur="200"/>
                                        <p:tgtEl>
                                          <p:spTgt spid="41"/>
                                        </p:tgtEl>
                                        <p:attrNameLst>
                                          <p:attrName>ppt_x</p:attrName>
                                        </p:attrNameLst>
                                      </p:cBhvr>
                                      <p:tavLst>
                                        <p:tav tm="0">
                                          <p:val>
                                            <p:strVal val="#ppt_x-#ppt_w*1.125000"/>
                                          </p:val>
                                        </p:tav>
                                        <p:tav tm="100000">
                                          <p:val>
                                            <p:strVal val="#ppt_x"/>
                                          </p:val>
                                        </p:tav>
                                      </p:tavLst>
                                    </p:anim>
                                    <p:animEffect transition="in" filter="wipe(right)">
                                      <p:cBhvr>
                                        <p:cTn id="59" dur="200"/>
                                        <p:tgtEl>
                                          <p:spTgt spid="41"/>
                                        </p:tgtEl>
                                      </p:cBhvr>
                                    </p:animEffect>
                                  </p:childTnLst>
                                </p:cTn>
                              </p:par>
                            </p:childTnLst>
                          </p:cTn>
                        </p:par>
                        <p:par>
                          <p:cTn id="60" fill="hold">
                            <p:stCondLst>
                              <p:cond delay="600"/>
                            </p:stCondLst>
                            <p:childTnLst>
                              <p:par>
                                <p:cTn id="61" presetID="12" presetClass="entr" presetSubtype="8" fill="hold" grpId="0" nodeType="afterEffect">
                                  <p:stCondLst>
                                    <p:cond delay="0"/>
                                  </p:stCondLst>
                                  <p:childTnLst>
                                    <p:set>
                                      <p:cBhvr>
                                        <p:cTn id="62" dur="1" fill="hold">
                                          <p:stCondLst>
                                            <p:cond delay="0"/>
                                          </p:stCondLst>
                                        </p:cTn>
                                        <p:tgtEl>
                                          <p:spTgt spid="42"/>
                                        </p:tgtEl>
                                        <p:attrNameLst>
                                          <p:attrName>style.visibility</p:attrName>
                                        </p:attrNameLst>
                                      </p:cBhvr>
                                      <p:to>
                                        <p:strVal val="visible"/>
                                      </p:to>
                                    </p:set>
                                    <p:anim calcmode="lin" valueType="num">
                                      <p:cBhvr additive="base">
                                        <p:cTn id="63" dur="200"/>
                                        <p:tgtEl>
                                          <p:spTgt spid="42"/>
                                        </p:tgtEl>
                                        <p:attrNameLst>
                                          <p:attrName>ppt_x</p:attrName>
                                        </p:attrNameLst>
                                      </p:cBhvr>
                                      <p:tavLst>
                                        <p:tav tm="0">
                                          <p:val>
                                            <p:strVal val="#ppt_x-#ppt_w*1.125000"/>
                                          </p:val>
                                        </p:tav>
                                        <p:tav tm="100000">
                                          <p:val>
                                            <p:strVal val="#ppt_x"/>
                                          </p:val>
                                        </p:tav>
                                      </p:tavLst>
                                    </p:anim>
                                    <p:animEffect transition="in" filter="wipe(right)">
                                      <p:cBhvr>
                                        <p:cTn id="64" dur="200"/>
                                        <p:tgtEl>
                                          <p:spTgt spid="42"/>
                                        </p:tgtEl>
                                      </p:cBhvr>
                                    </p:animEffect>
                                  </p:childTnLst>
                                </p:cTn>
                              </p:par>
                            </p:childTnLst>
                          </p:cTn>
                        </p:par>
                        <p:par>
                          <p:cTn id="65" fill="hold">
                            <p:stCondLst>
                              <p:cond delay="800"/>
                            </p:stCondLst>
                            <p:childTnLst>
                              <p:par>
                                <p:cTn id="66" presetID="12" presetClass="entr" presetSubtype="8" fill="hold" grpId="0" nodeType="afterEffect">
                                  <p:stCondLst>
                                    <p:cond delay="0"/>
                                  </p:stCondLst>
                                  <p:childTnLst>
                                    <p:set>
                                      <p:cBhvr>
                                        <p:cTn id="67" dur="1" fill="hold">
                                          <p:stCondLst>
                                            <p:cond delay="0"/>
                                          </p:stCondLst>
                                        </p:cTn>
                                        <p:tgtEl>
                                          <p:spTgt spid="38"/>
                                        </p:tgtEl>
                                        <p:attrNameLst>
                                          <p:attrName>style.visibility</p:attrName>
                                        </p:attrNameLst>
                                      </p:cBhvr>
                                      <p:to>
                                        <p:strVal val="visible"/>
                                      </p:to>
                                    </p:set>
                                    <p:anim calcmode="lin" valueType="num">
                                      <p:cBhvr additive="base">
                                        <p:cTn id="68" dur="200"/>
                                        <p:tgtEl>
                                          <p:spTgt spid="38"/>
                                        </p:tgtEl>
                                        <p:attrNameLst>
                                          <p:attrName>ppt_x</p:attrName>
                                        </p:attrNameLst>
                                      </p:cBhvr>
                                      <p:tavLst>
                                        <p:tav tm="0">
                                          <p:val>
                                            <p:strVal val="#ppt_x-#ppt_w*1.125000"/>
                                          </p:val>
                                        </p:tav>
                                        <p:tav tm="100000">
                                          <p:val>
                                            <p:strVal val="#ppt_x"/>
                                          </p:val>
                                        </p:tav>
                                      </p:tavLst>
                                    </p:anim>
                                    <p:animEffect transition="in" filter="wipe(right)">
                                      <p:cBhvr>
                                        <p:cTn id="69" dur="200"/>
                                        <p:tgtEl>
                                          <p:spTgt spid="38"/>
                                        </p:tgtEl>
                                      </p:cBhvr>
                                    </p:animEffect>
                                  </p:childTnLst>
                                </p:cTn>
                              </p:par>
                            </p:childTnLst>
                          </p:cTn>
                        </p:par>
                        <p:par>
                          <p:cTn id="70" fill="hold">
                            <p:stCondLst>
                              <p:cond delay="1000"/>
                            </p:stCondLst>
                            <p:childTnLst>
                              <p:par>
                                <p:cTn id="71" presetID="12" presetClass="entr" presetSubtype="8" fill="hold" grpId="0" nodeType="afterEffect">
                                  <p:stCondLst>
                                    <p:cond delay="0"/>
                                  </p:stCondLst>
                                  <p:childTnLst>
                                    <p:set>
                                      <p:cBhvr>
                                        <p:cTn id="72" dur="1" fill="hold">
                                          <p:stCondLst>
                                            <p:cond delay="0"/>
                                          </p:stCondLst>
                                        </p:cTn>
                                        <p:tgtEl>
                                          <p:spTgt spid="40"/>
                                        </p:tgtEl>
                                        <p:attrNameLst>
                                          <p:attrName>style.visibility</p:attrName>
                                        </p:attrNameLst>
                                      </p:cBhvr>
                                      <p:to>
                                        <p:strVal val="visible"/>
                                      </p:to>
                                    </p:set>
                                    <p:anim calcmode="lin" valueType="num">
                                      <p:cBhvr additive="base">
                                        <p:cTn id="73" dur="200"/>
                                        <p:tgtEl>
                                          <p:spTgt spid="40"/>
                                        </p:tgtEl>
                                        <p:attrNameLst>
                                          <p:attrName>ppt_x</p:attrName>
                                        </p:attrNameLst>
                                      </p:cBhvr>
                                      <p:tavLst>
                                        <p:tav tm="0">
                                          <p:val>
                                            <p:strVal val="#ppt_x-#ppt_w*1.125000"/>
                                          </p:val>
                                        </p:tav>
                                        <p:tav tm="100000">
                                          <p:val>
                                            <p:strVal val="#ppt_x"/>
                                          </p:val>
                                        </p:tav>
                                      </p:tavLst>
                                    </p:anim>
                                    <p:animEffect transition="in" filter="wipe(right)">
                                      <p:cBhvr>
                                        <p:cTn id="74" dur="200"/>
                                        <p:tgtEl>
                                          <p:spTgt spid="40"/>
                                        </p:tgtEl>
                                      </p:cBhvr>
                                    </p:animEffect>
                                  </p:childTnLst>
                                </p:cTn>
                              </p:par>
                            </p:childTnLst>
                          </p:cTn>
                        </p:par>
                        <p:par>
                          <p:cTn id="75" fill="hold">
                            <p:stCondLst>
                              <p:cond delay="1200"/>
                            </p:stCondLst>
                            <p:childTnLst>
                              <p:par>
                                <p:cTn id="76" presetID="12" presetClass="entr" presetSubtype="8" fill="hold" grpId="0" nodeType="afterEffect">
                                  <p:stCondLst>
                                    <p:cond delay="0"/>
                                  </p:stCondLst>
                                  <p:childTnLst>
                                    <p:set>
                                      <p:cBhvr>
                                        <p:cTn id="77" dur="1" fill="hold">
                                          <p:stCondLst>
                                            <p:cond delay="0"/>
                                          </p:stCondLst>
                                        </p:cTn>
                                        <p:tgtEl>
                                          <p:spTgt spid="39"/>
                                        </p:tgtEl>
                                        <p:attrNameLst>
                                          <p:attrName>style.visibility</p:attrName>
                                        </p:attrNameLst>
                                      </p:cBhvr>
                                      <p:to>
                                        <p:strVal val="visible"/>
                                      </p:to>
                                    </p:set>
                                    <p:anim calcmode="lin" valueType="num">
                                      <p:cBhvr additive="base">
                                        <p:cTn id="78" dur="200"/>
                                        <p:tgtEl>
                                          <p:spTgt spid="39"/>
                                        </p:tgtEl>
                                        <p:attrNameLst>
                                          <p:attrName>ppt_x</p:attrName>
                                        </p:attrNameLst>
                                      </p:cBhvr>
                                      <p:tavLst>
                                        <p:tav tm="0">
                                          <p:val>
                                            <p:strVal val="#ppt_x-#ppt_w*1.125000"/>
                                          </p:val>
                                        </p:tav>
                                        <p:tav tm="100000">
                                          <p:val>
                                            <p:strVal val="#ppt_x"/>
                                          </p:val>
                                        </p:tav>
                                      </p:tavLst>
                                    </p:anim>
                                    <p:animEffect transition="in" filter="wipe(right)">
                                      <p:cBhvr>
                                        <p:cTn id="79" dur="200"/>
                                        <p:tgtEl>
                                          <p:spTgt spid="39"/>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44"/>
                                        </p:tgtEl>
                                        <p:attrNameLst>
                                          <p:attrName>style.visibility</p:attrName>
                                        </p:attrNameLst>
                                      </p:cBhvr>
                                      <p:to>
                                        <p:strVal val="visible"/>
                                      </p:to>
                                    </p:set>
                                    <p:animEffect transition="in" filter="fade">
                                      <p:cBhvr>
                                        <p:cTn id="84" dur="500"/>
                                        <p:tgtEl>
                                          <p:spTgt spid="44"/>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fade">
                                      <p:cBhvr>
                                        <p:cTn id="8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Root cause is CC</a:t>
            </a:r>
          </a:p>
          <a:p>
            <a:r>
              <a:rPr lang="en-US" dirty="0"/>
              <a:t>Feedback (ECN/delay) relies on the queue</a:t>
            </a:r>
            <a:endParaRPr lang="en-US" dirty="0">
              <a:sym typeface="Wingdings"/>
            </a:endParaRPr>
          </a:p>
          <a:p>
            <a:r>
              <a:rPr lang="en-US" dirty="0">
                <a:sym typeface="Wingdings"/>
              </a:rPr>
              <a:t>CC intentionally keeps standing queues</a:t>
            </a:r>
          </a:p>
        </p:txBody>
      </p:sp>
      <p:sp>
        <p:nvSpPr>
          <p:cNvPr id="3" name="Title 2"/>
          <p:cNvSpPr>
            <a:spLocks noGrp="1"/>
          </p:cNvSpPr>
          <p:nvPr>
            <p:ph type="title"/>
          </p:nvPr>
        </p:nvSpPr>
        <p:spPr/>
        <p:txBody>
          <a:bodyPr/>
          <a:lstStyle/>
          <a:p>
            <a:r>
              <a:rPr lang="en-US" dirty="0"/>
              <a:t>Problem 2: standing queues</a:t>
            </a:r>
          </a:p>
        </p:txBody>
      </p:sp>
      <p:sp>
        <p:nvSpPr>
          <p:cNvPr id="52" name="Slide Number Placeholder 51"/>
          <p:cNvSpPr>
            <a:spLocks noGrp="1"/>
          </p:cNvSpPr>
          <p:nvPr>
            <p:ph type="sldNum" sz="quarter" idx="2"/>
          </p:nvPr>
        </p:nvSpPr>
        <p:spPr/>
        <p:txBody>
          <a:bodyPr/>
          <a:lstStyle/>
          <a:p>
            <a:fld id="{86CB4B4D-7CA3-9044-876B-883B54F8677D}" type="slidenum">
              <a:rPr lang="uk-UA" smtClean="0"/>
              <a:t>8</a:t>
            </a:fld>
            <a:endParaRPr lang="uk-UA"/>
          </a:p>
        </p:txBody>
      </p:sp>
      <p:sp>
        <p:nvSpPr>
          <p:cNvPr id="57" name="TextBox 56"/>
          <p:cNvSpPr txBox="1"/>
          <p:nvPr/>
        </p:nvSpPr>
        <p:spPr>
          <a:xfrm>
            <a:off x="3047119" y="3328059"/>
            <a:ext cx="6091411"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a:r>
              <a:rPr lang="en-US" sz="3600" dirty="0">
                <a:solidFill>
                  <a:srgbClr val="FF0000"/>
                </a:solidFill>
                <a:sym typeface="Wingdings"/>
              </a:rPr>
              <a:t>Add 20~50us queueing delay</a:t>
            </a:r>
          </a:p>
          <a:p>
            <a:pPr defTabSz="825500"/>
            <a:r>
              <a:rPr lang="en-US" sz="3600" dirty="0">
                <a:solidFill>
                  <a:srgbClr val="FF0000"/>
                </a:solidFill>
                <a:sym typeface="Wingdings"/>
              </a:rPr>
              <a:t>4~10x base RTT!!!</a:t>
            </a:r>
          </a:p>
        </p:txBody>
      </p:sp>
    </p:spTree>
    <p:custDataLst>
      <p:tags r:id="rId1"/>
    </p:custDataLst>
    <p:extLst>
      <p:ext uri="{BB962C8B-B14F-4D97-AF65-F5344CB8AC3E}">
        <p14:creationId xmlns:p14="http://schemas.microsoft.com/office/powerpoint/2010/main" val="321581564"/>
      </p:ext>
    </p:extLst>
  </p:cSld>
  <p:clrMapOvr>
    <a:masterClrMapping/>
  </p:clrMapOvr>
  <p:transition spd="med" advTm="2870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Tradeoffs </a:t>
            </a:r>
          </a:p>
          <a:p>
            <a:endParaRPr lang="en-US" dirty="0"/>
          </a:p>
          <a:p>
            <a:endParaRPr lang="en-US" dirty="0"/>
          </a:p>
          <a:p>
            <a:endParaRPr lang="en-US" dirty="0"/>
          </a:p>
          <a:p>
            <a:r>
              <a:rPr lang="en-US" dirty="0"/>
              <a:t>Many factors affect the tradeoffs</a:t>
            </a:r>
          </a:p>
          <a:p>
            <a:pPr lvl="1"/>
            <a:r>
              <a:rPr lang="en-US" dirty="0"/>
              <a:t>Traffic patterns, failure scenarios, and network arch</a:t>
            </a:r>
          </a:p>
          <a:p>
            <a:r>
              <a:rPr lang="en-US" dirty="0"/>
              <a:t>Feedback (ECN/delay) is imprecise</a:t>
            </a:r>
          </a:p>
          <a:p>
            <a:pPr lvl="1"/>
            <a:r>
              <a:rPr lang="en-US" dirty="0"/>
              <a:t>CC has to use heuristics to guess (1) network condition; (2) rate adjustments</a:t>
            </a:r>
          </a:p>
          <a:p>
            <a:r>
              <a:rPr lang="en-US" dirty="0"/>
              <a:t>Many parameters in such heuristics</a:t>
            </a:r>
          </a:p>
          <a:p>
            <a:pPr lvl="1"/>
            <a:r>
              <a:rPr lang="en-US" dirty="0"/>
              <a:t>e.g., 15 parameters in DCQCN</a:t>
            </a:r>
          </a:p>
          <a:p>
            <a:pPr lvl="1"/>
            <a:r>
              <a:rPr lang="en-US" dirty="0"/>
              <a:t>Tuning takes several months</a:t>
            </a:r>
          </a:p>
        </p:txBody>
      </p:sp>
      <p:sp>
        <p:nvSpPr>
          <p:cNvPr id="3" name="Title 2"/>
          <p:cNvSpPr>
            <a:spLocks noGrp="1"/>
          </p:cNvSpPr>
          <p:nvPr>
            <p:ph type="title"/>
          </p:nvPr>
        </p:nvSpPr>
        <p:spPr/>
        <p:txBody>
          <a:bodyPr/>
          <a:lstStyle/>
          <a:p>
            <a:r>
              <a:rPr lang="en-US" dirty="0"/>
              <a:t>Problem 3: complex parameter tuning</a:t>
            </a:r>
          </a:p>
        </p:txBody>
      </p:sp>
      <p:sp>
        <p:nvSpPr>
          <p:cNvPr id="11" name="Slide Number Placeholder 10"/>
          <p:cNvSpPr>
            <a:spLocks noGrp="1"/>
          </p:cNvSpPr>
          <p:nvPr>
            <p:ph type="sldNum" sz="quarter" idx="2"/>
          </p:nvPr>
        </p:nvSpPr>
        <p:spPr/>
        <p:txBody>
          <a:bodyPr/>
          <a:lstStyle/>
          <a:p>
            <a:fld id="{86CB4B4D-7CA3-9044-876B-883B54F8677D}" type="slidenum">
              <a:rPr lang="uk-UA" smtClean="0"/>
              <a:t>9</a:t>
            </a:fld>
            <a:endParaRPr lang="uk-UA"/>
          </a:p>
        </p:txBody>
      </p:sp>
      <p:grpSp>
        <p:nvGrpSpPr>
          <p:cNvPr id="20" name="Group 19"/>
          <p:cNvGrpSpPr/>
          <p:nvPr/>
        </p:nvGrpSpPr>
        <p:grpSpPr>
          <a:xfrm>
            <a:off x="982181" y="1440943"/>
            <a:ext cx="4075020" cy="961962"/>
            <a:chOff x="1792504" y="1578036"/>
            <a:chExt cx="4075020" cy="961962"/>
          </a:xfrm>
        </p:grpSpPr>
        <p:sp>
          <p:nvSpPr>
            <p:cNvPr id="12" name="Triangle 11"/>
            <p:cNvSpPr/>
            <p:nvPr/>
          </p:nvSpPr>
          <p:spPr>
            <a:xfrm>
              <a:off x="3589867" y="2162627"/>
              <a:ext cx="440266" cy="377371"/>
            </a:xfrm>
            <a:prstGeom prst="triangle">
              <a:avLst/>
            </a:prstGeom>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3" name="Rectangle 12"/>
            <p:cNvSpPr/>
            <p:nvPr/>
          </p:nvSpPr>
          <p:spPr>
            <a:xfrm rot="21412301">
              <a:off x="1854200" y="2139767"/>
              <a:ext cx="3911601" cy="45719"/>
            </a:xfrm>
            <a:prstGeom prst="rect">
              <a:avLst/>
            </a:prstGeom>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6" name="TextBox 15"/>
            <p:cNvSpPr txBox="1"/>
            <p:nvPr/>
          </p:nvSpPr>
          <p:spPr>
            <a:xfrm>
              <a:off x="4650844" y="1578036"/>
              <a:ext cx="121668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2000" dirty="0"/>
                <a:t>Utilization</a:t>
              </a:r>
              <a:endParaRPr kumimoji="0" lang="en-US" sz="20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17" name="TextBox 16"/>
            <p:cNvSpPr txBox="1"/>
            <p:nvPr/>
          </p:nvSpPr>
          <p:spPr>
            <a:xfrm>
              <a:off x="1792504" y="1746457"/>
              <a:ext cx="100187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2000" dirty="0"/>
                <a:t>S</a:t>
              </a:r>
              <a:r>
                <a:rPr kumimoji="0" lang="en-US" sz="2000" b="0" i="0" u="none" strike="noStrike" cap="none" spc="0" normalizeH="0" baseline="0" dirty="0">
                  <a:ln>
                    <a:noFill/>
                  </a:ln>
                  <a:solidFill>
                    <a:srgbClr val="000000"/>
                  </a:solidFill>
                  <a:effectLst/>
                  <a:uFillTx/>
                  <a:latin typeface="+mn-lt"/>
                  <a:ea typeface="+mn-ea"/>
                  <a:cs typeface="+mn-cs"/>
                  <a:sym typeface="Helvetica Light"/>
                </a:rPr>
                <a:t>tability</a:t>
              </a:r>
            </a:p>
          </p:txBody>
        </p:sp>
      </p:grpSp>
      <p:grpSp>
        <p:nvGrpSpPr>
          <p:cNvPr id="21" name="Group 20"/>
          <p:cNvGrpSpPr/>
          <p:nvPr/>
        </p:nvGrpSpPr>
        <p:grpSpPr>
          <a:xfrm>
            <a:off x="5823971" y="1440943"/>
            <a:ext cx="3955147" cy="961962"/>
            <a:chOff x="1810654" y="1578036"/>
            <a:chExt cx="3955147" cy="961962"/>
          </a:xfrm>
        </p:grpSpPr>
        <p:sp>
          <p:nvSpPr>
            <p:cNvPr id="22" name="Triangle 21"/>
            <p:cNvSpPr/>
            <p:nvPr/>
          </p:nvSpPr>
          <p:spPr>
            <a:xfrm>
              <a:off x="3589867" y="2162627"/>
              <a:ext cx="440266" cy="377371"/>
            </a:xfrm>
            <a:prstGeom prst="triangle">
              <a:avLst/>
            </a:prstGeom>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23" name="Rectangle 22"/>
            <p:cNvSpPr/>
            <p:nvPr/>
          </p:nvSpPr>
          <p:spPr>
            <a:xfrm rot="21412301">
              <a:off x="1854200" y="2139767"/>
              <a:ext cx="3911601" cy="45719"/>
            </a:xfrm>
            <a:prstGeom prst="rect">
              <a:avLst/>
            </a:prstGeom>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24" name="TextBox 23"/>
            <p:cNvSpPr txBox="1"/>
            <p:nvPr/>
          </p:nvSpPr>
          <p:spPr>
            <a:xfrm>
              <a:off x="4289276" y="1578036"/>
              <a:ext cx="141385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2000" dirty="0"/>
                <a:t>Throughput</a:t>
              </a:r>
              <a:endParaRPr kumimoji="0" lang="en-US" sz="20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25" name="TextBox 24"/>
            <p:cNvSpPr txBox="1"/>
            <p:nvPr/>
          </p:nvSpPr>
          <p:spPr>
            <a:xfrm>
              <a:off x="1810654" y="1713071"/>
              <a:ext cx="1000274"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0000"/>
                  </a:solidFill>
                  <a:effectLst/>
                  <a:uFillTx/>
                  <a:latin typeface="+mn-lt"/>
                  <a:ea typeface="+mn-ea"/>
                  <a:cs typeface="+mn-cs"/>
                  <a:sym typeface="Helvetica Light"/>
                </a:rPr>
                <a:t>Latency</a:t>
              </a:r>
            </a:p>
          </p:txBody>
        </p:sp>
      </p:grpSp>
      <p:cxnSp>
        <p:nvCxnSpPr>
          <p:cNvPr id="28" name="Straight Connector 27"/>
          <p:cNvCxnSpPr/>
          <p:nvPr/>
        </p:nvCxnSpPr>
        <p:spPr>
          <a:xfrm>
            <a:off x="10268944" y="2205892"/>
            <a:ext cx="1465856" cy="0"/>
          </a:xfrm>
          <a:prstGeom prst="line">
            <a:avLst/>
          </a:prstGeom>
          <a:noFill/>
          <a:ln w="127000" cap="flat">
            <a:solidFill>
              <a:srgbClr val="000000"/>
            </a:solidFill>
            <a:prstDash val="sysDot"/>
            <a:miter lim="400000"/>
          </a:ln>
          <a:effectLst/>
          <a:sp3d/>
        </p:spPr>
        <p:style>
          <a:lnRef idx="0">
            <a:scrgbClr r="0" g="0" b="0"/>
          </a:lnRef>
          <a:fillRef idx="0">
            <a:scrgbClr r="0" g="0" b="0"/>
          </a:fillRef>
          <a:effectRef idx="0">
            <a:scrgbClr r="0" g="0" b="0"/>
          </a:effectRef>
          <a:fontRef idx="none"/>
        </p:style>
      </p:cxnSp>
    </p:spTree>
    <p:custDataLst>
      <p:tags r:id="rId1"/>
    </p:custDataLst>
    <p:extLst>
      <p:ext uri="{BB962C8B-B14F-4D97-AF65-F5344CB8AC3E}">
        <p14:creationId xmlns:p14="http://schemas.microsoft.com/office/powerpoint/2010/main" val="1595085969"/>
      </p:ext>
    </p:extLst>
  </p:cSld>
  <p:clrMapOvr>
    <a:masterClrMapping/>
  </p:clrMapOvr>
  <p:transition spd="med" advTm="927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fade">
                                      <p:cBhvr>
                                        <p:cTn id="47" dur="50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fade">
                                      <p:cBhvr>
                                        <p:cTn id="52" dur="500"/>
                                        <p:tgtEl>
                                          <p:spTgt spid="2">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
                                            <p:txEl>
                                              <p:pRg st="10" end="10"/>
                                            </p:txEl>
                                          </p:spTgt>
                                        </p:tgtEl>
                                        <p:attrNameLst>
                                          <p:attrName>style.visibility</p:attrName>
                                        </p:attrNameLst>
                                      </p:cBhvr>
                                      <p:to>
                                        <p:strVal val="visible"/>
                                      </p:to>
                                    </p:set>
                                    <p:animEffect transition="in" filter="fade">
                                      <p:cBhvr>
                                        <p:cTn id="57"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7|11.7|20.1"/>
</p:tagLst>
</file>

<file path=ppt/tags/tag10.xml><?xml version="1.0" encoding="utf-8"?>
<p:tagLst xmlns:a="http://schemas.openxmlformats.org/drawingml/2006/main" xmlns:r="http://schemas.openxmlformats.org/officeDocument/2006/relationships" xmlns:p="http://schemas.openxmlformats.org/presentationml/2006/main">
  <p:tag name="TIMING" val="|0.7|9.1|1|2.8|0.9|1.6|11.6|1.6|0.9|3.9|8.6|10.2"/>
</p:tagLst>
</file>

<file path=ppt/tags/tag11.xml><?xml version="1.0" encoding="utf-8"?>
<p:tagLst xmlns:a="http://schemas.openxmlformats.org/drawingml/2006/main" xmlns:r="http://schemas.openxmlformats.org/officeDocument/2006/relationships" xmlns:p="http://schemas.openxmlformats.org/presentationml/2006/main">
  <p:tag name="TIMING" val="|0.5|8.1"/>
</p:tagLst>
</file>

<file path=ppt/tags/tag12.xml><?xml version="1.0" encoding="utf-8"?>
<p:tagLst xmlns:a="http://schemas.openxmlformats.org/drawingml/2006/main" xmlns:r="http://schemas.openxmlformats.org/officeDocument/2006/relationships" xmlns:p="http://schemas.openxmlformats.org/presentationml/2006/main">
  <p:tag name="TIMING" val="|5.1|0.8|2.7|3|6.9|2.7|3.1|3.6"/>
</p:tagLst>
</file>

<file path=ppt/tags/tag13.xml><?xml version="1.0" encoding="utf-8"?>
<p:tagLst xmlns:a="http://schemas.openxmlformats.org/drawingml/2006/main" xmlns:r="http://schemas.openxmlformats.org/officeDocument/2006/relationships" xmlns:p="http://schemas.openxmlformats.org/presentationml/2006/main">
  <p:tag name="TIMING" val="|3|5.5|6.3|8.9|0.8|9.8"/>
</p:tagLst>
</file>

<file path=ppt/tags/tag14.xml><?xml version="1.0" encoding="utf-8"?>
<p:tagLst xmlns:a="http://schemas.openxmlformats.org/drawingml/2006/main" xmlns:r="http://schemas.openxmlformats.org/officeDocument/2006/relationships" xmlns:p="http://schemas.openxmlformats.org/presentationml/2006/main">
  <p:tag name="TIMING" val="|0.3|0.1|0.1|0.1|0.1|0.1|0.1|0.1|0.1|0.1|-1.7|1.8|0.1"/>
</p:tagLst>
</file>

<file path=ppt/tags/tag15.xml><?xml version="1.0" encoding="utf-8"?>
<p:tagLst xmlns:a="http://schemas.openxmlformats.org/drawingml/2006/main" xmlns:r="http://schemas.openxmlformats.org/officeDocument/2006/relationships" xmlns:p="http://schemas.openxmlformats.org/presentationml/2006/main">
  <p:tag name="TIMING" val="|3|5.4|8.6|5.9|17.5"/>
</p:tagLst>
</file>

<file path=ppt/tags/tag16.xml><?xml version="1.0" encoding="utf-8"?>
<p:tagLst xmlns:a="http://schemas.openxmlformats.org/drawingml/2006/main" xmlns:r="http://schemas.openxmlformats.org/officeDocument/2006/relationships" xmlns:p="http://schemas.openxmlformats.org/presentationml/2006/main">
  <p:tag name="TIMING" val="|30.1|0.5|9.3|3.8|4.5|3.4|2.6|4.1|1.1|3.7|3.4"/>
</p:tagLst>
</file>

<file path=ppt/tags/tag17.xml><?xml version="1.0" encoding="utf-8"?>
<p:tagLst xmlns:a="http://schemas.openxmlformats.org/drawingml/2006/main" xmlns:r="http://schemas.openxmlformats.org/officeDocument/2006/relationships" xmlns:p="http://schemas.openxmlformats.org/presentationml/2006/main">
  <p:tag name="TIMING" val="|13.2|1.9|0.9|6.6|6|3|3.7|3.4|1.4|3.4|4.2|4.8|11.4|8.6|3.8|3.8"/>
</p:tagLst>
</file>

<file path=ppt/tags/tag18.xml><?xml version="1.0" encoding="utf-8"?>
<p:tagLst xmlns:a="http://schemas.openxmlformats.org/drawingml/2006/main" xmlns:r="http://schemas.openxmlformats.org/officeDocument/2006/relationships" xmlns:p="http://schemas.openxmlformats.org/presentationml/2006/main">
  <p:tag name="TIMING" val="|1.3|4.5"/>
</p:tagLst>
</file>

<file path=ppt/tags/tag19.xml><?xml version="1.0" encoding="utf-8"?>
<p:tagLst xmlns:a="http://schemas.openxmlformats.org/drawingml/2006/main" xmlns:r="http://schemas.openxmlformats.org/officeDocument/2006/relationships" xmlns:p="http://schemas.openxmlformats.org/presentationml/2006/main">
  <p:tag name="TIMING" val="|3|4|3.3|6.5|5.4|9.2|9.7|6.7"/>
</p:tagLst>
</file>

<file path=ppt/tags/tag2.xml><?xml version="1.0" encoding="utf-8"?>
<p:tagLst xmlns:a="http://schemas.openxmlformats.org/drawingml/2006/main" xmlns:r="http://schemas.openxmlformats.org/officeDocument/2006/relationships" xmlns:p="http://schemas.openxmlformats.org/presentationml/2006/main">
  <p:tag name="TIMING" val="|22.1|0.5|0.6|2.6|1.1"/>
</p:tagLst>
</file>

<file path=ppt/tags/tag20.xml><?xml version="1.0" encoding="utf-8"?>
<p:tagLst xmlns:a="http://schemas.openxmlformats.org/drawingml/2006/main" xmlns:r="http://schemas.openxmlformats.org/officeDocument/2006/relationships" xmlns:p="http://schemas.openxmlformats.org/presentationml/2006/main">
  <p:tag name="TIMING" val="|3.3|0.8"/>
</p:tagLst>
</file>

<file path=ppt/tags/tag21.xml><?xml version="1.0" encoding="utf-8"?>
<p:tagLst xmlns:a="http://schemas.openxmlformats.org/drawingml/2006/main" xmlns:r="http://schemas.openxmlformats.org/officeDocument/2006/relationships" xmlns:p="http://schemas.openxmlformats.org/presentationml/2006/main">
  <p:tag name="TIMING" val="|1.6|1.8|1.9|2.9|1.1|3.1|4|7.9|3.2|11.1|1.8|1.4"/>
</p:tagLst>
</file>

<file path=ppt/tags/tag22.xml><?xml version="1.0" encoding="utf-8"?>
<p:tagLst xmlns:a="http://schemas.openxmlformats.org/drawingml/2006/main" xmlns:r="http://schemas.openxmlformats.org/officeDocument/2006/relationships" xmlns:p="http://schemas.openxmlformats.org/presentationml/2006/main">
  <p:tag name="TIMING" val="|20.4|8.3|0.5|0.4|15.6|7.1|1.3|9.3"/>
</p:tagLst>
</file>

<file path=ppt/tags/tag23.xml><?xml version="1.0" encoding="utf-8"?>
<p:tagLst xmlns:a="http://schemas.openxmlformats.org/drawingml/2006/main" xmlns:r="http://schemas.openxmlformats.org/officeDocument/2006/relationships" xmlns:p="http://schemas.openxmlformats.org/presentationml/2006/main">
  <p:tag name="TIMING" val="|1.3|7.9|0.7|5|3|4.5|3.9|2.4|16.2"/>
</p:tagLst>
</file>

<file path=ppt/tags/tag3.xml><?xml version="1.0" encoding="utf-8"?>
<p:tagLst xmlns:a="http://schemas.openxmlformats.org/drawingml/2006/main" xmlns:r="http://schemas.openxmlformats.org/officeDocument/2006/relationships" xmlns:p="http://schemas.openxmlformats.org/presentationml/2006/main">
  <p:tag name="TIMING" val="|10.6|4|5|3.3"/>
</p:tagLst>
</file>

<file path=ppt/tags/tag4.xml><?xml version="1.0" encoding="utf-8"?>
<p:tagLst xmlns:a="http://schemas.openxmlformats.org/drawingml/2006/main" xmlns:r="http://schemas.openxmlformats.org/officeDocument/2006/relationships" xmlns:p="http://schemas.openxmlformats.org/presentationml/2006/main">
  <p:tag name="TIMING" val="|1.2|11.6|8.9|11.6|8.9|3.6"/>
</p:tagLst>
</file>

<file path=ppt/tags/tag5.xml><?xml version="1.0" encoding="utf-8"?>
<p:tagLst xmlns:a="http://schemas.openxmlformats.org/drawingml/2006/main" xmlns:r="http://schemas.openxmlformats.org/officeDocument/2006/relationships" xmlns:p="http://schemas.openxmlformats.org/presentationml/2006/main">
  <p:tag name="TIMING" val="|4.4|3.1|5.1|20.4|16|2.5|10.7|14.2|10.5|7"/>
</p:tagLst>
</file>

<file path=ppt/tags/tag6.xml><?xml version="1.0" encoding="utf-8"?>
<p:tagLst xmlns:a="http://schemas.openxmlformats.org/drawingml/2006/main" xmlns:r="http://schemas.openxmlformats.org/officeDocument/2006/relationships" xmlns:p="http://schemas.openxmlformats.org/presentationml/2006/main">
  <p:tag name="TIMING" val="|11.7|8.6|3.1|6.2|3.2|3"/>
</p:tagLst>
</file>

<file path=ppt/tags/tag7.xml><?xml version="1.0" encoding="utf-8"?>
<p:tagLst xmlns:a="http://schemas.openxmlformats.org/drawingml/2006/main" xmlns:r="http://schemas.openxmlformats.org/officeDocument/2006/relationships" xmlns:p="http://schemas.openxmlformats.org/presentationml/2006/main">
  <p:tag name="TIMING" val="|1|1.4|5.7|4.5"/>
</p:tagLst>
</file>

<file path=ppt/tags/tag8.xml><?xml version="1.0" encoding="utf-8"?>
<p:tagLst xmlns:a="http://schemas.openxmlformats.org/drawingml/2006/main" xmlns:r="http://schemas.openxmlformats.org/officeDocument/2006/relationships" xmlns:p="http://schemas.openxmlformats.org/presentationml/2006/main">
  <p:tag name="TIMING" val="|3.4|4|21.2|23.4|3.7|9.5|5.9|4.6|8.1"/>
</p:tagLst>
</file>

<file path=ppt/tags/tag9.xml><?xml version="1.0" encoding="utf-8"?>
<p:tagLst xmlns:a="http://schemas.openxmlformats.org/drawingml/2006/main" xmlns:r="http://schemas.openxmlformats.org/officeDocument/2006/relationships" xmlns:p="http://schemas.openxmlformats.org/presentationml/2006/main">
  <p:tag name="TIMING" val="|3.8|11|5.1|6.9|11.5|9.1"/>
</p:tagLst>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微软雅黑">
      <a:majorFont>
        <a:latin typeface="Arial"/>
        <a:ea typeface="微软雅黑"/>
        <a:cs typeface="Helvetica Light"/>
      </a:majorFont>
      <a:minorFont>
        <a:latin typeface="Arial"/>
        <a:ea typeface="微软雅黑"/>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24281</TotalTime>
  <Words>3918</Words>
  <Application>Microsoft Macintosh PowerPoint</Application>
  <PresentationFormat>Widescreen</PresentationFormat>
  <Paragraphs>636</Paragraphs>
  <Slides>36</Slides>
  <Notes>24</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36</vt:i4>
      </vt:variant>
    </vt:vector>
  </HeadingPairs>
  <TitlesOfParts>
    <vt:vector size="50" baseType="lpstr">
      <vt:lpstr>.HiraKakuInterface-W3</vt:lpstr>
      <vt:lpstr>.SFNSText</vt:lpstr>
      <vt:lpstr>微软雅黑</vt:lpstr>
      <vt:lpstr>微软雅黑</vt:lpstr>
      <vt:lpstr>Microsoft YaHei Light</vt:lpstr>
      <vt:lpstr>ZapfDingbatsITC</vt:lpstr>
      <vt:lpstr>Arial</vt:lpstr>
      <vt:lpstr>Cambria Math</vt:lpstr>
      <vt:lpstr>Courier New</vt:lpstr>
      <vt:lpstr>Helvetica Neue</vt:lpstr>
      <vt:lpstr>LucidaGrande</vt:lpstr>
      <vt:lpstr>Times New Roman</vt:lpstr>
      <vt:lpstr>Wingdings</vt:lpstr>
      <vt:lpstr>White</vt:lpstr>
      <vt:lpstr>PowerPoint Presentation</vt:lpstr>
      <vt:lpstr>High-performance networking is desired</vt:lpstr>
      <vt:lpstr>Two essential steps to high performance</vt:lpstr>
      <vt:lpstr>CC is immature in high-speed network</vt:lpstr>
      <vt:lpstr>Problems of state-of-the-art</vt:lpstr>
      <vt:lpstr>Problem 1: slow convergence</vt:lpstr>
      <vt:lpstr>Problem 2: standing queues</vt:lpstr>
      <vt:lpstr>Problem 2: standing queues</vt:lpstr>
      <vt:lpstr>Problem 3: complex parameter tuning</vt:lpstr>
      <vt:lpstr>Problems of state-of-the-art</vt:lpstr>
      <vt:lpstr>HPCC: use INT as precise feedback</vt:lpstr>
      <vt:lpstr>PowerPoint Presentation</vt:lpstr>
      <vt:lpstr>HPCC solves the 3 problems</vt:lpstr>
      <vt:lpstr>HPCC: overview and challenges</vt:lpstr>
      <vt:lpstr>Challenge 1: tolerate feedback delay</vt:lpstr>
      <vt:lpstr>Challenge 1: tolerate feedback delay</vt:lpstr>
      <vt:lpstr>Estimating inflight bytes</vt:lpstr>
      <vt:lpstr>Controlling inflight bytes</vt:lpstr>
      <vt:lpstr>Challenge 2: Fast reaction without overreaction</vt:lpstr>
      <vt:lpstr>Challenge 2: Fast reaction without overreaction</vt:lpstr>
      <vt:lpstr>Challenge 2: Fast reaction without overreaction</vt:lpstr>
      <vt:lpstr>Challenge 2: Fast reaction without overreaction</vt:lpstr>
      <vt:lpstr>Challenge 2: Fast reaction without overreaction</vt:lpstr>
      <vt:lpstr>Challenge 2: Fast reaction without overreaction</vt:lpstr>
      <vt:lpstr>Theory proof</vt:lpstr>
      <vt:lpstr>Implementation</vt:lpstr>
      <vt:lpstr>Implementation in commodity FPGA NIC</vt:lpstr>
      <vt:lpstr>Implementation: testbed</vt:lpstr>
      <vt:lpstr>Evaluations</vt:lpstr>
      <vt:lpstr>HPCC achieves lower FCT and near-zero queue</vt:lpstr>
      <vt:lpstr>HPCC has the potential to remove PFC</vt:lpstr>
      <vt:lpstr>Conclusion</vt:lpstr>
      <vt:lpstr>PowerPoint Presentation</vt:lpstr>
      <vt:lpstr>Difference with XCP</vt:lpstr>
      <vt:lpstr>txRate vs rxRate</vt:lpstr>
      <vt:lpstr>Multiple QoS queues?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CK</dc:creator>
  <cp:lastModifiedBy>Rui Miao</cp:lastModifiedBy>
  <cp:revision>934</cp:revision>
  <dcterms:modified xsi:type="dcterms:W3CDTF">2022-06-29T05:15:59Z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operty1">
    <vt:lpwstr>E6636BC20180234D78A0072836F0B330A2B9B20F15EA8B80AFD98931B16E2BB62B43B638616EAB0F223927083846ADEB9C1921FA11D03BD11BBFC2EC7E7E1BDA24F933AD172394E7F41D284767024E87EED2EBE67302D1E708EAF19A11202C38DD86259E4E3</vt:lpwstr>
  </property>
</Properties>
</file>