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648" r:id="rId1"/>
    <p:sldMasterId id="2147483657" r:id="rId2"/>
  </p:sldMasterIdLst>
  <p:notesMasterIdLst>
    <p:notesMasterId r:id="rId23"/>
  </p:notesMasterIdLst>
  <p:sldIdLst>
    <p:sldId id="1979422270" r:id="rId3"/>
    <p:sldId id="11088244" r:id="rId4"/>
    <p:sldId id="11088261" r:id="rId5"/>
    <p:sldId id="1979422276" r:id="rId6"/>
    <p:sldId id="11088262" r:id="rId7"/>
    <p:sldId id="1979422243" r:id="rId8"/>
    <p:sldId id="1979422248" r:id="rId9"/>
    <p:sldId id="1979422247" r:id="rId10"/>
    <p:sldId id="1979422249" r:id="rId11"/>
    <p:sldId id="1979422251" r:id="rId12"/>
    <p:sldId id="266" r:id="rId13"/>
    <p:sldId id="1979422254" r:id="rId14"/>
    <p:sldId id="1979422255" r:id="rId15"/>
    <p:sldId id="1979422262" r:id="rId16"/>
    <p:sldId id="1979422277" r:id="rId17"/>
    <p:sldId id="1979422259" r:id="rId18"/>
    <p:sldId id="1979422260" r:id="rId19"/>
    <p:sldId id="1979422265" r:id="rId20"/>
    <p:sldId id="1979422268" r:id="rId21"/>
    <p:sldId id="197942227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i Miao" initials="RM" lastIdx="39" clrIdx="0">
    <p:extLst>
      <p:ext uri="{19B8F6BF-5375-455C-9EA6-DF929625EA0E}">
        <p15:presenceInfo xmlns:p15="http://schemas.microsoft.com/office/powerpoint/2012/main" userId="e328f4393d7207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9300"/>
    <a:srgbClr val="008F00"/>
    <a:srgbClr val="FF033F"/>
    <a:srgbClr val="0432FF"/>
    <a:srgbClr val="B3DBED"/>
    <a:srgbClr val="00B9FF"/>
    <a:srgbClr val="00D3FF"/>
    <a:srgbClr val="B3E0ED"/>
    <a:srgbClr val="F3D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1" autoAdjust="0"/>
    <p:restoredTop sz="78941"/>
  </p:normalViewPr>
  <p:slideViewPr>
    <p:cSldViewPr snapToGrid="0" snapToObjects="1">
      <p:cViewPr varScale="1">
        <p:scale>
          <a:sx n="122" d="100"/>
          <a:sy n="122" d="100"/>
        </p:scale>
        <p:origin x="856"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24141-7641-6440-BE67-7119C582AA0D}" type="datetimeFigureOut">
              <a:rPr kumimoji="1" lang="zh-CN" altLang="en-US" smtClean="0"/>
              <a:t>2022/8/18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0251F-6E45-2B43-8CB9-AF733BC705F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Hello, everyone. I am Shuai Wang from Tsinghua</a:t>
            </a:r>
            <a:r>
              <a:rPr kumimoji="1" lang="zh-CN" altLang="en-US" dirty="0"/>
              <a:t> </a:t>
            </a:r>
            <a:r>
              <a:rPr kumimoji="1" lang="en-US" altLang="zh-CN" dirty="0"/>
              <a:t>University. And in this talk, I am going to present our work on how</a:t>
            </a:r>
            <a:r>
              <a:rPr kumimoji="1" lang="zh-CN" altLang="en-US" dirty="0"/>
              <a:t> </a:t>
            </a:r>
            <a:r>
              <a:rPr kumimoji="1" lang="en-US" altLang="zh-CN" dirty="0"/>
              <a:t>to build a predictable virtualized fabric in multi-tenant data centers.</a:t>
            </a:r>
            <a:r>
              <a:rPr kumimoji="1" lang="zh-CN" altLang="en-US" dirty="0"/>
              <a:t> </a:t>
            </a:r>
            <a:r>
              <a:rPr kumimoji="1" lang="en-US" altLang="zh-CN" dirty="0"/>
              <a:t>This</a:t>
            </a:r>
            <a:r>
              <a:rPr kumimoji="1" lang="zh-CN" altLang="en-US" dirty="0"/>
              <a:t> </a:t>
            </a:r>
            <a:r>
              <a:rPr kumimoji="1" lang="en-US" altLang="zh-CN" dirty="0"/>
              <a:t>is a joint work with our collaborators from Alibaba cloud, </a:t>
            </a:r>
            <a:r>
              <a:rPr kumimoji="1" lang="en-US" altLang="zh-CN" dirty="0" err="1"/>
              <a:t>zhongguancun</a:t>
            </a:r>
            <a:r>
              <a:rPr kumimoji="1" lang="en-US" altLang="zh-CN" dirty="0"/>
              <a:t> laboratory, and University of Cambridge.</a:t>
            </a:r>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0</a:t>
            </a:fld>
            <a:endParaRPr kumimoji="1" lang="zh-CN" altLang="en-US"/>
          </a:p>
        </p:txBody>
      </p:sp>
    </p:spTree>
    <p:extLst>
      <p:ext uri="{BB962C8B-B14F-4D97-AF65-F5344CB8AC3E}">
        <p14:creationId xmlns:p14="http://schemas.microsoft.com/office/powerpoint/2010/main" val="801139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The insight here is that the traditional DCN fabric is a black box for the end hosts. So, end hosts do not know what is going on in network fabric, and they typically use heuristic for the rate adjustment and path selection. </a:t>
            </a:r>
          </a:p>
          <a:p>
            <a:endParaRPr kumimoji="1" lang="en" altLang="zh-CN" dirty="0"/>
          </a:p>
          <a:p>
            <a:r>
              <a:rPr kumimoji="1" lang="en" altLang="zh-CN" dirty="0"/>
              <a:t>As a result, it takes a long time to perceive the path’s quality, and converge to the demanded bandwidth. </a:t>
            </a:r>
          </a:p>
          <a:p>
            <a:endParaRPr kumimoji="1" lang="en" altLang="zh-CN" dirty="0"/>
          </a:p>
          <a:p>
            <a:r>
              <a:rPr kumimoji="1" lang="en" altLang="zh-CN" dirty="0"/>
              <a:t>In recent years, programmable network devices are deployed in data centers, </a:t>
            </a:r>
          </a:p>
          <a:p>
            <a:endParaRPr kumimoji="1" lang="en" altLang="zh-CN" dirty="0"/>
          </a:p>
          <a:p>
            <a:r>
              <a:rPr kumimoji="1" lang="en" altLang="zh-CN" dirty="0"/>
              <a:t>and ﻿they bring possibilities to obtain real-time and precise network information.</a:t>
            </a:r>
            <a:r>
              <a:rPr kumimoji="1" lang="en-US" altLang="zh-CN" dirty="0"/>
              <a:t> </a:t>
            </a:r>
          </a:p>
          <a:p>
            <a:endParaRPr kumimoji="1" lang="en-US" altLang="zh-CN" dirty="0"/>
          </a:p>
          <a:p>
            <a:r>
              <a:rPr kumimoji="1" lang="en-US" altLang="zh-CN" dirty="0"/>
              <a:t>With these information, senders can adjust rate and select path more accurately and rapidly. </a:t>
            </a:r>
          </a:p>
          <a:p>
            <a:endParaRPr kumimoji="1" lang="en-US" altLang="zh-CN" dirty="0"/>
          </a:p>
          <a:p>
            <a:r>
              <a:rPr kumimoji="1" lang="en-US" altLang="zh-CN" dirty="0"/>
              <a:t>That opens up new opportunities for the sender to </a:t>
            </a:r>
            <a:r>
              <a:rPr lang="en" altLang="zh-CN" sz="1200" dirty="0">
                <a:latin typeface="+mn-lt"/>
                <a:ea typeface="+mn-ea"/>
                <a:cs typeface="+mn-ea"/>
                <a:sym typeface="+mn-lt"/>
              </a:rPr>
              <a:t>perceive the path’s quality and converge to demanded bandwidth in sub millisecond.</a:t>
            </a:r>
            <a:endParaRPr kumimoji="1" lang="en" altLang="zh-CN"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9</a:t>
            </a:fld>
            <a:endParaRPr kumimoji="1" lang="zh-CN" altLang="en-US"/>
          </a:p>
        </p:txBody>
      </p:sp>
    </p:spTree>
    <p:extLst>
      <p:ext uri="{BB962C8B-B14F-4D97-AF65-F5344CB8AC3E}">
        <p14:creationId xmlns:p14="http://schemas.microsoft.com/office/powerpoint/2010/main" val="1374611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 the architecture of </a:t>
            </a:r>
            <a:r>
              <a:rPr kumimoji="1" lang="en-US" altLang="zh-CN" dirty="0" err="1"/>
              <a:t>uFAB</a:t>
            </a:r>
            <a:r>
              <a:rPr kumimoji="1" lang="en-US" altLang="zh-CN" dirty="0"/>
              <a:t>. </a:t>
            </a:r>
          </a:p>
          <a:p>
            <a:endParaRPr kumimoji="1" lang="en-US" altLang="zh-CN" dirty="0"/>
          </a:p>
          <a:p>
            <a:r>
              <a:rPr kumimoji="1" lang="en-US" altLang="zh-CN" dirty="0"/>
              <a:t>Each host has an active edge, </a:t>
            </a:r>
            <a:r>
              <a:rPr kumimoji="1" lang="en-US" altLang="zh-CN" dirty="0" err="1"/>
              <a:t>uFAB</a:t>
            </a:r>
            <a:r>
              <a:rPr kumimoji="1" lang="en-US" altLang="zh-CN" dirty="0"/>
              <a:t>-E. </a:t>
            </a:r>
          </a:p>
          <a:p>
            <a:endParaRPr kumimoji="1" lang="en-US" altLang="zh-CN" dirty="0"/>
          </a:p>
          <a:p>
            <a:r>
              <a:rPr kumimoji="1" lang="en-US" altLang="zh-CN" dirty="0"/>
              <a:t>And, the switches are the informative core, </a:t>
            </a:r>
            <a:r>
              <a:rPr kumimoji="1" lang="en-US" altLang="zh-CN" dirty="0" err="1"/>
              <a:t>uFAB</a:t>
            </a:r>
            <a:r>
              <a:rPr kumimoji="1" lang="en-US" altLang="zh-CN" dirty="0"/>
              <a:t>-C. </a:t>
            </a:r>
          </a:p>
          <a:p>
            <a:endParaRPr kumimoji="1" lang="en-US" altLang="zh-CN" dirty="0"/>
          </a:p>
          <a:p>
            <a:r>
              <a:rPr kumimoji="1" lang="en-US" altLang="zh-CN" dirty="0"/>
              <a:t>When the sender sends traffic to the receiver, it generates probe packets and sends them to network. </a:t>
            </a:r>
          </a:p>
          <a:p>
            <a:endParaRPr kumimoji="1" lang="en-US" altLang="zh-CN" dirty="0"/>
          </a:p>
          <a:p>
            <a:r>
              <a:rPr kumimoji="1" lang="en-US" altLang="zh-CN" dirty="0"/>
              <a:t>Every time the probe packets reach a switch, the switch will insert virtual fabric information into probe packets, </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including not only network information but also tenant information, such as link capacity, link utilization, bandwidth guarantee, etc. The tenant information enables </a:t>
            </a:r>
            <a:r>
              <a:rPr kumimoji="1" lang="en-US" altLang="zh-CN" dirty="0" err="1"/>
              <a:t>uFAB</a:t>
            </a:r>
            <a:r>
              <a:rPr kumimoji="1" lang="en-US" altLang="zh-CN" dirty="0"/>
              <a:t> to perform tenant-level </a:t>
            </a:r>
            <a:r>
              <a:rPr kumimoji="1" lang="en-US" altLang="zh-CN"/>
              <a:t>network isolation.</a:t>
            </a:r>
            <a:endParaRPr kumimoji="1" lang="en-US" altLang="zh-CN" dirty="0"/>
          </a:p>
          <a:p>
            <a:endParaRPr kumimoji="1" lang="en-US" altLang="zh-CN" dirty="0"/>
          </a:p>
          <a:p>
            <a:r>
              <a:rPr kumimoji="1" lang="en-US" altLang="zh-CN" dirty="0"/>
              <a:t>In this way, when the probe packets reach the receiver, all necessary information will be collected in the probe packets, and then will be piggybacked to the sender. Based on the feedback, the sender can schedule packets to different paths, and control sending rate of each path.</a:t>
            </a:r>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10</a:t>
            </a:fld>
            <a:endParaRPr kumimoji="1" lang="zh-CN" altLang="en-US"/>
          </a:p>
        </p:txBody>
      </p:sp>
    </p:spTree>
    <p:extLst>
      <p:ext uri="{BB962C8B-B14F-4D97-AF65-F5344CB8AC3E}">
        <p14:creationId xmlns:p14="http://schemas.microsoft.com/office/powerpoint/2010/main" val="210671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So, how </a:t>
                </a:r>
                <a:r>
                  <a:rPr lang="en-US" altLang="zh-CN" i="0" dirty="0" err="1">
                    <a:solidFill>
                      <a:srgbClr val="0432FF"/>
                    </a:solidFill>
                    <a:latin typeface="Cambria Math" panose="02040503050406030204" pitchFamily="18" charset="0"/>
                    <a:ea typeface="Cambria Math" panose="02040503050406030204" pitchFamily="18" charset="0"/>
                  </a:rPr>
                  <a:t>uFAB</a:t>
                </a:r>
                <a:r>
                  <a:rPr lang="en-US" altLang="zh-CN" i="0" dirty="0">
                    <a:solidFill>
                      <a:srgbClr val="0432FF"/>
                    </a:solidFill>
                    <a:latin typeface="Cambria Math" panose="02040503050406030204" pitchFamily="18" charset="0"/>
                    <a:ea typeface="Cambria Math" panose="02040503050406030204" pitchFamily="18" charset="0"/>
                  </a:rPr>
                  <a:t> achieve bandwidth guarantee with work conservation.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With the VM pair’s token and link capacity recorded in the switches,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different VM-pairs can use proportional sharing to allocate bandwidth,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because proportional sharing based on </a:t>
                </a:r>
                <a:r>
                  <a:rPr lang="en-US" altLang="zh-CN" i="0" dirty="0" err="1">
                    <a:solidFill>
                      <a:srgbClr val="0432FF"/>
                    </a:solidFill>
                    <a:latin typeface="Cambria Math" panose="02040503050406030204" pitchFamily="18" charset="0"/>
                    <a:ea typeface="Cambria Math" panose="02040503050406030204" pitchFamily="18" charset="0"/>
                  </a:rPr>
                  <a:t>vm</a:t>
                </a:r>
                <a:r>
                  <a:rPr lang="en-US" altLang="zh-CN" i="0" dirty="0">
                    <a:solidFill>
                      <a:srgbClr val="0432FF"/>
                    </a:solidFill>
                    <a:latin typeface="Cambria Math" panose="02040503050406030204" pitchFamily="18" charset="0"/>
                    <a:ea typeface="Cambria Math" panose="02040503050406030204" pitchFamily="18" charset="0"/>
                  </a:rPr>
                  <a:t> pairs’ guarantees provide a very quick judgement about the overall bandwidth guarantee. That is, either every</a:t>
                </a:r>
                <a:r>
                  <a:rPr lang="zh-CN" altLang="en-US" i="0" dirty="0">
                    <a:solidFill>
                      <a:srgbClr val="0432FF"/>
                    </a:solidFill>
                    <a:latin typeface="Cambria Math" panose="02040503050406030204" pitchFamily="18" charset="0"/>
                    <a:ea typeface="Cambria Math" panose="02040503050406030204" pitchFamily="18" charset="0"/>
                  </a:rPr>
                  <a:t> </a:t>
                </a:r>
                <a:r>
                  <a:rPr lang="en-US" altLang="zh-CN" i="0" dirty="0" err="1">
                    <a:solidFill>
                      <a:srgbClr val="0432FF"/>
                    </a:solidFill>
                    <a:latin typeface="Cambria Math" panose="02040503050406030204" pitchFamily="18" charset="0"/>
                    <a:ea typeface="Cambria Math" panose="02040503050406030204" pitchFamily="18" charset="0"/>
                  </a:rPr>
                  <a:t>vm</a:t>
                </a:r>
                <a:r>
                  <a:rPr lang="zh-CN" altLang="en-US" i="0" dirty="0">
                    <a:solidFill>
                      <a:srgbClr val="0432FF"/>
                    </a:solidFill>
                    <a:latin typeface="Cambria Math" panose="02040503050406030204" pitchFamily="18" charset="0"/>
                    <a:ea typeface="Cambria Math" panose="02040503050406030204" pitchFamily="18" charset="0"/>
                  </a:rPr>
                  <a:t> </a:t>
                </a:r>
                <a:r>
                  <a:rPr lang="en-US" altLang="zh-CN" i="0" dirty="0">
                    <a:solidFill>
                      <a:srgbClr val="0432FF"/>
                    </a:solidFill>
                    <a:latin typeface="Cambria Math" panose="02040503050406030204" pitchFamily="18" charset="0"/>
                    <a:ea typeface="Cambria Math" panose="02040503050406030204" pitchFamily="18" charset="0"/>
                  </a:rPr>
                  <a:t>pair‘s bandwidth can be guaranteed, or none can be guaranteed.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But what if some senders do not have sufficient traffic demand?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To solve this problem, we also record the switch’s output rate and the </a:t>
                </a:r>
                <a:r>
                  <a:rPr lang="en-US" altLang="zh-CN" i="0" dirty="0" err="1">
                    <a:solidFill>
                      <a:srgbClr val="0432FF"/>
                    </a:solidFill>
                    <a:latin typeface="Cambria Math" panose="02040503050406030204" pitchFamily="18" charset="0"/>
                    <a:ea typeface="Cambria Math" panose="02040503050406030204" pitchFamily="18" charset="0"/>
                  </a:rPr>
                  <a:t>vm</a:t>
                </a:r>
                <a:r>
                  <a:rPr lang="en-US" altLang="zh-CN" i="0" dirty="0">
                    <a:solidFill>
                      <a:srgbClr val="0432FF"/>
                    </a:solidFill>
                    <a:latin typeface="Cambria Math" panose="02040503050406030204" pitchFamily="18" charset="0"/>
                    <a:ea typeface="Cambria Math" panose="02040503050406030204" pitchFamily="18" charset="0"/>
                  </a:rPr>
                  <a:t> pairs’ sending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If some senders have insufficient traffic, </a:t>
                </a:r>
                <a:br>
                  <a:rPr lang="en-US" altLang="zh-CN" i="0" dirty="0">
                    <a:solidFill>
                      <a:srgbClr val="0432FF"/>
                    </a:solidFill>
                    <a:latin typeface="Cambria Math" panose="02040503050406030204" pitchFamily="18" charset="0"/>
                    <a:ea typeface="Cambria Math" panose="02040503050406030204" pitchFamily="18" charset="0"/>
                  </a:rPr>
                </a:br>
                <a:br>
                  <a:rPr lang="en-US" altLang="zh-CN" i="0" dirty="0">
                    <a:solidFill>
                      <a:srgbClr val="0432FF"/>
                    </a:solidFill>
                    <a:latin typeface="Cambria Math" panose="02040503050406030204" pitchFamily="18" charset="0"/>
                    <a:ea typeface="Cambria Math" panose="02040503050406030204" pitchFamily="18" charset="0"/>
                  </a:rPr>
                </a:br>
                <a:r>
                  <a:rPr lang="en-US" altLang="zh-CN" i="0" dirty="0">
                    <a:solidFill>
                      <a:srgbClr val="0432FF"/>
                    </a:solidFill>
                    <a:latin typeface="Cambria Math" panose="02040503050406030204" pitchFamily="18" charset="0"/>
                    <a:ea typeface="Cambria Math" panose="02040503050406030204" pitchFamily="18" charset="0"/>
                  </a:rPr>
                  <a:t>total </a:t>
                </a:r>
                <a:r>
                  <a:rPr lang="en-US" altLang="zh-CN" i="0" dirty="0" err="1">
                    <a:solidFill>
                      <a:srgbClr val="0432FF"/>
                    </a:solidFill>
                    <a:latin typeface="Cambria Math" panose="02040503050406030204" pitchFamily="18" charset="0"/>
                    <a:ea typeface="Cambria Math" panose="02040503050406030204" pitchFamily="18" charset="0"/>
                  </a:rPr>
                  <a:t>tx</a:t>
                </a:r>
                <a:r>
                  <a:rPr lang="en-US" altLang="zh-CN" i="0" dirty="0">
                    <a:solidFill>
                      <a:srgbClr val="0432FF"/>
                    </a:solidFill>
                    <a:latin typeface="Cambria Math" panose="02040503050406030204" pitchFamily="18" charset="0"/>
                    <a:ea typeface="Cambria Math" panose="02040503050406030204" pitchFamily="18" charset="0"/>
                  </a:rPr>
                  <a:t> rate will</a:t>
                </a:r>
                <a:r>
                  <a:rPr lang="zh-CN" altLang="en-US" i="0" dirty="0">
                    <a:solidFill>
                      <a:srgbClr val="0432FF"/>
                    </a:solidFill>
                    <a:latin typeface="Cambria Math" panose="02040503050406030204" pitchFamily="18" charset="0"/>
                    <a:ea typeface="Cambria Math" panose="02040503050406030204" pitchFamily="18" charset="0"/>
                  </a:rPr>
                  <a:t> </a:t>
                </a:r>
                <a:r>
                  <a:rPr lang="en-US" altLang="zh-CN" i="0" dirty="0">
                    <a:solidFill>
                      <a:srgbClr val="0432FF"/>
                    </a:solidFill>
                    <a:latin typeface="Cambria Math" panose="02040503050406030204" pitchFamily="18" charset="0"/>
                    <a:ea typeface="Cambria Math" panose="02040503050406030204" pitchFamily="18" charset="0"/>
                  </a:rPr>
                  <a:t>be</a:t>
                </a:r>
                <a:r>
                  <a:rPr lang="zh-CN" altLang="en-US" i="0" dirty="0">
                    <a:solidFill>
                      <a:srgbClr val="0432FF"/>
                    </a:solidFill>
                    <a:latin typeface="Cambria Math" panose="02040503050406030204" pitchFamily="18" charset="0"/>
                    <a:ea typeface="Cambria Math" panose="02040503050406030204" pitchFamily="18" charset="0"/>
                  </a:rPr>
                  <a:t> </a:t>
                </a:r>
                <a:r>
                  <a:rPr lang="en-US" altLang="zh-CN" i="0" dirty="0">
                    <a:solidFill>
                      <a:srgbClr val="0432FF"/>
                    </a:solidFill>
                    <a:latin typeface="Cambria Math" panose="02040503050406030204" pitchFamily="18" charset="0"/>
                    <a:ea typeface="Cambria Math" panose="02040503050406030204" pitchFamily="18" charset="0"/>
                  </a:rPr>
                  <a:t>less than the link capacity, and lead to the increase of the expected sending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We use uppercase</a:t>
                </a:r>
                <a:r>
                  <a:rPr lang="zh-CN" altLang="en-US" i="0" dirty="0">
                    <a:solidFill>
                      <a:srgbClr val="0432FF"/>
                    </a:solidFill>
                    <a:latin typeface="Cambria Math" panose="02040503050406030204" pitchFamily="18" charset="0"/>
                    <a:ea typeface="Cambria Math" panose="02040503050406030204" pitchFamily="18" charset="0"/>
                  </a:rPr>
                  <a:t> </a:t>
                </a:r>
                <a:r>
                  <a:rPr lang="en-US" altLang="zh-CN" i="0" dirty="0">
                    <a:solidFill>
                      <a:srgbClr val="0432FF"/>
                    </a:solidFill>
                    <a:latin typeface="Cambria Math" panose="02040503050406030204" pitchFamily="18" charset="0"/>
                    <a:ea typeface="Cambria Math" panose="02040503050406030204" pitchFamily="18" charset="0"/>
                  </a:rPr>
                  <a:t>R as the expected rate, and lowercase r as the lower bound, and allow the expected rate to go beyond the lower bound.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solidFill>
                      <a:srgbClr val="0432FF"/>
                    </a:solidFill>
                    <a:latin typeface="Cambria Math" panose="02040503050406030204" pitchFamily="18" charset="0"/>
                    <a:ea typeface="Cambria Math" panose="02040503050406030204" pitchFamily="18" charset="0"/>
                  </a:rPr>
                  <a:t>%In this way, though some senders’ sending rate is lower than the expected rate, the spare bandwidth can also be used by other VM pairs by increasing their expected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1" dirty="0">
                  <a:solidFill>
                    <a:srgbClr val="0432FF"/>
                  </a:solidFill>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i="1" smtClean="0">
                        <a:solidFill>
                          <a:srgbClr val="0432FF"/>
                        </a:solidFill>
                        <a:latin typeface="Cambria Math" panose="02040503050406030204" pitchFamily="18" charset="0"/>
                        <a:ea typeface="Cambria Math" panose="02040503050406030204" pitchFamily="18" charset="0"/>
                      </a:rPr>
                      <m:t>∁</m:t>
                    </m:r>
                  </m:oMath>
                </a14:m>
                <a:r>
                  <a:rPr lang="en-US" altLang="zh-CN" dirty="0">
                    <a:solidFill>
                      <a:srgbClr val="0432FF"/>
                    </a:solidFill>
                  </a:rPr>
                  <a:t> is the link bandwidth capacity, </a:t>
                </a:r>
                <a14:m>
                  <m:oMath xmlns:m="http://schemas.openxmlformats.org/officeDocument/2006/math">
                    <m:nary>
                      <m:naryPr>
                        <m:chr m:val="∑"/>
                        <m:subHide m:val="on"/>
                        <m:supHide m:val="on"/>
                        <m:ctrlPr>
                          <a:rPr lang="en-US" altLang="zh-CN" i="1">
                            <a:solidFill>
                              <a:srgbClr val="0432FF"/>
                            </a:solidFill>
                            <a:latin typeface="Cambria Math" panose="02040503050406030204" pitchFamily="18" charset="0"/>
                          </a:rPr>
                        </m:ctrlPr>
                      </m:naryPr>
                      <m:sub/>
                      <m:sup/>
                      <m:e>
                        <m:r>
                          <a:rPr lang="en-US" altLang="zh-CN" i="1">
                            <a:solidFill>
                              <a:srgbClr val="0432FF"/>
                            </a:solidFill>
                            <a:latin typeface="Cambria Math" panose="02040503050406030204" pitchFamily="18" charset="0"/>
                            <a:ea typeface="Cambria Math" panose="02040503050406030204" pitchFamily="18" charset="0"/>
                          </a:rPr>
                          <m:t>∅</m:t>
                        </m:r>
                      </m:e>
                    </m:nary>
                  </m:oMath>
                </a14:m>
                <a:r>
                  <a:rPr lang="en-US" altLang="zh-CN" dirty="0">
                    <a:solidFill>
                      <a:srgbClr val="0432FF"/>
                    </a:solidFill>
                  </a:rPr>
                  <a:t> is total token of all active VM-pairs</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b="0" i="1" smtClean="0">
                        <a:solidFill>
                          <a:srgbClr val="0432FF"/>
                        </a:solidFill>
                        <a:latin typeface="Cambria Math" panose="02040503050406030204" pitchFamily="18" charset="0"/>
                        <a:ea typeface="Cambria Math" panose="02040503050406030204" pitchFamily="18" charset="0"/>
                      </a:rPr>
                      <m:t>𝑡𝑥</m:t>
                    </m:r>
                  </m:oMath>
                </a14:m>
                <a:r>
                  <a:rPr lang="en-US" altLang="zh-CN" b="0" i="1" dirty="0">
                    <a:solidFill>
                      <a:srgbClr val="0432FF"/>
                    </a:solidFill>
                    <a:latin typeface="Cambria Math" panose="02040503050406030204" pitchFamily="18" charset="0"/>
                    <a:ea typeface="Cambria Math" panose="02040503050406030204" pitchFamily="18" charset="0"/>
                  </a:rPr>
                  <a:t> </a:t>
                </a:r>
                <a:r>
                  <a:rPr lang="en-US" altLang="zh-CN" b="0" dirty="0">
                    <a:solidFill>
                      <a:srgbClr val="0432FF"/>
                    </a:solidFill>
                    <a:latin typeface="Cambria Math" panose="02040503050406030204" pitchFamily="18" charset="0"/>
                    <a:ea typeface="Cambria Math" panose="02040503050406030204" pitchFamily="18" charset="0"/>
                  </a:rPr>
                  <a:t>is link’s actual TX rate, </a:t>
                </a:r>
                <a14:m>
                  <m:oMath xmlns:m="http://schemas.openxmlformats.org/officeDocument/2006/math">
                    <m:nary>
                      <m:naryPr>
                        <m:chr m:val="∑"/>
                        <m:subHide m:val="on"/>
                        <m:supHide m:val="on"/>
                        <m:ctrlPr>
                          <a:rPr lang="en-US" altLang="zh-CN" i="1" smtClean="0">
                            <a:solidFill>
                              <a:srgbClr val="0432FF"/>
                            </a:solidFill>
                            <a:latin typeface="Cambria Math" panose="02040503050406030204" pitchFamily="18" charset="0"/>
                            <a:ea typeface="Cambria Math" panose="02040503050406030204" pitchFamily="18" charset="0"/>
                          </a:rPr>
                        </m:ctrlPr>
                      </m:naryPr>
                      <m:sub/>
                      <m:sup/>
                      <m:e>
                        <m:r>
                          <a:rPr lang="en-US" altLang="zh-CN" i="1">
                            <a:solidFill>
                              <a:srgbClr val="0432FF"/>
                            </a:solidFill>
                            <a:latin typeface="Cambria Math" panose="02040503050406030204" pitchFamily="18" charset="0"/>
                            <a:ea typeface="Cambria Math" panose="02040503050406030204" pitchFamily="18" charset="0"/>
                          </a:rPr>
                          <m:t>𝑅</m:t>
                        </m:r>
                      </m:e>
                    </m:nary>
                  </m:oMath>
                </a14:m>
                <a:r>
                  <a:rPr lang="en-US" altLang="zh-CN" dirty="0">
                    <a:solidFill>
                      <a:srgbClr val="0432FF"/>
                    </a:solidFill>
                  </a:rPr>
                  <a:t> is total sending rate of all active VM-pairs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0432FF"/>
                  </a:solidFill>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a:solidFill>
                      <a:srgbClr val="0432FF"/>
                    </a:solidFill>
                    <a:latin typeface="Cambria Math" panose="02040503050406030204" pitchFamily="18" charset="0"/>
                    <a:ea typeface="Cambria Math" panose="02040503050406030204" pitchFamily="18" charset="0"/>
                  </a:rPr>
                  <a:t>∁</a:t>
                </a:r>
                <a:r>
                  <a:rPr lang="en-US" altLang="zh-CN" dirty="0">
                    <a:solidFill>
                      <a:srgbClr val="0432FF"/>
                    </a:solidFill>
                  </a:rPr>
                  <a:t> is the link bandwidth capacity, </a:t>
                </a:r>
                <a:r>
                  <a:rPr lang="en-US" altLang="zh-CN" i="0">
                    <a:solidFill>
                      <a:srgbClr val="0432FF"/>
                    </a:solidFill>
                    <a:latin typeface="Cambria Math" panose="02040503050406030204" pitchFamily="18" charset="0"/>
                  </a:rPr>
                  <a:t>∑</a:t>
                </a:r>
                <a:r>
                  <a:rPr lang="en-US" altLang="zh-CN" i="0">
                    <a:solidFill>
                      <a:srgbClr val="0432FF"/>
                    </a:solidFill>
                    <a:latin typeface="Cambria Math" panose="02040503050406030204" pitchFamily="18" charset="0"/>
                    <a:ea typeface="Cambria Math" panose="02040503050406030204" pitchFamily="18" charset="0"/>
                  </a:rPr>
                  <a:t>▒∅</a:t>
                </a:r>
                <a:r>
                  <a:rPr lang="en-US" altLang="zh-CN" dirty="0">
                    <a:solidFill>
                      <a:srgbClr val="0432FF"/>
                    </a:solidFill>
                  </a:rPr>
                  <a:t> is total token of all active VM-pairs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solidFill>
                      <a:srgbClr val="0432FF"/>
                    </a:solidFill>
                    <a:latin typeface="Cambria Math" panose="02040503050406030204" pitchFamily="18" charset="0"/>
                    <a:ea typeface="Cambria Math" panose="02040503050406030204" pitchFamily="18" charset="0"/>
                  </a:rPr>
                  <a:t>𝑡𝑥</a:t>
                </a:r>
                <a:r>
                  <a:rPr lang="en-US" altLang="zh-CN" b="0" i="1" dirty="0">
                    <a:solidFill>
                      <a:srgbClr val="0432FF"/>
                    </a:solidFill>
                    <a:latin typeface="Cambria Math" panose="02040503050406030204" pitchFamily="18" charset="0"/>
                    <a:ea typeface="Cambria Math" panose="02040503050406030204" pitchFamily="18" charset="0"/>
                  </a:rPr>
                  <a:t> </a:t>
                </a:r>
                <a:r>
                  <a:rPr lang="en-US" altLang="zh-CN" b="0" dirty="0">
                    <a:solidFill>
                      <a:srgbClr val="0432FF"/>
                    </a:solidFill>
                    <a:latin typeface="Cambria Math" panose="02040503050406030204" pitchFamily="18" charset="0"/>
                    <a:ea typeface="Cambria Math" panose="02040503050406030204" pitchFamily="18" charset="0"/>
                  </a:rPr>
                  <a:t>is link’s actual TX rate, </a:t>
                </a:r>
                <a:r>
                  <a:rPr lang="en-US" altLang="zh-CN" i="0">
                    <a:solidFill>
                      <a:srgbClr val="0432FF"/>
                    </a:solidFill>
                    <a:latin typeface="Cambria Math" panose="02040503050406030204" pitchFamily="18" charset="0"/>
                    <a:ea typeface="Cambria Math" panose="02040503050406030204" pitchFamily="18" charset="0"/>
                  </a:rPr>
                  <a:t>∑▒𝑅</a:t>
                </a:r>
                <a:r>
                  <a:rPr lang="en-US" altLang="zh-CN" dirty="0">
                    <a:solidFill>
                      <a:srgbClr val="0432FF"/>
                    </a:solidFill>
                  </a:rPr>
                  <a:t> is total sending rate of all active VM-pairs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0432FF"/>
                  </a:solidFill>
                </a:endParaRPr>
              </a:p>
            </p:txBody>
          </p:sp>
        </mc:Fallback>
      </mc:AlternateContent>
      <p:sp>
        <p:nvSpPr>
          <p:cNvPr id="4" name="灯片编号占位符 3"/>
          <p:cNvSpPr>
            <a:spLocks noGrp="1"/>
          </p:cNvSpPr>
          <p:nvPr>
            <p:ph type="sldNum" sz="quarter" idx="5"/>
          </p:nvPr>
        </p:nvSpPr>
        <p:spPr/>
        <p:txBody>
          <a:bodyPr/>
          <a:lstStyle/>
          <a:p>
            <a:fld id="{E720251F-6E45-2B43-8CB9-AF733BC705F7}" type="slidenum">
              <a:rPr kumimoji="1" lang="zh-CN" altLang="en-US" smtClean="0"/>
              <a:t>11</a:t>
            </a:fld>
            <a:endParaRPr kumimoji="1" lang="zh-CN" altLang="en-US"/>
          </a:p>
        </p:txBody>
      </p:sp>
    </p:spTree>
    <p:extLst>
      <p:ext uri="{BB962C8B-B14F-4D97-AF65-F5344CB8AC3E}">
        <p14:creationId xmlns:p14="http://schemas.microsoft.com/office/powerpoint/2010/main" val="87610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window-based traffic admission </a:t>
            </a:r>
            <a:r>
              <a:rPr lang="en-US" altLang="zh-CN" dirty="0"/>
              <a:t>to limit the inflight traffic</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taking queue length in switch port into consideration, we can handle short-term traffic bursts efficiently. But there is another problem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When the link keeps being under-utilized, all VM-pairs can grow to a full line-rate, even they have only one token. Then, if multiple VM-pairs have traffic demand simultaneously, total inflight traffic and worst-case latency are still unbounded.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solve this problem, we limit the initial bursts of each host to its bandwidth guarantee,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then make them slowly converge to work conservation.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intuition behind this is that tenants pay for its guarantee but the extra capacity is a “bonus”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we do not need to hurry to provide the extra capacity.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way, we can limit </a:t>
            </a:r>
            <a:r>
              <a:rPr lang="en-US" altLang="zh-CN" sz="1200" dirty="0">
                <a:solidFill>
                  <a:srgbClr val="000000"/>
                </a:solidFill>
                <a:latin typeface="+mn-lt"/>
                <a:ea typeface="+mn-ea"/>
                <a:cs typeface="+mn-ea"/>
                <a:sym typeface="+mn-lt"/>
              </a:rPr>
              <a:t>the maximum in-flight bytes to 3 times BDP.</a:t>
            </a:r>
            <a:endParaRPr lang="en-US" altLang="zh-CN" dirty="0"/>
          </a:p>
          <a:p>
            <a:endParaRPr lang="en-US" dirty="0"/>
          </a:p>
          <a:p>
            <a:endParaRPr lang="en-US" dirty="0"/>
          </a:p>
          <a:p>
            <a:r>
              <a:rPr lang="en-US" dirty="0"/>
              <a:t>Because tenants pay for its guarantee but the extra capacity is a “bonus”</a:t>
            </a:r>
          </a:p>
          <a:p>
            <a:r>
              <a:rPr lang="en-US" dirty="0"/>
              <a:t>2 RTT to learn the load created by the initial burst from the core and start to reduce </a:t>
            </a:r>
          </a:p>
          <a:p>
            <a:r>
              <a:rPr lang="en-US" dirty="0"/>
              <a:t>Each host first limits its initial bursts to its bandwidth guarantee, and then slowly converge to work conservation</a:t>
            </a:r>
          </a:p>
          <a:p>
            <a:r>
              <a:rPr lang="en-US" dirty="0"/>
              <a:t>When the link keeps being under-utilized (𝑡𝑥 &lt; 𝐶),  all VM-pairs can grow to a full line-rate</a:t>
            </a:r>
          </a:p>
          <a:p>
            <a:r>
              <a:rPr lang="en-US" dirty="0"/>
              <a:t>Then, if multiple VM-pairs have traffic demand simultaneously, total inflight traffic and worst-case latency are still unbounded</a:t>
            </a:r>
          </a:p>
          <a:p>
            <a:endParaRPr lang="en-US" dirty="0"/>
          </a:p>
          <a:p>
            <a:endParaRPr lang="en-US" dirty="0"/>
          </a:p>
        </p:txBody>
      </p:sp>
      <p:sp>
        <p:nvSpPr>
          <p:cNvPr id="4" name="Slide Number Placeholder 3"/>
          <p:cNvSpPr>
            <a:spLocks noGrp="1"/>
          </p:cNvSpPr>
          <p:nvPr>
            <p:ph type="sldNum" sz="quarter" idx="5"/>
          </p:nvPr>
        </p:nvSpPr>
        <p:spPr/>
        <p:txBody>
          <a:bodyPr/>
          <a:lstStyle/>
          <a:p>
            <a:fld id="{E720251F-6E45-2B43-8CB9-AF733BC705F7}" type="slidenum">
              <a:rPr kumimoji="1" lang="zh-CN" altLang="en-US" smtClean="0"/>
              <a:t>12</a:t>
            </a:fld>
            <a:endParaRPr kumimoji="1" lang="zh-CN" altLang="en-US"/>
          </a:p>
        </p:txBody>
      </p:sp>
    </p:spTree>
    <p:extLst>
      <p:ext uri="{BB962C8B-B14F-4D97-AF65-F5344CB8AC3E}">
        <p14:creationId xmlns:p14="http://schemas.microsoft.com/office/powerpoint/2010/main" val="20543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13</a:t>
            </a:fld>
            <a:endParaRPr kumimoji="1" lang="zh-CN" altLang="en-US"/>
          </a:p>
        </p:txBody>
      </p:sp>
    </p:spTree>
    <p:extLst>
      <p:ext uri="{BB962C8B-B14F-4D97-AF65-F5344CB8AC3E}">
        <p14:creationId xmlns:p14="http://schemas.microsoft.com/office/powerpoint/2010/main" val="72996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0251F-6E45-2B43-8CB9-AF733BC705F7}" type="slidenum">
              <a:rPr kumimoji="1" lang="zh-CN" altLang="en-US" smtClean="0"/>
              <a:t>14</a:t>
            </a:fld>
            <a:endParaRPr kumimoji="1" lang="zh-CN" altLang="en-US"/>
          </a:p>
        </p:txBody>
      </p:sp>
    </p:spTree>
    <p:extLst>
      <p:ext uri="{BB962C8B-B14F-4D97-AF65-F5344CB8AC3E}">
        <p14:creationId xmlns:p14="http://schemas.microsoft.com/office/powerpoint/2010/main" val="130861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15</a:t>
            </a:fld>
            <a:endParaRPr kumimoji="1" lang="zh-CN" altLang="en-US"/>
          </a:p>
        </p:txBody>
      </p:sp>
    </p:spTree>
    <p:extLst>
      <p:ext uri="{BB962C8B-B14F-4D97-AF65-F5344CB8AC3E}">
        <p14:creationId xmlns:p14="http://schemas.microsoft.com/office/powerpoint/2010/main" val="260894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generate traffic from the left Pod to the right Pod, </a:t>
            </a:r>
          </a:p>
          <a:p>
            <a:endParaRPr lang="en-US" dirty="0"/>
          </a:p>
          <a:p>
            <a:r>
              <a:rPr lang="en-US" dirty="0"/>
              <a:t>with three kinds of bandwidth guarantees. </a:t>
            </a:r>
            <a:r>
              <a:rPr lang="en-US" dirty="0" err="1"/>
              <a:t>uFAB</a:t>
            </a:r>
            <a:r>
              <a:rPr lang="en-US" dirty="0"/>
              <a:t> can converges to the bandwidth guarantee quickly and steady. However, the PWC combination causes rate fluctuation, </a:t>
            </a:r>
          </a:p>
          <a:p>
            <a:endParaRPr lang="en-US" dirty="0"/>
          </a:p>
          <a:p>
            <a:r>
              <a:rPr lang="en-US" dirty="0"/>
              <a:t>and cannot satisfy the bandwidth guarantee. Besides, </a:t>
            </a:r>
            <a:r>
              <a:rPr lang="en-US" dirty="0" err="1"/>
              <a:t>uFAB</a:t>
            </a:r>
            <a:r>
              <a:rPr lang="en-US" dirty="0"/>
              <a:t> can achieve close to zero queue length. </a:t>
            </a:r>
          </a:p>
          <a:p>
            <a:endParaRPr lang="en-US" dirty="0"/>
          </a:p>
          <a:p>
            <a:r>
              <a:rPr lang="en-US" dirty="0"/>
              <a:t>With the FPGA testbed result, we can see that </a:t>
            </a:r>
            <a:r>
              <a:rPr lang="en-US" dirty="0" err="1"/>
              <a:t>uFAB</a:t>
            </a:r>
            <a:r>
              <a:rPr lang="en-US" dirty="0"/>
              <a:t> can converge to the bandwidth guarantee very quickly, even with a failure. Also, the queue length is very short, and no more than 3 times BDP.</a:t>
            </a:r>
          </a:p>
        </p:txBody>
      </p:sp>
      <p:sp>
        <p:nvSpPr>
          <p:cNvPr id="4" name="Slide Number Placeholder 3"/>
          <p:cNvSpPr>
            <a:spLocks noGrp="1"/>
          </p:cNvSpPr>
          <p:nvPr>
            <p:ph type="sldNum" sz="quarter" idx="5"/>
          </p:nvPr>
        </p:nvSpPr>
        <p:spPr/>
        <p:txBody>
          <a:bodyPr/>
          <a:lstStyle/>
          <a:p>
            <a:fld id="{E720251F-6E45-2B43-8CB9-AF733BC705F7}" type="slidenum">
              <a:rPr kumimoji="1" lang="zh-CN" altLang="en-US" smtClean="0"/>
              <a:t>16</a:t>
            </a:fld>
            <a:endParaRPr kumimoji="1" lang="zh-CN" altLang="en-US"/>
          </a:p>
        </p:txBody>
      </p:sp>
    </p:spTree>
    <p:extLst>
      <p:ext uri="{BB962C8B-B14F-4D97-AF65-F5344CB8AC3E}">
        <p14:creationId xmlns:p14="http://schemas.microsoft.com/office/powerpoint/2010/main" val="1919519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run bandwidth hungry </a:t>
            </a:r>
            <a:r>
              <a:rPr kumimoji="1" lang="en-US" altLang="zh-CN" dirty="0" err="1"/>
              <a:t>mongodb</a:t>
            </a:r>
            <a:r>
              <a:rPr kumimoji="1" lang="en-US" altLang="zh-CN" dirty="0"/>
              <a:t> application and latency sensitive Memcached simultaneously. In both scenarios, </a:t>
            </a:r>
            <a:r>
              <a:rPr kumimoji="1" lang="en-US" altLang="zh-CN" dirty="0" err="1"/>
              <a:t>uFAB</a:t>
            </a:r>
            <a:r>
              <a:rPr kumimoji="1" lang="en-US" altLang="zh-CN" dirty="0"/>
              <a:t> can achieve close to ideal performance in query per second and query completion time, because it can provide predictable network services for both </a:t>
            </a:r>
            <a:r>
              <a:rPr kumimoji="1" lang="en-US" altLang="zh-CN" dirty="0" err="1"/>
              <a:t>mongoDB</a:t>
            </a:r>
            <a:r>
              <a:rPr kumimoji="1" lang="en-US" altLang="zh-CN" dirty="0"/>
              <a:t> and </a:t>
            </a:r>
            <a:r>
              <a:rPr kumimoji="1" lang="en-US" altLang="zh-CN" dirty="0" err="1"/>
              <a:t>memcached</a:t>
            </a:r>
            <a:r>
              <a:rPr kumimoji="1" lang="en-US" altLang="zh-CN" dirty="0"/>
              <a:t>. For elastic block storage application, we also find the similar observations.</a:t>
            </a:r>
          </a:p>
          <a:p>
            <a:endParaRPr kumimoji="1" lang="en-US" altLang="zh-CN" dirty="0"/>
          </a:p>
          <a:p>
            <a:r>
              <a:rPr kumimoji="1" lang="en-US" altLang="zh-CN" dirty="0"/>
              <a:t>14:15</a:t>
            </a:r>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17</a:t>
            </a:fld>
            <a:endParaRPr kumimoji="1" lang="zh-CN" altLang="en-US"/>
          </a:p>
        </p:txBody>
      </p:sp>
    </p:spTree>
    <p:extLst>
      <p:ext uri="{BB962C8B-B14F-4D97-AF65-F5344CB8AC3E}">
        <p14:creationId xmlns:p14="http://schemas.microsoft.com/office/powerpoint/2010/main" val="167787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conclude, </a:t>
            </a:r>
          </a:p>
          <a:p>
            <a:endParaRPr kumimoji="1" lang="en-US" altLang="zh-CN" dirty="0"/>
          </a:p>
          <a:p>
            <a:r>
              <a:rPr kumimoji="1" lang="en-US" altLang="zh-CN" dirty="0"/>
              <a:t>in the next generation of data center, the applications demand predictable network performance at micro second granularity. We have two takeaways. </a:t>
            </a:r>
          </a:p>
          <a:p>
            <a:endParaRPr kumimoji="1" lang="en-US" altLang="zh-CN" dirty="0"/>
          </a:p>
          <a:p>
            <a:r>
              <a:rPr kumimoji="1" lang="en-US" altLang="zh-CN" dirty="0"/>
              <a:t>First, the network should provide their predictable services to applications, and this service has to be built in the fabric layer. So, we can avoid the infeasible VM modification. </a:t>
            </a:r>
          </a:p>
          <a:p>
            <a:endParaRPr kumimoji="1" lang="en-US" altLang="zh-CN" dirty="0"/>
          </a:p>
          <a:p>
            <a:r>
              <a:rPr kumimoji="1" lang="en-US" altLang="zh-CN" dirty="0"/>
              <a:t>Second, edge-core fusion with programmable data plane can help to get fine-grained network information and guide the sender to make smart decisions. </a:t>
            </a:r>
          </a:p>
          <a:p>
            <a:endParaRPr kumimoji="1" lang="en-US" altLang="zh-CN" dirty="0"/>
          </a:p>
          <a:p>
            <a:r>
              <a:rPr kumimoji="1" lang="en-US" altLang="zh-CN" dirty="0"/>
              <a:t>Together, this is </a:t>
            </a:r>
            <a:r>
              <a:rPr kumimoji="1" lang="en-US" altLang="zh-CN" dirty="0" err="1"/>
              <a:t>uFAB</a:t>
            </a:r>
            <a:r>
              <a:rPr kumimoji="1" lang="en-US" altLang="zh-CN" dirty="0"/>
              <a:t>, which provides bandwidth guarantee, work conservation, and bounded tail latency simultaneously.</a:t>
            </a:r>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18</a:t>
            </a:fld>
            <a:endParaRPr kumimoji="1" lang="zh-CN" altLang="en-US"/>
          </a:p>
        </p:txBody>
      </p:sp>
    </p:spTree>
    <p:extLst>
      <p:ext uri="{BB962C8B-B14F-4D97-AF65-F5344CB8AC3E}">
        <p14:creationId xmlns:p14="http://schemas.microsoft.com/office/powerpoint/2010/main" val="7859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720251F-6E45-2B43-8CB9-AF733BC705F7}" type="slidenum">
              <a:rPr kumimoji="1" lang="zh-CN" altLang="en-US" smtClean="0"/>
              <a:t>1</a:t>
            </a:fld>
            <a:endParaRPr kumimoji="1" lang="zh-CN" altLang="en-US"/>
          </a:p>
        </p:txBody>
      </p:sp>
    </p:spTree>
    <p:extLst>
      <p:ext uri="{BB962C8B-B14F-4D97-AF65-F5344CB8AC3E}">
        <p14:creationId xmlns:p14="http://schemas.microsoft.com/office/powerpoint/2010/main" val="1879623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19</a:t>
            </a:fld>
            <a:endParaRPr kumimoji="1" lang="zh-CN" altLang="en-US"/>
          </a:p>
        </p:txBody>
      </p:sp>
    </p:spTree>
    <p:extLst>
      <p:ext uri="{BB962C8B-B14F-4D97-AF65-F5344CB8AC3E}">
        <p14:creationId xmlns:p14="http://schemas.microsoft.com/office/powerpoint/2010/main" val="10743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 altLang="zh-CN"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2</a:t>
            </a:fld>
            <a:endParaRPr kumimoji="1" lang="zh-CN" altLang="en-US"/>
          </a:p>
        </p:txBody>
      </p:sp>
    </p:spTree>
    <p:extLst>
      <p:ext uri="{BB962C8B-B14F-4D97-AF65-F5344CB8AC3E}">
        <p14:creationId xmlns:p14="http://schemas.microsoft.com/office/powerpoint/2010/main" val="249202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29DB0EF0-6DB4-ED40-938A-B67A63225625}" type="slidenum">
              <a:rPr lang="en-US" smtClean="0"/>
              <a:t>3</a:t>
            </a:fld>
            <a:endParaRPr lang="en-US"/>
          </a:p>
        </p:txBody>
      </p:sp>
    </p:spTree>
    <p:extLst>
      <p:ext uri="{BB962C8B-B14F-4D97-AF65-F5344CB8AC3E}">
        <p14:creationId xmlns:p14="http://schemas.microsoft.com/office/powerpoint/2010/main" val="15088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Today’s DCN only</a:t>
            </a:r>
            <a:r>
              <a:rPr kumimoji="1" lang="zh-CN" altLang="en-US" dirty="0"/>
              <a:t> </a:t>
            </a:r>
            <a:r>
              <a:rPr kumimoji="1" lang="en-US" altLang="zh-CN" dirty="0"/>
              <a:t>does</a:t>
            </a:r>
            <a:r>
              <a:rPr kumimoji="1" lang="zh-CN" altLang="en-US" dirty="0"/>
              <a:t> </a:t>
            </a:r>
            <a:r>
              <a:rPr kumimoji="1" lang="en-US" altLang="zh-CN" dirty="0"/>
              <a:t>its</a:t>
            </a:r>
            <a:r>
              <a:rPr kumimoji="1" lang="zh-CN" altLang="en-US" dirty="0"/>
              <a:t> </a:t>
            </a:r>
            <a:r>
              <a:rPr kumimoji="1" lang="en-US" altLang="zh-CN" dirty="0"/>
              <a:t>best</a:t>
            </a:r>
            <a:r>
              <a:rPr kumimoji="1" lang="zh-CN" altLang="en-US" dirty="0"/>
              <a:t> </a:t>
            </a:r>
            <a:r>
              <a:rPr kumimoji="1" lang="en-US" altLang="zh-CN" dirty="0"/>
              <a:t>to </a:t>
            </a:r>
            <a:r>
              <a:rPr kumimoji="1" lang="en" altLang="zh-CN" dirty="0"/>
              <a:t>transmit packets, so the quality of network service is not guaranteed. </a:t>
            </a:r>
          </a:p>
          <a:p>
            <a:endParaRPr kumimoji="1" lang="en" altLang="zh-CN" dirty="0"/>
          </a:p>
          <a:p>
            <a:r>
              <a:rPr kumimoji="1" lang="en" altLang="zh-CN" dirty="0"/>
              <a:t>The</a:t>
            </a:r>
            <a:r>
              <a:rPr kumimoji="1" lang="zh-CN" altLang="en-US" dirty="0"/>
              <a:t> </a:t>
            </a:r>
            <a:r>
              <a:rPr kumimoji="1" lang="en-US" altLang="zh-CN" dirty="0"/>
              <a:t>next</a:t>
            </a:r>
            <a:r>
              <a:rPr kumimoji="1" lang="zh-CN" altLang="en-US" dirty="0"/>
              <a:t> </a:t>
            </a:r>
            <a:r>
              <a:rPr kumimoji="1" lang="en-US" altLang="zh-CN" dirty="0"/>
              <a:t>generation of DCN should provide a predictable network service for applications. </a:t>
            </a:r>
          </a:p>
          <a:p>
            <a:endParaRPr kumimoji="1" lang="en-US" altLang="zh-CN" dirty="0"/>
          </a:p>
          <a:p>
            <a:r>
              <a:rPr kumimoji="1" lang="en-US" altLang="zh-CN" dirty="0"/>
              <a:t>So, tenants can enjoy</a:t>
            </a:r>
            <a:r>
              <a:rPr kumimoji="1" lang="zh-CN" altLang="en-US" dirty="0"/>
              <a:t> </a:t>
            </a:r>
            <a:r>
              <a:rPr kumimoji="1" lang="en-US" altLang="zh-CN" dirty="0"/>
              <a:t>the guaranteed bandwidth and latency, simplifying the application design. Also, DCN operators benefit from the predictable network service, due to the performance improvement of the share cloud.</a:t>
            </a:r>
            <a:endParaRPr kumimoji="1" lang="en" altLang="zh-CN"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4</a:t>
            </a:fld>
            <a:endParaRPr kumimoji="1" lang="zh-CN" altLang="en-US"/>
          </a:p>
        </p:txBody>
      </p:sp>
    </p:spTree>
    <p:extLst>
      <p:ext uri="{BB962C8B-B14F-4D97-AF65-F5344CB8AC3E}">
        <p14:creationId xmlns:p14="http://schemas.microsoft.com/office/powerpoint/2010/main" val="346537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work, our goal is to provide predictable DCN service for multi-tenant data centers.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use hose model to abstract tenant’s virtual fabric. Each group of VMs can view their own network as if they are in a dedicated fabric, though these tenants share the same physical network infrastructure.</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Specifically, a predictable virtual fabric should provide bandwidth guarantee, the guaranteed bandwidth can be quickly provisioned if the tenant has sufficient traffic demand.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it also can achieve work conservation, a tenant can use more than its bandwidth guarantee to fully utilize network resources if other tenants do not have sufficient traffic demands.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it can bound the end-to-end tail latency. For</a:t>
            </a:r>
            <a:r>
              <a:rPr lang="zh-CN" altLang="en-US" dirty="0"/>
              <a:t> </a:t>
            </a:r>
            <a:r>
              <a:rPr lang="en-US" altLang="zh-CN" dirty="0"/>
              <a:t>predictable DCN service, all three goals should be achieved simultaneously.</a:t>
            </a:r>
          </a:p>
        </p:txBody>
      </p:sp>
      <p:sp>
        <p:nvSpPr>
          <p:cNvPr id="4" name="灯片编号占位符 3"/>
          <p:cNvSpPr>
            <a:spLocks noGrp="1"/>
          </p:cNvSpPr>
          <p:nvPr>
            <p:ph type="sldNum" sz="quarter" idx="5"/>
          </p:nvPr>
        </p:nvSpPr>
        <p:spPr/>
        <p:txBody>
          <a:bodyPr/>
          <a:lstStyle/>
          <a:p>
            <a:fld id="{29DB0EF0-6DB4-ED40-938A-B67A63225625}" type="slidenum">
              <a:rPr lang="en-US" smtClean="0"/>
              <a:t>5</a:t>
            </a:fld>
            <a:endParaRPr lang="en-US"/>
          </a:p>
        </p:txBody>
      </p:sp>
    </p:spTree>
    <p:extLst>
      <p:ext uri="{BB962C8B-B14F-4D97-AF65-F5344CB8AC3E}">
        <p14:creationId xmlns:p14="http://schemas.microsoft.com/office/powerpoint/2010/main" val="114169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6</a:t>
            </a:fld>
            <a:endParaRPr kumimoji="1" lang="zh-CN" altLang="en-US"/>
          </a:p>
        </p:txBody>
      </p:sp>
    </p:spTree>
    <p:extLst>
      <p:ext uri="{BB962C8B-B14F-4D97-AF65-F5344CB8AC3E}">
        <p14:creationId xmlns:p14="http://schemas.microsoft.com/office/powerpoint/2010/main" val="2707397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an incast example to show that it is not easy for the PWC combination to achieve latency guarantees.</a:t>
            </a:r>
            <a:r>
              <a:rPr lang="zh-CN" altLang="en-US" dirty="0"/>
              <a:t> </a:t>
            </a:r>
            <a:endParaRPr lang="en-US" altLang="zh-CN" dirty="0"/>
          </a:p>
          <a:p>
            <a:endParaRPr lang="en-US" altLang="zh-CN" dirty="0"/>
          </a:p>
          <a:p>
            <a:r>
              <a:rPr lang="en" altLang="zh-CN" dirty="0"/>
              <a:t>﻿Existing congestion control heuristically evolves flow rate to achieve full network utilization. </a:t>
            </a:r>
          </a:p>
          <a:p>
            <a:endParaRPr lang="en" altLang="zh-CN" dirty="0"/>
          </a:p>
          <a:p>
            <a:r>
              <a:rPr lang="en" altLang="zh-CN" dirty="0"/>
              <a:t>So, more active flows in the network would exaggerate the upper bound of the burst and finally lead to unbounded queuing latency. In contrast, </a:t>
            </a:r>
            <a:r>
              <a:rPr lang="en" altLang="zh-CN" dirty="0" err="1"/>
              <a:t>uFAB</a:t>
            </a:r>
            <a:r>
              <a:rPr lang="en" altLang="zh-CN" dirty="0"/>
              <a:t> can bound the tail latency even as the </a:t>
            </a:r>
            <a:r>
              <a:rPr lang="en" altLang="zh-CN" dirty="0" err="1"/>
              <a:t>incast</a:t>
            </a:r>
            <a:r>
              <a:rPr lang="en" altLang="zh-CN" dirty="0"/>
              <a:t> degree increases.</a:t>
            </a:r>
          </a:p>
          <a:p>
            <a:endParaRPr lang="en" dirty="0"/>
          </a:p>
          <a:p>
            <a:r>
              <a:rPr lang="en" dirty="0"/>
              <a:t>6:17</a:t>
            </a:r>
            <a:endParaRPr lang="en-US" dirty="0"/>
          </a:p>
        </p:txBody>
      </p:sp>
      <p:sp>
        <p:nvSpPr>
          <p:cNvPr id="4" name="Slide Number Placeholder 3"/>
          <p:cNvSpPr>
            <a:spLocks noGrp="1"/>
          </p:cNvSpPr>
          <p:nvPr>
            <p:ph type="sldNum" sz="quarter" idx="5"/>
          </p:nvPr>
        </p:nvSpPr>
        <p:spPr/>
        <p:txBody>
          <a:bodyPr/>
          <a:lstStyle/>
          <a:p>
            <a:fld id="{E720251F-6E45-2B43-8CB9-AF733BC705F7}" type="slidenum">
              <a:rPr kumimoji="1" lang="zh-CN" altLang="en-US" smtClean="0"/>
              <a:t>7</a:t>
            </a:fld>
            <a:endParaRPr kumimoji="1" lang="zh-CN" altLang="en-US"/>
          </a:p>
        </p:txBody>
      </p:sp>
    </p:spTree>
    <p:extLst>
      <p:ext uri="{BB962C8B-B14F-4D97-AF65-F5344CB8AC3E}">
        <p14:creationId xmlns:p14="http://schemas.microsoft.com/office/powerpoint/2010/main" val="287795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720251F-6E45-2B43-8CB9-AF733BC705F7}" type="slidenum">
              <a:rPr kumimoji="1" lang="zh-CN" altLang="en-US" smtClean="0"/>
              <a:t>8</a:t>
            </a:fld>
            <a:endParaRPr kumimoji="1" lang="zh-CN" altLang="en-US"/>
          </a:p>
        </p:txBody>
      </p:sp>
    </p:spTree>
    <p:extLst>
      <p:ext uri="{BB962C8B-B14F-4D97-AF65-F5344CB8AC3E}">
        <p14:creationId xmlns:p14="http://schemas.microsoft.com/office/powerpoint/2010/main" val="32558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白色">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stretch>
            <a:fillRect/>
          </a:stretch>
        </p:blipFill>
        <p:spPr>
          <a:xfrm>
            <a:off x="10750510" y="373060"/>
            <a:ext cx="940814" cy="205355"/>
          </a:xfrm>
          <a:prstGeom prst="rect">
            <a:avLst/>
          </a:prstGeom>
        </p:spPr>
      </p:pic>
      <p:sp>
        <p:nvSpPr>
          <p:cNvPr id="3" name="标题占位符 3"/>
          <p:cNvSpPr>
            <a:spLocks noGrp="1"/>
          </p:cNvSpPr>
          <p:nvPr>
            <p:ph type="title"/>
          </p:nvPr>
        </p:nvSpPr>
        <p:spPr>
          <a:xfrm>
            <a:off x="355120" y="235728"/>
            <a:ext cx="10254823" cy="540649"/>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Shape 110"/>
          <p:cNvSpPr>
            <a:spLocks noGrp="1"/>
          </p:cNvSpPr>
          <p:nvPr>
            <p:ph type="sldNum" sz="quarter" idx="4"/>
          </p:nvPr>
        </p:nvSpPr>
        <p:spPr>
          <a:xfrm>
            <a:off x="11618213" y="6623050"/>
            <a:ext cx="573787" cy="234950"/>
          </a:xfrm>
          <a:prstGeom prst="rect">
            <a:avLst/>
          </a:prstGeom>
        </p:spPr>
        <p:txBody>
          <a:bodyPr anchor="ctr"/>
          <a:lstStyle>
            <a:lvl1pPr algn="r">
              <a:defRPr sz="1000"/>
            </a:lvl1pPr>
          </a:lstStyle>
          <a:p>
            <a:fld id="{F3874C40-842E-482E-B7D7-617D4DE72EB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白色">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stretch>
            <a:fillRect/>
          </a:stretch>
        </p:blipFill>
        <p:spPr>
          <a:xfrm>
            <a:off x="10750510" y="373060"/>
            <a:ext cx="940814" cy="205355"/>
          </a:xfrm>
          <a:prstGeom prst="rect">
            <a:avLst/>
          </a:prstGeom>
        </p:spPr>
      </p:pic>
      <p:sp>
        <p:nvSpPr>
          <p:cNvPr id="3" name="标题占位符 3"/>
          <p:cNvSpPr>
            <a:spLocks noGrp="1"/>
          </p:cNvSpPr>
          <p:nvPr>
            <p:ph type="title"/>
          </p:nvPr>
        </p:nvSpPr>
        <p:spPr>
          <a:xfrm>
            <a:off x="355120" y="235728"/>
            <a:ext cx="10254823" cy="540649"/>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Shape 110"/>
          <p:cNvSpPr>
            <a:spLocks noGrp="1"/>
          </p:cNvSpPr>
          <p:nvPr>
            <p:ph type="sldNum" sz="quarter" idx="4"/>
          </p:nvPr>
        </p:nvSpPr>
        <p:spPr>
          <a:xfrm>
            <a:off x="11618213" y="6623050"/>
            <a:ext cx="573787" cy="234950"/>
          </a:xfrm>
          <a:prstGeom prst="rect">
            <a:avLst/>
          </a:prstGeom>
        </p:spPr>
        <p:txBody>
          <a:bodyPr anchor="ctr"/>
          <a:lstStyle>
            <a:lvl1pPr algn="r">
              <a:defRPr sz="1000"/>
            </a:lvl1pPr>
          </a:lstStyle>
          <a:p>
            <a:fld id="{F3874C40-842E-482E-B7D7-617D4DE72EB9}" type="slidenum">
              <a:rPr lang="zh-CN" altLang="en-US" smtClean="0"/>
              <a:t>‹#›</a:t>
            </a:fld>
            <a:endParaRPr lang="zh-CN" altLang="en-US"/>
          </a:p>
        </p:txBody>
      </p:sp>
      <p:sp>
        <p:nvSpPr>
          <p:cNvPr id="6" name="内容占位符 5"/>
          <p:cNvSpPr>
            <a:spLocks noGrp="1"/>
          </p:cNvSpPr>
          <p:nvPr>
            <p:ph sz="quarter" idx="10" hasCustomPrompt="1"/>
          </p:nvPr>
        </p:nvSpPr>
        <p:spPr>
          <a:xfrm>
            <a:off x="355600" y="957263"/>
            <a:ext cx="11531600" cy="5527675"/>
          </a:xfrm>
          <a:prstGeom prst="rect">
            <a:avLst/>
          </a:prstGeom>
        </p:spPr>
        <p:txBody>
          <a:bodyPr/>
          <a:lstStyle>
            <a:lvl1pPr>
              <a:defRPr sz="2400"/>
            </a:lvl1pPr>
            <a:lvl2pPr>
              <a:defRPr sz="2000"/>
            </a:lvl2pPr>
            <a:lvl3pPr>
              <a:defRPr sz="1800"/>
            </a:lvl3pPr>
            <a:lvl4pPr>
              <a:defRPr sz="1600"/>
            </a:lvl4pPr>
            <a:lvl5pPr>
              <a:defRPr sz="16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页尾">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4364808" y="2931552"/>
            <a:ext cx="3462383" cy="75574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页尾">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3753040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320"/>
            <a:ext cx="10972800" cy="1143000"/>
          </a:xfrm>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endParaRPr lang="zh-CN" altLang="en-US" sz="24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E52EAD02-0CEF-4C0F-8421-B0DABE306801}" type="slidenum">
              <a:rPr lang="zh-CN" altLang="en-US"/>
              <a:t>‹#›</a:t>
            </a:fld>
            <a:endParaRPr lang="zh-CN" altLang="en-US" sz="240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Shape 56"/>
          <p:cNvSpPr>
            <a:spLocks noGrp="1"/>
          </p:cNvSpPr>
          <p:nvPr>
            <p:ph type="title" hasCustomPrompt="1"/>
          </p:nvPr>
        </p:nvSpPr>
        <p:spPr>
          <a:prstGeom prst="rect">
            <a:avLst/>
          </a:prstGeom>
        </p:spPr>
        <p:txBody>
          <a:bodyPr/>
          <a:lstStyle/>
          <a:p>
            <a:r>
              <a:rPr dirty="0" err="1"/>
              <a:t>标题文本</a:t>
            </a:r>
            <a:endParaRPr dirty="0"/>
          </a:p>
        </p:txBody>
      </p:sp>
      <p:sp>
        <p:nvSpPr>
          <p:cNvPr id="57" name="Shape 57"/>
          <p:cNvSpPr>
            <a:spLocks noGrp="1"/>
          </p:cNvSpPr>
          <p:nvPr>
            <p:ph type="body" idx="1" hasCustomPrompt="1"/>
          </p:nvPr>
        </p:nvSpPr>
        <p:spPr>
          <a:prstGeom prst="rect">
            <a:avLst/>
          </a:prstGeom>
        </p:spPr>
        <p:txBody>
          <a:bodyPr anchor="t"/>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976694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页">
    <p:spTree>
      <p:nvGrpSpPr>
        <p:cNvPr id="1" name=""/>
        <p:cNvGrpSpPr/>
        <p:nvPr/>
      </p:nvGrpSpPr>
      <p:grpSpPr>
        <a:xfrm>
          <a:off x="0" y="0"/>
          <a:ext cx="0" cy="0"/>
          <a:chOff x="0" y="0"/>
          <a:chExt cx="0" cy="0"/>
        </a:xfrm>
      </p:grpSpPr>
      <p:sp>
        <p:nvSpPr>
          <p:cNvPr id="6" name="文本占位符 5"/>
          <p:cNvSpPr>
            <a:spLocks noGrp="1"/>
          </p:cNvSpPr>
          <p:nvPr>
            <p:ph type="body" sz="quarter" idx="10" hasCustomPrompt="1"/>
          </p:nvPr>
        </p:nvSpPr>
        <p:spPr>
          <a:xfrm>
            <a:off x="391187" y="195520"/>
            <a:ext cx="5458114" cy="584775"/>
          </a:xfrm>
          <a:prstGeom prst="rect">
            <a:avLst/>
          </a:prstGeom>
          <a:noFill/>
        </p:spPr>
        <p:txBody>
          <a:bodyPr vert="horz" wrap="square" lIns="91440" tIns="45720" rIns="91440" bIns="45720" rtlCol="0">
            <a:spAutoFit/>
          </a:bodyPr>
          <a:lstStyle>
            <a:lvl1pPr marL="0" marR="0" indent="0" algn="l" defTabSz="914400" rtl="0" eaLnBrk="1" fontAlgn="ctr" latinLnBrk="0" hangingPunct="1">
              <a:lnSpc>
                <a:spcPct val="100000"/>
              </a:lnSpc>
              <a:spcBef>
                <a:spcPts val="0"/>
              </a:spcBef>
              <a:spcAft>
                <a:spcPts val="0"/>
              </a:spcAft>
              <a:buClrTx/>
              <a:buSzTx/>
              <a:buFontTx/>
              <a:buNone/>
              <a:defRPr kumimoji="0" lang="en-US" sz="3200" b="1" i="0" u="none" strike="noStrike" cap="none" spc="0" normalizeH="0" baseline="0">
                <a:ln>
                  <a:noFill/>
                </a:ln>
                <a:solidFill>
                  <a:schemeClr val="tx1"/>
                </a:solidFill>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ctr"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单击此处添加幻灯片标题</a:t>
            </a:r>
          </a:p>
        </p:txBody>
      </p:sp>
      <p:cxnSp>
        <p:nvCxnSpPr>
          <p:cNvPr id="3" name="直接连接符 2"/>
          <p:cNvCxnSpPr/>
          <p:nvPr userDrawn="1"/>
        </p:nvCxnSpPr>
        <p:spPr>
          <a:xfrm>
            <a:off x="361370" y="884587"/>
            <a:ext cx="11586593" cy="0"/>
          </a:xfrm>
          <a:prstGeom prst="line">
            <a:avLst/>
          </a:prstGeom>
          <a:noFill/>
          <a:ln w="34925" cap="flat">
            <a:solidFill>
              <a:srgbClr val="FF8A15"/>
            </a:solidFill>
            <a:prstDash val="solid"/>
            <a:miter lim="400000"/>
          </a:ln>
          <a:effectLst/>
          <a:sp3d/>
        </p:spPr>
        <p:style>
          <a:lnRef idx="0">
            <a:scrgbClr r="0" g="0" b="0"/>
          </a:lnRef>
          <a:fillRef idx="0">
            <a:scrgbClr r="0" g="0" b="0"/>
          </a:fillRef>
          <a:effectRef idx="0">
            <a:scrgbClr r="0" g="0" b="0"/>
          </a:effectRef>
          <a:fontRef idx="none"/>
        </p:style>
      </p:cxnSp>
      <p:pic>
        <p:nvPicPr>
          <p:cNvPr id="5" name="集团logo.png" descr="集团logo.png"/>
          <p:cNvPicPr>
            <a:picLocks noChangeAspect="1"/>
          </p:cNvPicPr>
          <p:nvPr userDrawn="1"/>
        </p:nvPicPr>
        <p:blipFill>
          <a:blip r:embed="rId2"/>
          <a:stretch>
            <a:fillRect/>
          </a:stretch>
        </p:blipFill>
        <p:spPr>
          <a:xfrm>
            <a:off x="10278278" y="259667"/>
            <a:ext cx="1646434" cy="557387"/>
          </a:xfrm>
          <a:prstGeom prst="rect">
            <a:avLst/>
          </a:prstGeom>
          <a:ln w="12700">
            <a:miter lim="400000"/>
            <a:headEnd/>
            <a:tailEnd/>
          </a:ln>
        </p:spPr>
      </p:pic>
    </p:spTree>
    <p:extLst>
      <p:ext uri="{BB962C8B-B14F-4D97-AF65-F5344CB8AC3E}">
        <p14:creationId xmlns:p14="http://schemas.microsoft.com/office/powerpoint/2010/main" val="36050197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Shape 11"/>
          <p:cNvSpPr>
            <a:spLocks noGrp="1"/>
          </p:cNvSpPr>
          <p:nvPr>
            <p:ph type="title"/>
          </p:nvPr>
        </p:nvSpPr>
        <p:spPr>
          <a:xfrm>
            <a:off x="889000" y="2647950"/>
            <a:ext cx="10414000" cy="825500"/>
          </a:xfrm>
          <a:prstGeom prst="rect">
            <a:avLst/>
          </a:prstGeom>
        </p:spPr>
        <p:txBody>
          <a:bodyPr anchor="b"/>
          <a:lstStyle>
            <a:lvl1pPr>
              <a:defRPr b="1">
                <a:latin typeface="+mj-ea"/>
                <a:ea typeface="+mj-ea"/>
              </a:defRPr>
            </a:lvl1pPr>
          </a:lstStyle>
          <a:p>
            <a:r>
              <a:rPr dirty="0" err="1"/>
              <a:t>标题文本</a:t>
            </a:r>
            <a:endParaRPr dirty="0"/>
          </a:p>
        </p:txBody>
      </p:sp>
      <p:sp>
        <p:nvSpPr>
          <p:cNvPr id="12" name="Shape 12"/>
          <p:cNvSpPr>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114289" algn="ctr">
              <a:spcBef>
                <a:spcPts val="0"/>
              </a:spcBef>
              <a:buSzTx/>
              <a:buNone/>
              <a:defRPr sz="2200"/>
            </a:lvl2pPr>
            <a:lvl3pPr marL="0" indent="228577" algn="ctr">
              <a:spcBef>
                <a:spcPts val="0"/>
              </a:spcBef>
              <a:buSzTx/>
              <a:buNone/>
              <a:defRPr sz="2200"/>
            </a:lvl3pPr>
            <a:lvl4pPr marL="0" indent="342866" algn="ctr">
              <a:spcBef>
                <a:spcPts val="0"/>
              </a:spcBef>
              <a:buSzTx/>
              <a:buNone/>
              <a:defRPr sz="2200"/>
            </a:lvl4pPr>
            <a:lvl5pPr marL="0" indent="457154" algn="ctr">
              <a:spcBef>
                <a:spcPts val="0"/>
              </a:spcBef>
              <a:buSzTx/>
              <a:buNone/>
              <a:defRPr sz="2200"/>
            </a:lvl5pPr>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15465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109923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z="2000"/>
            </a:lvl1pPr>
          </a:lstStyle>
          <a:p>
            <a:fld id="{7904A8AC-C669-244C-953E-6C477326AD58}" type="slidenum">
              <a:rPr lang="en-US" smtClean="0"/>
              <a:pPr/>
              <a:t>‹#›</a:t>
            </a:fld>
            <a:endParaRPr lang="en-US"/>
          </a:p>
        </p:txBody>
      </p:sp>
    </p:spTree>
    <p:extLst>
      <p:ext uri="{BB962C8B-B14F-4D97-AF65-F5344CB8AC3E}">
        <p14:creationId xmlns:p14="http://schemas.microsoft.com/office/powerpoint/2010/main" val="229791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照片 - 水平">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04351624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03405E-E6FC-8647-9439-24CCB5C2CE06}" type="slidenum">
              <a:rPr lang="en-US" smtClean="0"/>
              <a:t>‹#›</a:t>
            </a:fld>
            <a:endParaRPr lang="en-US"/>
          </a:p>
        </p:txBody>
      </p:sp>
    </p:spTree>
    <p:extLst>
      <p:ext uri="{BB962C8B-B14F-4D97-AF65-F5344CB8AC3E}">
        <p14:creationId xmlns:p14="http://schemas.microsoft.com/office/powerpoint/2010/main" val="1180076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t>‹#›</a:t>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封面">
    <p:spTree>
      <p:nvGrpSpPr>
        <p:cNvPr id="1" name=""/>
        <p:cNvGrpSpPr/>
        <p:nvPr/>
      </p:nvGrpSpPr>
      <p:grpSpPr>
        <a:xfrm>
          <a:off x="0" y="0"/>
          <a:ext cx="0" cy="0"/>
          <a:chOff x="0" y="0"/>
          <a:chExt cx="0" cy="0"/>
        </a:xfrm>
      </p:grpSpPr>
      <p:pic>
        <p:nvPicPr>
          <p:cNvPr id="5" name="图片 4"/>
          <p:cNvPicPr>
            <a:picLocks noChangeAspect="1"/>
          </p:cNvPicPr>
          <p:nvPr/>
        </p:nvPicPr>
        <p:blipFill>
          <a:blip r:embed="rId2" cstate="screen"/>
          <a:stretch>
            <a:fillRect/>
          </a:stretch>
        </p:blipFill>
        <p:spPr>
          <a:xfrm>
            <a:off x="0" y="0"/>
            <a:ext cx="12192000" cy="6858000"/>
          </a:xfrm>
          <a:prstGeom prst="rect">
            <a:avLst/>
          </a:prstGeom>
        </p:spPr>
      </p:pic>
      <p:pic>
        <p:nvPicPr>
          <p:cNvPr id="6" name="Picture 6"/>
          <p:cNvPicPr>
            <a:picLocks noChangeAspect="1"/>
          </p:cNvPicPr>
          <p:nvPr/>
        </p:nvPicPr>
        <p:blipFill>
          <a:blip r:embed="rId3" cstate="screen"/>
          <a:stretch>
            <a:fillRect/>
          </a:stretch>
        </p:blipFill>
        <p:spPr>
          <a:xfrm>
            <a:off x="10750510" y="373060"/>
            <a:ext cx="940813" cy="205355"/>
          </a:xfrm>
          <a:prstGeom prst="rect">
            <a:avLst/>
          </a:prstGeom>
        </p:spPr>
      </p:pic>
      <p:sp>
        <p:nvSpPr>
          <p:cNvPr id="2" name="标题 1"/>
          <p:cNvSpPr>
            <a:spLocks noGrp="1"/>
          </p:cNvSpPr>
          <p:nvPr>
            <p:ph type="ctrTitle"/>
          </p:nvPr>
        </p:nvSpPr>
        <p:spPr>
          <a:xfrm>
            <a:off x="1420483" y="1777970"/>
            <a:ext cx="9144000" cy="1257778"/>
          </a:xfrm>
        </p:spPr>
        <p:txBody>
          <a:bodyPr anchor="ctr">
            <a:normAutofit/>
          </a:bodyPr>
          <a:lstStyle>
            <a:lvl1pPr algn="ctr">
              <a:defRPr sz="4800">
                <a:solidFill>
                  <a:schemeClr val="bg1"/>
                </a:solidFill>
              </a:defRPr>
            </a:lvl1pPr>
          </a:lstStyle>
          <a:p>
            <a:r>
              <a:rPr lang="zh-CN" altLang="en-US"/>
              <a:t>单击此处编辑母版标题样式</a:t>
            </a:r>
          </a:p>
        </p:txBody>
      </p:sp>
      <p:sp>
        <p:nvSpPr>
          <p:cNvPr id="9" name="Shape 126"/>
          <p:cNvSpPr/>
          <p:nvPr/>
        </p:nvSpPr>
        <p:spPr>
          <a:xfrm>
            <a:off x="821886" y="5296009"/>
            <a:ext cx="10341195" cy="305405"/>
          </a:xfrm>
          <a:prstGeom prst="rect">
            <a:avLst/>
          </a:prstGeom>
          <a:ln w="12700">
            <a:miter lim="400000"/>
          </a:ln>
        </p:spPr>
        <p:txBody>
          <a:bodyPr wrap="square" lIns="50800" tIns="50800" rIns="50800" bIns="50800" anchor="ctr">
            <a:spAutoFit/>
          </a:bodyPr>
          <a:lstStyle/>
          <a:p>
            <a:pPr algn="ctr">
              <a:lnSpc>
                <a:spcPct val="120000"/>
              </a:lnSpc>
              <a:defRPr sz="8000" spc="159">
                <a:solidFill>
                  <a:srgbClr val="FFFFFF"/>
                </a:solidFill>
                <a:latin typeface="FZLanTingHei-M-GBK"/>
                <a:ea typeface="FZLanTingHei-M-GBK"/>
                <a:cs typeface="FZLanTingHei-M-GBK"/>
                <a:sym typeface="FZLanTingHei-M-GBK"/>
              </a:defRPr>
            </a:pPr>
            <a:endParaRPr lang="en-US" sz="1200" dirty="0">
              <a:solidFill>
                <a:schemeClr val="bg1"/>
              </a:solidFill>
              <a:latin typeface="Microsoft YaHei" panose="020B0503020204020204" pitchFamily="34" charset="-122"/>
              <a:ea typeface="Microsoft YaHei" panose="020B0503020204020204" pitchFamily="34" charset="-122"/>
              <a:cs typeface="Microsoft Himalaya" pitchFamily="2" charset="0"/>
            </a:endParaRPr>
          </a:p>
        </p:txBody>
      </p:sp>
      <p:sp>
        <p:nvSpPr>
          <p:cNvPr id="4" name="文本占位符 3"/>
          <p:cNvSpPr>
            <a:spLocks noGrp="1"/>
          </p:cNvSpPr>
          <p:nvPr>
            <p:ph type="body" sz="quarter" idx="10" hasCustomPrompt="1"/>
          </p:nvPr>
        </p:nvSpPr>
        <p:spPr>
          <a:xfrm>
            <a:off x="4276724" y="3169927"/>
            <a:ext cx="4143375" cy="438713"/>
          </a:xfrm>
          <a:prstGeom prst="rect">
            <a:avLst/>
          </a:prstGeom>
        </p:spPr>
        <p:txBody>
          <a:bodyPr/>
          <a:lstStyle>
            <a:lvl1pPr marL="0" indent="0" algn="ctr">
              <a:buNone/>
              <a:defRPr sz="2400">
                <a:solidFill>
                  <a:schemeClr val="bg1"/>
                </a:solidFill>
              </a:defRPr>
            </a:lvl1pPr>
            <a:lvl2pPr marL="457200" indent="0">
              <a:buNone/>
              <a:defRPr/>
            </a:lvl2pPr>
          </a:lstStyle>
          <a:p>
            <a:pPr lvl="0"/>
            <a:r>
              <a:rPr lang="zh-CN" altLang="en-US" dirty="0"/>
              <a:t>副标题</a:t>
            </a:r>
          </a:p>
        </p:txBody>
      </p:sp>
      <p:sp>
        <p:nvSpPr>
          <p:cNvPr id="11" name="文本占位符 3"/>
          <p:cNvSpPr>
            <a:spLocks noGrp="1"/>
          </p:cNvSpPr>
          <p:nvPr>
            <p:ph type="body" sz="quarter" idx="11" hasCustomPrompt="1"/>
          </p:nvPr>
        </p:nvSpPr>
        <p:spPr>
          <a:xfrm>
            <a:off x="4276724" y="4129174"/>
            <a:ext cx="4143375" cy="438713"/>
          </a:xfrm>
          <a:prstGeom prst="rect">
            <a:avLst/>
          </a:prstGeom>
        </p:spPr>
        <p:txBody>
          <a:bodyPr/>
          <a:lstStyle>
            <a:lvl1pPr marL="0" indent="0" algn="ctr">
              <a:buNone/>
              <a:defRPr sz="2000" b="1">
                <a:solidFill>
                  <a:schemeClr val="bg1"/>
                </a:solidFill>
              </a:defRPr>
            </a:lvl1pPr>
            <a:lvl2pPr marL="457200" indent="0">
              <a:buNone/>
              <a:defRPr/>
            </a:lvl2pPr>
          </a:lstStyle>
          <a:p>
            <a:pPr lvl="0"/>
            <a:r>
              <a:rPr lang="zh-CN" altLang="en-US" dirty="0"/>
              <a:t>演讲人</a:t>
            </a:r>
          </a:p>
        </p:txBody>
      </p:sp>
      <p:sp>
        <p:nvSpPr>
          <p:cNvPr id="13" name="文本占位符 12"/>
          <p:cNvSpPr>
            <a:spLocks noGrp="1"/>
          </p:cNvSpPr>
          <p:nvPr>
            <p:ph type="body" sz="quarter" idx="12" hasCustomPrompt="1"/>
          </p:nvPr>
        </p:nvSpPr>
        <p:spPr>
          <a:xfrm>
            <a:off x="4919661" y="4712591"/>
            <a:ext cx="2857499" cy="438713"/>
          </a:xfrm>
          <a:prstGeom prst="rect">
            <a:avLst/>
          </a:prstGeom>
        </p:spPr>
        <p:txBody>
          <a:bodyPr anchor="ctr"/>
          <a:lstStyle>
            <a:lvl1pPr marL="0" indent="0" algn="ctr">
              <a:buNone/>
              <a:defRPr sz="1800">
                <a:solidFill>
                  <a:schemeClr val="bg1"/>
                </a:solidFill>
              </a:defRPr>
            </a:lvl1pPr>
          </a:lstStyle>
          <a:p>
            <a:pPr lvl="0"/>
            <a:r>
              <a:rPr lang="zh-CN" altLang="en-US" dirty="0"/>
              <a:t>部门或职位描述</a:t>
            </a:r>
          </a:p>
        </p:txBody>
      </p:sp>
      <p:sp>
        <p:nvSpPr>
          <p:cNvPr id="15" name="文本占位符 12"/>
          <p:cNvSpPr>
            <a:spLocks noGrp="1"/>
          </p:cNvSpPr>
          <p:nvPr>
            <p:ph type="body" sz="quarter" idx="13" hasCustomPrompt="1"/>
          </p:nvPr>
        </p:nvSpPr>
        <p:spPr>
          <a:xfrm>
            <a:off x="4919661" y="5229354"/>
            <a:ext cx="2857499" cy="438713"/>
          </a:xfrm>
          <a:prstGeom prst="rect">
            <a:avLst/>
          </a:prstGeom>
        </p:spPr>
        <p:txBody>
          <a:bodyPr anchor="ctr"/>
          <a:lstStyle>
            <a:lvl1pPr marL="0" indent="0" algn="ctr">
              <a:buNone/>
              <a:defRPr sz="1800">
                <a:solidFill>
                  <a:schemeClr val="bg1"/>
                </a:solidFill>
              </a:defRPr>
            </a:lvl1pPr>
          </a:lstStyle>
          <a:p>
            <a:pPr lvl="0"/>
            <a:r>
              <a:rPr lang="zh-CN" altLang="en-US" dirty="0"/>
              <a:t>日期</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1.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oleObject" Target="../embeddings/oleObject1.bin"/><Relationship Id="rId2" Type="http://schemas.openxmlformats.org/officeDocument/2006/relationships/slideLayout" Target="../slideLayouts/slideLayout10.xml"/><Relationship Id="rId16" Type="http://schemas.openxmlformats.org/officeDocument/2006/relationships/tags" Target="../tags/tag1.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vmlDrawing" Target="../drawings/vmlDrawing1.v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t>‹#›</a:t>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5" name="think-cell 幻灯片" r:id="rId17" imgW="0" imgH="0" progId="TCLayout.ActiveDocument.1">
                  <p:embed/>
                </p:oleObj>
              </mc:Choice>
              <mc:Fallback>
                <p:oleObj name="think-cell 幻灯片" r:id="rId17" imgW="0" imgH="0" progId="TCLayout.ActiveDocument.1">
                  <p:embed/>
                  <p:pic>
                    <p:nvPicPr>
                      <p:cNvPr id="0" name="对象 2"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Shape 110"/>
          <p:cNvSpPr>
            <a:spLocks noGrp="1"/>
          </p:cNvSpPr>
          <p:nvPr>
            <p:ph type="sldNum" sz="quarter" idx="4"/>
          </p:nvPr>
        </p:nvSpPr>
        <p:spPr>
          <a:xfrm>
            <a:off x="11618213" y="6623050"/>
            <a:ext cx="573787" cy="234950"/>
          </a:xfrm>
          <a:prstGeom prst="rect">
            <a:avLst/>
          </a:prstGeom>
        </p:spPr>
        <p:txBody>
          <a:bodyPr anchor="ctr"/>
          <a:lstStyle>
            <a:lvl1pPr algn="r">
              <a:defRPr sz="1000"/>
            </a:lvl1pPr>
          </a:lstStyle>
          <a:p>
            <a:fld id="{F3874C40-842E-482E-B7D7-617D4DE72EB9}" type="slidenum">
              <a:rPr lang="zh-CN" altLang="en-US" smtClean="0"/>
              <a:t>‹#›</a:t>
            </a:fld>
            <a:endParaRPr lang="zh-CN" altLang="en-US"/>
          </a:p>
        </p:txBody>
      </p:sp>
      <p:sp>
        <p:nvSpPr>
          <p:cNvPr id="4" name="标题占位符 3"/>
          <p:cNvSpPr>
            <a:spLocks noGrp="1"/>
          </p:cNvSpPr>
          <p:nvPr>
            <p:ph type="title"/>
          </p:nvPr>
        </p:nvSpPr>
        <p:spPr>
          <a:xfrm>
            <a:off x="355120" y="235728"/>
            <a:ext cx="10515600" cy="540649"/>
          </a:xfrm>
          <a:prstGeom prst="rect">
            <a:avLst/>
          </a:prstGeom>
        </p:spPr>
        <p:txBody>
          <a:bodyPr vert="horz" lIns="91440" tIns="45720" rIns="91440" bIns="45720" rtlCol="0" anchor="ctr">
            <a:normAutofit/>
          </a:bodyPr>
          <a:lstStyle/>
          <a:p>
            <a:r>
              <a:rPr lang="zh-CN" altLang="en-US"/>
              <a:t>单击此处编辑母版标题样式</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73" r:id="rId5"/>
    <p:sldLayoutId id="2147483662"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tiff"/><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09B6756-D3FB-3947-90FA-1092D110406E}"/>
              </a:ext>
            </a:extLst>
          </p:cNvPr>
          <p:cNvSpPr>
            <a:spLocks noGrp="1"/>
          </p:cNvSpPr>
          <p:nvPr>
            <p:ph type="sldNum" sz="quarter" idx="2"/>
          </p:nvPr>
        </p:nvSpPr>
        <p:spPr/>
        <p:txBody>
          <a:bodyPr/>
          <a:lstStyle/>
          <a:p>
            <a:fld id="{86CB4B4D-7CA3-9044-876B-883B54F8677D}" type="slidenum">
              <a:rPr lang="en-US" altLang="zh-CN" smtClean="0">
                <a:cs typeface="+mn-ea"/>
                <a:sym typeface="+mn-lt"/>
              </a:rPr>
              <a:t>0</a:t>
            </a:fld>
            <a:endParaRPr lang="zh-CN" altLang="en-US">
              <a:cs typeface="+mn-ea"/>
              <a:sym typeface="+mn-lt"/>
            </a:endParaRPr>
          </a:p>
        </p:txBody>
      </p:sp>
      <p:sp>
        <p:nvSpPr>
          <p:cNvPr id="5" name="TextBox 1">
            <a:extLst>
              <a:ext uri="{FF2B5EF4-FFF2-40B4-BE49-F238E27FC236}">
                <a16:creationId xmlns:a16="http://schemas.microsoft.com/office/drawing/2014/main" id="{5537AEB4-05E8-844D-BB26-AA044780F181}"/>
              </a:ext>
            </a:extLst>
          </p:cNvPr>
          <p:cNvSpPr txBox="1"/>
          <p:nvPr/>
        </p:nvSpPr>
        <p:spPr>
          <a:xfrm>
            <a:off x="685335" y="1617227"/>
            <a:ext cx="10821328" cy="1538883"/>
          </a:xfrm>
          <a:prstGeom prst="rect">
            <a:avLst/>
          </a:prstGeom>
          <a:noFill/>
        </p:spPr>
        <p:txBody>
          <a:bodyPr wrap="square" rtlCol="0">
            <a:spAutoFit/>
          </a:bodyPr>
          <a:lstStyle/>
          <a:p>
            <a:pPr algn="ctr">
              <a:spcAft>
                <a:spcPts val="1200"/>
              </a:spcAft>
            </a:pPr>
            <a:r>
              <a:rPr lang="en-US" sz="4800" dirty="0">
                <a:cs typeface="+mn-ea"/>
                <a:sym typeface="+mn-lt"/>
              </a:rPr>
              <a:t>µFAB</a:t>
            </a:r>
            <a:endParaRPr lang="en-US" sz="3600" dirty="0">
              <a:cs typeface="+mn-ea"/>
              <a:sym typeface="+mn-lt"/>
            </a:endParaRPr>
          </a:p>
          <a:p>
            <a:pPr algn="ctr"/>
            <a:r>
              <a:rPr lang="en-US" sz="3600" dirty="0">
                <a:cs typeface="+mn-ea"/>
                <a:sym typeface="+mn-lt"/>
              </a:rPr>
              <a:t>Predictable </a:t>
            </a:r>
            <a:r>
              <a:rPr lang="en-US" sz="3600" dirty="0" err="1">
                <a:cs typeface="+mn-ea"/>
                <a:sym typeface="+mn-lt"/>
              </a:rPr>
              <a:t>vFabric</a:t>
            </a:r>
            <a:r>
              <a:rPr lang="en-US" sz="3600" dirty="0">
                <a:cs typeface="+mn-ea"/>
                <a:sym typeface="+mn-lt"/>
              </a:rPr>
              <a:t> on Informative Data Plane</a:t>
            </a:r>
          </a:p>
        </p:txBody>
      </p:sp>
      <p:sp>
        <p:nvSpPr>
          <p:cNvPr id="6" name="Shape 126">
            <a:extLst>
              <a:ext uri="{FF2B5EF4-FFF2-40B4-BE49-F238E27FC236}">
                <a16:creationId xmlns:a16="http://schemas.microsoft.com/office/drawing/2014/main" id="{E65B3631-BC26-154F-A835-E4D5270268FF}"/>
              </a:ext>
            </a:extLst>
          </p:cNvPr>
          <p:cNvSpPr/>
          <p:nvPr/>
        </p:nvSpPr>
        <p:spPr>
          <a:xfrm>
            <a:off x="147322" y="3979921"/>
            <a:ext cx="11897355" cy="1260852"/>
          </a:xfrm>
          <a:prstGeom prst="rect">
            <a:avLst/>
          </a:prstGeom>
          <a:ln w="12700">
            <a:miter lim="400000"/>
          </a:ln>
          <a:extLst>
            <a:ext uri="{C572A759-6A51-4108-AA02-DFA0A04FC94B}">
              <ma14:wrappingTextBoxFlag xmlns:ma14="http://schemas.microsoft.com/office/mac/drawingml/2011/main" xmlns="" val="1"/>
            </a:ext>
          </a:extLst>
        </p:spPr>
        <p:txBody>
          <a:bodyPr wrap="square" lIns="25397" tIns="25397" rIns="25397" bIns="25397" anchor="ctr">
            <a:spAutoFit/>
          </a:bodyPr>
          <a:lstStyle/>
          <a:p>
            <a:pPr algn="ctr">
              <a:lnSpc>
                <a:spcPct val="120000"/>
              </a:lnSpc>
              <a:spcAft>
                <a:spcPts val="600"/>
              </a:spcAft>
              <a:defRPr sz="8000" spc="159">
                <a:solidFill>
                  <a:srgbClr val="FFFFFF"/>
                </a:solidFill>
                <a:latin typeface="FZLanTingHei-M-GBK"/>
                <a:ea typeface="FZLanTingHei-M-GBK"/>
                <a:cs typeface="FZLanTingHei-M-GBK"/>
                <a:sym typeface="FZLanTingHei-M-GBK"/>
              </a:defRPr>
            </a:pPr>
            <a:r>
              <a:rPr lang="en-US" altLang="zh-CN" sz="2800" b="1" dirty="0">
                <a:solidFill>
                  <a:schemeClr val="tx1">
                    <a:lumMod val="85000"/>
                    <a:lumOff val="15000"/>
                  </a:schemeClr>
                </a:solidFill>
                <a:cs typeface="+mn-ea"/>
                <a:sym typeface="+mn-lt"/>
              </a:rPr>
              <a:t>Shuai Wang</a:t>
            </a:r>
          </a:p>
          <a:p>
            <a:pPr algn="ctr"/>
            <a:r>
              <a:rPr lang="en-US" sz="2000" dirty="0" err="1">
                <a:cs typeface="+mn-ea"/>
                <a:sym typeface="+mn-lt"/>
              </a:rPr>
              <a:t>Kaihui</a:t>
            </a:r>
            <a:r>
              <a:rPr lang="en-US" sz="2000" dirty="0">
                <a:cs typeface="+mn-ea"/>
                <a:sym typeface="+mn-lt"/>
              </a:rPr>
              <a:t> Gao, </a:t>
            </a:r>
            <a:r>
              <a:rPr lang="en-US" sz="2000" dirty="0" err="1">
                <a:cs typeface="+mn-ea"/>
                <a:sym typeface="+mn-lt"/>
              </a:rPr>
              <a:t>Kun</a:t>
            </a:r>
            <a:r>
              <a:rPr lang="en-US" sz="2000" dirty="0">
                <a:cs typeface="+mn-ea"/>
                <a:sym typeface="+mn-lt"/>
              </a:rPr>
              <a:t> Qian, Dan Li, Rui Miao, Bo Li, Yu Zhou, </a:t>
            </a:r>
            <a:r>
              <a:rPr lang="en-US" sz="2000" dirty="0" err="1">
                <a:cs typeface="+mn-ea"/>
                <a:sym typeface="+mn-lt"/>
              </a:rPr>
              <a:t>Ennan</a:t>
            </a:r>
            <a:r>
              <a:rPr lang="en-US" sz="2000" dirty="0">
                <a:cs typeface="+mn-ea"/>
                <a:sym typeface="+mn-lt"/>
              </a:rPr>
              <a:t> </a:t>
            </a:r>
            <a:r>
              <a:rPr lang="en-US" sz="2000" dirty="0" err="1">
                <a:cs typeface="+mn-ea"/>
                <a:sym typeface="+mn-lt"/>
              </a:rPr>
              <a:t>Zhai</a:t>
            </a:r>
            <a:r>
              <a:rPr lang="en-US" sz="2000" dirty="0">
                <a:cs typeface="+mn-ea"/>
                <a:sym typeface="+mn-lt"/>
              </a:rPr>
              <a:t>, Chen Sun,</a:t>
            </a:r>
            <a:r>
              <a:rPr lang="zh-CN" altLang="en-US" sz="2000" dirty="0">
                <a:cs typeface="+mn-ea"/>
                <a:sym typeface="+mn-lt"/>
              </a:rPr>
              <a:t> </a:t>
            </a:r>
            <a:r>
              <a:rPr lang="en-US" sz="2000" dirty="0">
                <a:cs typeface="+mn-ea"/>
                <a:sym typeface="+mn-lt"/>
              </a:rPr>
              <a:t>Jiaqi Gao, </a:t>
            </a:r>
          </a:p>
          <a:p>
            <a:pPr algn="ctr"/>
            <a:r>
              <a:rPr lang="en-US" sz="2000" dirty="0">
                <a:cs typeface="+mn-ea"/>
                <a:sym typeface="+mn-lt"/>
              </a:rPr>
              <a:t>Dai Zhang, </a:t>
            </a:r>
            <a:r>
              <a:rPr lang="en-US" sz="2000" dirty="0" err="1">
                <a:cs typeface="+mn-ea"/>
                <a:sym typeface="+mn-lt"/>
              </a:rPr>
              <a:t>Binzhang</a:t>
            </a:r>
            <a:r>
              <a:rPr lang="en-US" sz="2000" dirty="0">
                <a:cs typeface="+mn-ea"/>
                <a:sym typeface="+mn-lt"/>
              </a:rPr>
              <a:t> Fu, Frank Kelly, Dennis Cai, </a:t>
            </a:r>
            <a:r>
              <a:rPr lang="en-US" sz="2000" dirty="0" err="1">
                <a:cs typeface="+mn-ea"/>
                <a:sym typeface="+mn-lt"/>
              </a:rPr>
              <a:t>Hongqiang</a:t>
            </a:r>
            <a:r>
              <a:rPr lang="en-US" sz="2000" dirty="0">
                <a:cs typeface="+mn-ea"/>
                <a:sym typeface="+mn-lt"/>
              </a:rPr>
              <a:t> Harry Liu, Ming Zhang</a:t>
            </a:r>
          </a:p>
        </p:txBody>
      </p:sp>
      <p:pic>
        <p:nvPicPr>
          <p:cNvPr id="5122" name="Picture 2" descr="ACM SIGCOMM 2022">
            <a:extLst>
              <a:ext uri="{FF2B5EF4-FFF2-40B4-BE49-F238E27FC236}">
                <a16:creationId xmlns:a16="http://schemas.microsoft.com/office/drawing/2014/main" id="{E2487E0E-6909-B844-B9DD-05194FC40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2" y="145241"/>
            <a:ext cx="2240975" cy="38896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31D6E327-B0E8-EF49-A8A5-59D449C237CC}"/>
              </a:ext>
            </a:extLst>
          </p:cNvPr>
          <p:cNvSpPr txBox="1"/>
          <p:nvPr/>
        </p:nvSpPr>
        <p:spPr>
          <a:xfrm>
            <a:off x="601995" y="5971583"/>
            <a:ext cx="2445026" cy="369332"/>
          </a:xfrm>
          <a:prstGeom prst="rect">
            <a:avLst/>
          </a:prstGeom>
          <a:noFill/>
        </p:spPr>
        <p:txBody>
          <a:bodyPr wrap="square" rtlCol="0">
            <a:spAutoFit/>
          </a:bodyPr>
          <a:lstStyle/>
          <a:p>
            <a:pPr algn="ctr"/>
            <a:r>
              <a:rPr kumimoji="1" lang="en-US" altLang="zh-CN" b="1" dirty="0">
                <a:solidFill>
                  <a:srgbClr val="7030A0"/>
                </a:solidFill>
              </a:rPr>
              <a:t>Tsinghua University</a:t>
            </a:r>
            <a:endParaRPr kumimoji="1" lang="zh-CN" altLang="en-US" b="1" dirty="0">
              <a:solidFill>
                <a:srgbClr val="7030A0"/>
              </a:solidFill>
            </a:endParaRPr>
          </a:p>
        </p:txBody>
      </p:sp>
      <p:sp>
        <p:nvSpPr>
          <p:cNvPr id="10" name="文本框 9">
            <a:extLst>
              <a:ext uri="{FF2B5EF4-FFF2-40B4-BE49-F238E27FC236}">
                <a16:creationId xmlns:a16="http://schemas.microsoft.com/office/drawing/2014/main" id="{67922F5E-4C14-F849-9556-FDE41F4B9C8A}"/>
              </a:ext>
            </a:extLst>
          </p:cNvPr>
          <p:cNvSpPr txBox="1"/>
          <p:nvPr/>
        </p:nvSpPr>
        <p:spPr>
          <a:xfrm>
            <a:off x="5697674" y="5971583"/>
            <a:ext cx="2445027" cy="369332"/>
          </a:xfrm>
          <a:prstGeom prst="rect">
            <a:avLst/>
          </a:prstGeom>
          <a:noFill/>
        </p:spPr>
        <p:txBody>
          <a:bodyPr wrap="square" rtlCol="0">
            <a:spAutoFit/>
          </a:bodyPr>
          <a:lstStyle/>
          <a:p>
            <a:pPr algn="ctr"/>
            <a:r>
              <a:rPr kumimoji="1" lang="en-US" altLang="zh-CN" b="1" dirty="0">
                <a:solidFill>
                  <a:srgbClr val="7030A0"/>
                </a:solidFill>
              </a:rPr>
              <a:t>Zhongguancun Lab</a:t>
            </a:r>
            <a:endParaRPr kumimoji="1" lang="zh-CN" altLang="en-US" b="1" dirty="0">
              <a:solidFill>
                <a:srgbClr val="7030A0"/>
              </a:solidFill>
            </a:endParaRPr>
          </a:p>
        </p:txBody>
      </p:sp>
      <p:sp>
        <p:nvSpPr>
          <p:cNvPr id="11" name="文本框 10">
            <a:extLst>
              <a:ext uri="{FF2B5EF4-FFF2-40B4-BE49-F238E27FC236}">
                <a16:creationId xmlns:a16="http://schemas.microsoft.com/office/drawing/2014/main" id="{FD526749-5E33-604D-810E-6341671DAB5B}"/>
              </a:ext>
            </a:extLst>
          </p:cNvPr>
          <p:cNvSpPr txBox="1"/>
          <p:nvPr/>
        </p:nvSpPr>
        <p:spPr>
          <a:xfrm>
            <a:off x="3526596" y="5971583"/>
            <a:ext cx="1691503" cy="369332"/>
          </a:xfrm>
          <a:prstGeom prst="rect">
            <a:avLst/>
          </a:prstGeom>
          <a:noFill/>
        </p:spPr>
        <p:txBody>
          <a:bodyPr wrap="square" rtlCol="0">
            <a:spAutoFit/>
          </a:bodyPr>
          <a:lstStyle/>
          <a:p>
            <a:pPr algn="ctr"/>
            <a:r>
              <a:rPr kumimoji="1" lang="en-US" altLang="zh-CN" b="1" dirty="0">
                <a:solidFill>
                  <a:srgbClr val="7030A0"/>
                </a:solidFill>
              </a:rPr>
              <a:t>Alibaba Cloud</a:t>
            </a:r>
            <a:endParaRPr kumimoji="1" lang="zh-CN" altLang="en-US" b="1" dirty="0">
              <a:solidFill>
                <a:srgbClr val="7030A0"/>
              </a:solidFill>
            </a:endParaRPr>
          </a:p>
        </p:txBody>
      </p:sp>
      <p:sp>
        <p:nvSpPr>
          <p:cNvPr id="12" name="文本框 11">
            <a:extLst>
              <a:ext uri="{FF2B5EF4-FFF2-40B4-BE49-F238E27FC236}">
                <a16:creationId xmlns:a16="http://schemas.microsoft.com/office/drawing/2014/main" id="{AE556F34-0E7D-F146-9218-758AAB6CF107}"/>
              </a:ext>
            </a:extLst>
          </p:cNvPr>
          <p:cNvSpPr txBox="1"/>
          <p:nvPr/>
        </p:nvSpPr>
        <p:spPr>
          <a:xfrm>
            <a:off x="8622277" y="5971583"/>
            <a:ext cx="2943645" cy="369332"/>
          </a:xfrm>
          <a:prstGeom prst="rect">
            <a:avLst/>
          </a:prstGeom>
          <a:noFill/>
        </p:spPr>
        <p:txBody>
          <a:bodyPr wrap="square" rtlCol="0">
            <a:spAutoFit/>
          </a:bodyPr>
          <a:lstStyle/>
          <a:p>
            <a:pPr algn="ctr"/>
            <a:r>
              <a:rPr kumimoji="1" lang="en-US" altLang="zh-CN" b="1" dirty="0">
                <a:solidFill>
                  <a:srgbClr val="7030A0"/>
                </a:solidFill>
              </a:rPr>
              <a:t>University of Cambridge</a:t>
            </a:r>
            <a:endParaRPr kumimoji="1" lang="zh-CN" altLang="en-US" b="1" dirty="0">
              <a:solidFill>
                <a:srgbClr val="7030A0"/>
              </a:solidFill>
            </a:endParaRPr>
          </a:p>
        </p:txBody>
      </p:sp>
    </p:spTree>
    <p:extLst>
      <p:ext uri="{BB962C8B-B14F-4D97-AF65-F5344CB8AC3E}">
        <p14:creationId xmlns:p14="http://schemas.microsoft.com/office/powerpoint/2010/main" val="384466368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a:extLst>
              <a:ext uri="{FF2B5EF4-FFF2-40B4-BE49-F238E27FC236}">
                <a16:creationId xmlns:a16="http://schemas.microsoft.com/office/drawing/2014/main" id="{E283B773-512B-E44C-8F7F-17F1E01E3E1D}"/>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Reconstructing DCN Service with Programmability</a:t>
            </a:r>
          </a:p>
        </p:txBody>
      </p:sp>
      <p:sp>
        <p:nvSpPr>
          <p:cNvPr id="4" name="Rounded Rectangle 3">
            <a:extLst>
              <a:ext uri="{FF2B5EF4-FFF2-40B4-BE49-F238E27FC236}">
                <a16:creationId xmlns:a16="http://schemas.microsoft.com/office/drawing/2014/main" id="{83C2571C-4E0B-EF45-A7A0-5326DE574BAC}"/>
              </a:ext>
            </a:extLst>
          </p:cNvPr>
          <p:cNvSpPr/>
          <p:nvPr/>
        </p:nvSpPr>
        <p:spPr>
          <a:xfrm>
            <a:off x="5766531" y="2005122"/>
            <a:ext cx="2976252" cy="1123458"/>
          </a:xfrm>
          <a:prstGeom prst="cloud">
            <a:avLst/>
          </a:prstGeom>
          <a:solidFill>
            <a:schemeClr val="tx1"/>
          </a:solidFill>
          <a:ln w="1905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en-US" sz="2000" b="0" i="0" u="none" strike="noStrike" cap="none" spc="0" normalizeH="0" baseline="0" dirty="0">
                <a:ln>
                  <a:noFill/>
                </a:ln>
                <a:solidFill>
                  <a:srgbClr val="FFFFFF"/>
                </a:solidFill>
                <a:effectLst/>
                <a:uFillTx/>
                <a:cs typeface="+mn-ea"/>
                <a:sym typeface="+mn-lt"/>
              </a:rPr>
              <a:t>Traditional</a:t>
            </a:r>
            <a:endParaRPr lang="en-US" sz="2000" dirty="0">
              <a:solidFill>
                <a:srgbClr val="FFFFFF"/>
              </a:solidFill>
              <a:cs typeface="+mn-ea"/>
              <a:sym typeface="+mn-lt"/>
            </a:endParaRPr>
          </a:p>
          <a:p>
            <a:pPr marL="0" marR="0" indent="0" algn="ctr" defTabSz="825500" rtl="0" fontAlgn="auto" latinLnBrk="1" hangingPunct="0">
              <a:lnSpc>
                <a:spcPct val="100000"/>
              </a:lnSpc>
              <a:spcBef>
                <a:spcPts val="0"/>
              </a:spcBef>
              <a:spcAft>
                <a:spcPts val="0"/>
              </a:spcAft>
              <a:buClrTx/>
              <a:buSzTx/>
              <a:buFontTx/>
              <a:buNone/>
            </a:pPr>
            <a:r>
              <a:rPr kumimoji="0" lang="en-US" sz="2000" b="0" i="0" u="none" strike="noStrike" cap="none" spc="0" normalizeH="0" baseline="0" dirty="0">
                <a:ln>
                  <a:noFill/>
                </a:ln>
                <a:solidFill>
                  <a:srgbClr val="FFFFFF"/>
                </a:solidFill>
                <a:effectLst/>
                <a:uFillTx/>
                <a:cs typeface="+mn-ea"/>
                <a:sym typeface="+mn-lt"/>
              </a:rPr>
              <a:t>DCN</a:t>
            </a:r>
            <a:r>
              <a:rPr kumimoji="0" lang="zh-CN" altLang="en-US" sz="2000" b="0" i="0" u="none" strike="noStrike" cap="none" spc="0" normalizeH="0" baseline="0" dirty="0">
                <a:ln>
                  <a:noFill/>
                </a:ln>
                <a:solidFill>
                  <a:srgbClr val="FFFFFF"/>
                </a:solidFill>
                <a:effectLst/>
                <a:uFillTx/>
                <a:cs typeface="+mn-ea"/>
                <a:sym typeface="+mn-lt"/>
              </a:rPr>
              <a:t> </a:t>
            </a:r>
            <a:r>
              <a:rPr kumimoji="0" lang="en-US" altLang="zh-CN" sz="2000" b="0" i="0" u="none" strike="noStrike" cap="none" spc="0" normalizeH="0" baseline="0" dirty="0">
                <a:ln>
                  <a:noFill/>
                </a:ln>
                <a:solidFill>
                  <a:srgbClr val="FFFFFF"/>
                </a:solidFill>
                <a:effectLst/>
                <a:uFillTx/>
                <a:cs typeface="+mn-ea"/>
                <a:sym typeface="+mn-lt"/>
              </a:rPr>
              <a:t>fabric</a:t>
            </a:r>
            <a:endParaRPr kumimoji="0" lang="en-US" sz="2000" b="0" i="0" u="none" strike="noStrike" cap="none" spc="0" normalizeH="0" baseline="0" dirty="0">
              <a:ln>
                <a:noFill/>
              </a:ln>
              <a:solidFill>
                <a:srgbClr val="FFFFFF"/>
              </a:solidFill>
              <a:effectLst/>
              <a:uFillTx/>
              <a:cs typeface="+mn-ea"/>
              <a:sym typeface="+mn-lt"/>
            </a:endParaRPr>
          </a:p>
        </p:txBody>
      </p:sp>
      <p:sp>
        <p:nvSpPr>
          <p:cNvPr id="5" name="Oval 4">
            <a:extLst>
              <a:ext uri="{FF2B5EF4-FFF2-40B4-BE49-F238E27FC236}">
                <a16:creationId xmlns:a16="http://schemas.microsoft.com/office/drawing/2014/main" id="{B3CE77CB-67EC-9644-A45E-29AC7B886B94}"/>
              </a:ext>
            </a:extLst>
          </p:cNvPr>
          <p:cNvSpPr/>
          <p:nvPr/>
        </p:nvSpPr>
        <p:spPr>
          <a:xfrm>
            <a:off x="1683242" y="2314953"/>
            <a:ext cx="1343422" cy="533777"/>
          </a:xfrm>
          <a:prstGeom prst="ellipse">
            <a:avLst/>
          </a:prstGeom>
          <a:solidFill>
            <a:schemeClr val="accent6"/>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en-US" b="0" i="0" u="none" strike="noStrike" cap="none" spc="0" normalizeH="0" baseline="0" dirty="0">
                <a:ln>
                  <a:noFill/>
                </a:ln>
                <a:solidFill>
                  <a:srgbClr val="FFFFFF"/>
                </a:solidFill>
                <a:effectLst/>
                <a:uFillTx/>
                <a:cs typeface="+mn-ea"/>
                <a:sym typeface="+mn-lt"/>
              </a:rPr>
              <a:t>Sender</a:t>
            </a:r>
          </a:p>
        </p:txBody>
      </p:sp>
      <p:sp>
        <p:nvSpPr>
          <p:cNvPr id="7" name="Oval 6">
            <a:extLst>
              <a:ext uri="{FF2B5EF4-FFF2-40B4-BE49-F238E27FC236}">
                <a16:creationId xmlns:a16="http://schemas.microsoft.com/office/drawing/2014/main" id="{0C97AB4C-D508-1743-8ED2-BE0BBA47E597}"/>
              </a:ext>
            </a:extLst>
          </p:cNvPr>
          <p:cNvSpPr/>
          <p:nvPr/>
        </p:nvSpPr>
        <p:spPr>
          <a:xfrm>
            <a:off x="9424397" y="2299963"/>
            <a:ext cx="1343421" cy="533777"/>
          </a:xfrm>
          <a:prstGeom prst="ellipse">
            <a:avLst/>
          </a:prstGeom>
          <a:solidFill>
            <a:schemeClr val="accent6"/>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en-US" b="0" i="0" u="none" strike="noStrike" cap="none" spc="0" normalizeH="0" baseline="0" dirty="0">
                <a:ln>
                  <a:noFill/>
                </a:ln>
                <a:solidFill>
                  <a:srgbClr val="FFFFFF"/>
                </a:solidFill>
                <a:effectLst/>
                <a:uFillTx/>
                <a:cs typeface="+mn-ea"/>
                <a:sym typeface="+mn-lt"/>
              </a:rPr>
              <a:t>Receiver</a:t>
            </a:r>
          </a:p>
        </p:txBody>
      </p:sp>
      <p:cxnSp>
        <p:nvCxnSpPr>
          <p:cNvPr id="31" name="直线连接符 30">
            <a:extLst>
              <a:ext uri="{FF2B5EF4-FFF2-40B4-BE49-F238E27FC236}">
                <a16:creationId xmlns:a16="http://schemas.microsoft.com/office/drawing/2014/main" id="{C692A270-E9D2-7140-A58E-389DF9022C04}"/>
              </a:ext>
            </a:extLst>
          </p:cNvPr>
          <p:cNvCxnSpPr>
            <a:cxnSpLocks/>
            <a:stCxn id="5" idx="6"/>
            <a:endCxn id="4" idx="2"/>
          </p:cNvCxnSpPr>
          <p:nvPr/>
        </p:nvCxnSpPr>
        <p:spPr>
          <a:xfrm flipV="1">
            <a:off x="3026664" y="2566851"/>
            <a:ext cx="2749099" cy="14991"/>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直线连接符 32">
            <a:extLst>
              <a:ext uri="{FF2B5EF4-FFF2-40B4-BE49-F238E27FC236}">
                <a16:creationId xmlns:a16="http://schemas.microsoft.com/office/drawing/2014/main" id="{A13AFF5B-65A6-3F4F-A07E-C9170D77C481}"/>
              </a:ext>
            </a:extLst>
          </p:cNvPr>
          <p:cNvCxnSpPr>
            <a:cxnSpLocks/>
            <a:stCxn id="4" idx="0"/>
            <a:endCxn id="7" idx="2"/>
          </p:cNvCxnSpPr>
          <p:nvPr/>
        </p:nvCxnSpPr>
        <p:spPr>
          <a:xfrm>
            <a:off x="8740303" y="2566851"/>
            <a:ext cx="684094" cy="1"/>
          </a:xfrm>
          <a:prstGeom prst="line">
            <a:avLst/>
          </a:prstGeom>
          <a:ln w="28575"/>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7F400A8B-3746-9F40-AB15-33A044F10376}"/>
              </a:ext>
            </a:extLst>
          </p:cNvPr>
          <p:cNvSpPr txBox="1"/>
          <p:nvPr/>
        </p:nvSpPr>
        <p:spPr>
          <a:xfrm>
            <a:off x="3056067" y="1943859"/>
            <a:ext cx="2810410" cy="646331"/>
          </a:xfrm>
          <a:prstGeom prst="rect">
            <a:avLst/>
          </a:prstGeom>
          <a:noFill/>
        </p:spPr>
        <p:txBody>
          <a:bodyPr wrap="square">
            <a:spAutoFit/>
          </a:bodyPr>
          <a:lstStyle/>
          <a:p>
            <a:pPr algn="ctr"/>
            <a:r>
              <a:rPr lang="en-US" altLang="zh-CN" dirty="0">
                <a:solidFill>
                  <a:srgbClr val="C00000"/>
                </a:solidFill>
                <a:cs typeface="+mn-ea"/>
                <a:sym typeface="+mn-lt"/>
              </a:rPr>
              <a:t>heuristic</a:t>
            </a:r>
            <a:r>
              <a:rPr lang="en-US" altLang="zh-CN" dirty="0">
                <a:solidFill>
                  <a:srgbClr val="000000"/>
                </a:solidFill>
                <a:cs typeface="+mn-ea"/>
                <a:sym typeface="+mn-lt"/>
              </a:rPr>
              <a:t> rate adjustment</a:t>
            </a:r>
            <a:r>
              <a:rPr lang="zh-CN" altLang="en-US" dirty="0">
                <a:solidFill>
                  <a:srgbClr val="000000"/>
                </a:solidFill>
                <a:cs typeface="+mn-ea"/>
                <a:sym typeface="+mn-lt"/>
              </a:rPr>
              <a:t> </a:t>
            </a:r>
            <a:r>
              <a:rPr lang="en-US" altLang="zh-CN" dirty="0">
                <a:solidFill>
                  <a:srgbClr val="000000"/>
                </a:solidFill>
                <a:cs typeface="+mn-ea"/>
                <a:sym typeface="+mn-lt"/>
              </a:rPr>
              <a:t>&amp;</a:t>
            </a:r>
            <a:r>
              <a:rPr lang="zh-CN" altLang="en-US" dirty="0">
                <a:solidFill>
                  <a:srgbClr val="000000"/>
                </a:solidFill>
                <a:cs typeface="+mn-ea"/>
                <a:sym typeface="+mn-lt"/>
              </a:rPr>
              <a:t> </a:t>
            </a:r>
            <a:r>
              <a:rPr lang="en-US" altLang="zh-CN" dirty="0">
                <a:solidFill>
                  <a:srgbClr val="000000"/>
                </a:solidFill>
                <a:cs typeface="+mn-ea"/>
                <a:sym typeface="+mn-lt"/>
              </a:rPr>
              <a:t>path selection </a:t>
            </a:r>
            <a:endParaRPr lang="zh-CN" altLang="en-US" dirty="0">
              <a:cs typeface="+mn-ea"/>
              <a:sym typeface="+mn-lt"/>
            </a:endParaRPr>
          </a:p>
        </p:txBody>
      </p:sp>
      <p:sp>
        <p:nvSpPr>
          <p:cNvPr id="44" name="文本框 43">
            <a:extLst>
              <a:ext uri="{FF2B5EF4-FFF2-40B4-BE49-F238E27FC236}">
                <a16:creationId xmlns:a16="http://schemas.microsoft.com/office/drawing/2014/main" id="{CCC741E1-3C8F-5846-9718-0D4B64BDC314}"/>
              </a:ext>
            </a:extLst>
          </p:cNvPr>
          <p:cNvSpPr txBox="1"/>
          <p:nvPr/>
        </p:nvSpPr>
        <p:spPr>
          <a:xfrm>
            <a:off x="211296" y="1075638"/>
            <a:ext cx="11775687" cy="648619"/>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sz="2400" dirty="0">
                <a:latin typeface="+mn-lt"/>
                <a:ea typeface="+mn-ea"/>
                <a:cs typeface="+mn-ea"/>
                <a:sym typeface="+mn-lt"/>
              </a:rPr>
              <a:t>Long time to perceive the path’s quality and converge to demanded bandwidth</a:t>
            </a:r>
          </a:p>
        </p:txBody>
      </p:sp>
      <p:sp>
        <p:nvSpPr>
          <p:cNvPr id="46" name="Rounded Rectangle 3">
            <a:extLst>
              <a:ext uri="{FF2B5EF4-FFF2-40B4-BE49-F238E27FC236}">
                <a16:creationId xmlns:a16="http://schemas.microsoft.com/office/drawing/2014/main" id="{9B47789A-0422-1644-995B-34E69041A39F}"/>
              </a:ext>
            </a:extLst>
          </p:cNvPr>
          <p:cNvSpPr/>
          <p:nvPr/>
        </p:nvSpPr>
        <p:spPr>
          <a:xfrm>
            <a:off x="5766530" y="4085558"/>
            <a:ext cx="2976253" cy="1093192"/>
          </a:xfrm>
          <a:prstGeom prst="cloud">
            <a:avLst/>
          </a:prstGeom>
          <a:solidFill>
            <a:schemeClr val="bg1"/>
          </a:solidFill>
          <a:ln w="1905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lang="en-US" sz="2000" dirty="0">
                <a:cs typeface="+mn-ea"/>
                <a:sym typeface="+mn-lt"/>
              </a:rPr>
              <a:t>Next generation</a:t>
            </a:r>
          </a:p>
          <a:p>
            <a:pPr marL="0" marR="0" indent="0" algn="ctr" defTabSz="825500" rtl="0" fontAlgn="auto" latinLnBrk="1" hangingPunct="0">
              <a:lnSpc>
                <a:spcPct val="100000"/>
              </a:lnSpc>
              <a:spcBef>
                <a:spcPts val="0"/>
              </a:spcBef>
              <a:spcAft>
                <a:spcPts val="0"/>
              </a:spcAft>
              <a:buClrTx/>
              <a:buSzTx/>
              <a:buFontTx/>
              <a:buNone/>
            </a:pPr>
            <a:r>
              <a:rPr kumimoji="0" lang="en-US" sz="2000" b="0" i="0" u="none" strike="noStrike" cap="none" spc="0" normalizeH="0" baseline="0" dirty="0">
                <a:ln>
                  <a:noFill/>
                </a:ln>
                <a:effectLst/>
                <a:uFillTx/>
                <a:cs typeface="+mn-ea"/>
                <a:sym typeface="+mn-lt"/>
              </a:rPr>
              <a:t>DCN</a:t>
            </a:r>
            <a:r>
              <a:rPr kumimoji="0" lang="zh-CN" altLang="en-US" sz="2000" b="0" i="0" u="none" strike="noStrike" cap="none" spc="0" normalizeH="0" baseline="0" dirty="0">
                <a:ln>
                  <a:noFill/>
                </a:ln>
                <a:effectLst/>
                <a:uFillTx/>
                <a:cs typeface="+mn-ea"/>
                <a:sym typeface="+mn-lt"/>
              </a:rPr>
              <a:t> </a:t>
            </a:r>
            <a:r>
              <a:rPr kumimoji="0" lang="en-US" altLang="zh-CN" sz="2000" b="0" i="0" u="none" strike="noStrike" cap="none" spc="0" normalizeH="0" baseline="0" dirty="0">
                <a:ln>
                  <a:noFill/>
                </a:ln>
                <a:effectLst/>
                <a:uFillTx/>
                <a:cs typeface="+mn-ea"/>
                <a:sym typeface="+mn-lt"/>
              </a:rPr>
              <a:t>fabric</a:t>
            </a:r>
            <a:endParaRPr kumimoji="0" lang="en-US" sz="2000" b="0" i="0" u="none" strike="noStrike" cap="none" spc="0" normalizeH="0" baseline="0" dirty="0">
              <a:ln>
                <a:noFill/>
              </a:ln>
              <a:effectLst/>
              <a:uFillTx/>
              <a:cs typeface="+mn-ea"/>
              <a:sym typeface="+mn-lt"/>
            </a:endParaRPr>
          </a:p>
        </p:txBody>
      </p:sp>
      <p:sp>
        <p:nvSpPr>
          <p:cNvPr id="48" name="文本框 47">
            <a:extLst>
              <a:ext uri="{FF2B5EF4-FFF2-40B4-BE49-F238E27FC236}">
                <a16:creationId xmlns:a16="http://schemas.microsoft.com/office/drawing/2014/main" id="{B9D68C04-7B94-3D4F-955E-DBCE4B33F586}"/>
              </a:ext>
            </a:extLst>
          </p:cNvPr>
          <p:cNvSpPr txBox="1"/>
          <p:nvPr/>
        </p:nvSpPr>
        <p:spPr>
          <a:xfrm>
            <a:off x="7851885" y="3340522"/>
            <a:ext cx="3145023" cy="400110"/>
          </a:xfrm>
          <a:prstGeom prst="rect">
            <a:avLst/>
          </a:prstGeom>
          <a:noFill/>
        </p:spPr>
        <p:txBody>
          <a:bodyPr wrap="square">
            <a:spAutoFit/>
          </a:bodyPr>
          <a:lstStyle/>
          <a:p>
            <a:r>
              <a:rPr lang="en-US" altLang="zh-CN" sz="2000" dirty="0">
                <a:solidFill>
                  <a:schemeClr val="accent1"/>
                </a:solidFill>
                <a:cs typeface="+mn-ea"/>
                <a:sym typeface="+mn-lt"/>
              </a:rPr>
              <a:t>Programmable</a:t>
            </a:r>
            <a:r>
              <a:rPr lang="zh-CN" altLang="en-US" sz="2000" dirty="0">
                <a:solidFill>
                  <a:schemeClr val="accent1"/>
                </a:solidFill>
                <a:cs typeface="+mn-ea"/>
                <a:sym typeface="+mn-lt"/>
              </a:rPr>
              <a:t> </a:t>
            </a:r>
            <a:r>
              <a:rPr lang="en-US" altLang="zh-CN" sz="2000" dirty="0">
                <a:solidFill>
                  <a:schemeClr val="accent1"/>
                </a:solidFill>
                <a:cs typeface="+mn-ea"/>
                <a:sym typeface="+mn-lt"/>
              </a:rPr>
              <a:t>data plane</a:t>
            </a:r>
            <a:endParaRPr lang="zh-CN" altLang="en-US" sz="2000" dirty="0">
              <a:solidFill>
                <a:schemeClr val="accent1"/>
              </a:solidFill>
              <a:cs typeface="+mn-ea"/>
              <a:sym typeface="+mn-lt"/>
            </a:endParaRPr>
          </a:p>
        </p:txBody>
      </p:sp>
      <p:sp>
        <p:nvSpPr>
          <p:cNvPr id="50" name="下箭头 49">
            <a:extLst>
              <a:ext uri="{FF2B5EF4-FFF2-40B4-BE49-F238E27FC236}">
                <a16:creationId xmlns:a16="http://schemas.microsoft.com/office/drawing/2014/main" id="{C958C01C-8565-A145-9FAD-F751392F48CA}"/>
              </a:ext>
            </a:extLst>
          </p:cNvPr>
          <p:cNvSpPr/>
          <p:nvPr/>
        </p:nvSpPr>
        <p:spPr>
          <a:xfrm>
            <a:off x="7071948" y="3310853"/>
            <a:ext cx="629587" cy="566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2" name="Oval 4">
            <a:extLst>
              <a:ext uri="{FF2B5EF4-FFF2-40B4-BE49-F238E27FC236}">
                <a16:creationId xmlns:a16="http://schemas.microsoft.com/office/drawing/2014/main" id="{B2AAF2CC-AF19-FE4D-8EA6-6A0D00FBA653}"/>
              </a:ext>
            </a:extLst>
          </p:cNvPr>
          <p:cNvSpPr/>
          <p:nvPr/>
        </p:nvSpPr>
        <p:spPr>
          <a:xfrm>
            <a:off x="1683242" y="4368507"/>
            <a:ext cx="1343422" cy="533777"/>
          </a:xfrm>
          <a:prstGeom prst="ellipse">
            <a:avLst/>
          </a:prstGeom>
          <a:solidFill>
            <a:schemeClr val="accent6"/>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en-US" b="0" i="0" u="none" strike="noStrike" cap="none" spc="0" normalizeH="0" baseline="0" dirty="0">
                <a:ln>
                  <a:noFill/>
                </a:ln>
                <a:solidFill>
                  <a:srgbClr val="FFFFFF"/>
                </a:solidFill>
                <a:effectLst/>
                <a:uFillTx/>
                <a:cs typeface="+mn-ea"/>
                <a:sym typeface="+mn-lt"/>
              </a:rPr>
              <a:t>Sender</a:t>
            </a:r>
          </a:p>
        </p:txBody>
      </p:sp>
      <p:grpSp>
        <p:nvGrpSpPr>
          <p:cNvPr id="60" name="组合 59">
            <a:extLst>
              <a:ext uri="{FF2B5EF4-FFF2-40B4-BE49-F238E27FC236}">
                <a16:creationId xmlns:a16="http://schemas.microsoft.com/office/drawing/2014/main" id="{FFF7674C-4412-BB46-9932-9A119F8AF0E9}"/>
              </a:ext>
            </a:extLst>
          </p:cNvPr>
          <p:cNvGrpSpPr/>
          <p:nvPr/>
        </p:nvGrpSpPr>
        <p:grpSpPr>
          <a:xfrm>
            <a:off x="8740303" y="4368507"/>
            <a:ext cx="2027515" cy="533777"/>
            <a:chOff x="8740303" y="4263576"/>
            <a:chExt cx="2027515" cy="533777"/>
          </a:xfrm>
        </p:grpSpPr>
        <p:sp>
          <p:nvSpPr>
            <p:cNvPr id="53" name="Oval 6">
              <a:extLst>
                <a:ext uri="{FF2B5EF4-FFF2-40B4-BE49-F238E27FC236}">
                  <a16:creationId xmlns:a16="http://schemas.microsoft.com/office/drawing/2014/main" id="{1EEB8A52-C589-B44D-BB45-F2B0BFBC99D5}"/>
                </a:ext>
              </a:extLst>
            </p:cNvPr>
            <p:cNvSpPr/>
            <p:nvPr/>
          </p:nvSpPr>
          <p:spPr>
            <a:xfrm>
              <a:off x="9424397" y="4263576"/>
              <a:ext cx="1343421" cy="533777"/>
            </a:xfrm>
            <a:prstGeom prst="ellipse">
              <a:avLst/>
            </a:prstGeom>
            <a:solidFill>
              <a:schemeClr val="accent6"/>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en-US" b="0" i="0" u="none" strike="noStrike" cap="none" spc="0" normalizeH="0" baseline="0" dirty="0">
                  <a:ln>
                    <a:noFill/>
                  </a:ln>
                  <a:solidFill>
                    <a:srgbClr val="FFFFFF"/>
                  </a:solidFill>
                  <a:effectLst/>
                  <a:uFillTx/>
                  <a:cs typeface="+mn-ea"/>
                  <a:sym typeface="+mn-lt"/>
                </a:rPr>
                <a:t>Receiver</a:t>
              </a:r>
            </a:p>
          </p:txBody>
        </p:sp>
        <p:cxnSp>
          <p:nvCxnSpPr>
            <p:cNvPr id="54" name="直线连接符 53">
              <a:extLst>
                <a:ext uri="{FF2B5EF4-FFF2-40B4-BE49-F238E27FC236}">
                  <a16:creationId xmlns:a16="http://schemas.microsoft.com/office/drawing/2014/main" id="{8E7926B4-B0A4-C24A-B04B-01FD6051403A}"/>
                </a:ext>
              </a:extLst>
            </p:cNvPr>
            <p:cNvCxnSpPr>
              <a:cxnSpLocks/>
              <a:stCxn id="46" idx="0"/>
              <a:endCxn id="53" idx="2"/>
            </p:cNvCxnSpPr>
            <p:nvPr/>
          </p:nvCxnSpPr>
          <p:spPr>
            <a:xfrm>
              <a:off x="8740303" y="4527223"/>
              <a:ext cx="684094" cy="3242"/>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57" name="直线连接符 56">
            <a:extLst>
              <a:ext uri="{FF2B5EF4-FFF2-40B4-BE49-F238E27FC236}">
                <a16:creationId xmlns:a16="http://schemas.microsoft.com/office/drawing/2014/main" id="{E4A2DEB0-F98E-8E48-9484-8531B4031977}"/>
              </a:ext>
            </a:extLst>
          </p:cNvPr>
          <p:cNvCxnSpPr>
            <a:cxnSpLocks/>
            <a:stCxn id="52" idx="6"/>
            <a:endCxn id="46" idx="2"/>
          </p:cNvCxnSpPr>
          <p:nvPr/>
        </p:nvCxnSpPr>
        <p:spPr>
          <a:xfrm flipV="1">
            <a:off x="3026664" y="4632154"/>
            <a:ext cx="2749098" cy="3242"/>
          </a:xfrm>
          <a:prstGeom prst="line">
            <a:avLst/>
          </a:prstGeom>
          <a:ln w="28575"/>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6CC3E6E7-8751-B643-BC88-A0E123CF2356}"/>
              </a:ext>
            </a:extLst>
          </p:cNvPr>
          <p:cNvSpPr txBox="1"/>
          <p:nvPr/>
        </p:nvSpPr>
        <p:spPr>
          <a:xfrm>
            <a:off x="5817112" y="5247448"/>
            <a:ext cx="2981201" cy="369332"/>
          </a:xfrm>
          <a:prstGeom prst="rect">
            <a:avLst/>
          </a:prstGeom>
          <a:solidFill>
            <a:srgbClr val="FF9300"/>
          </a:solidFill>
          <a:ln>
            <a:solidFill>
              <a:schemeClr val="tx1"/>
            </a:solidFill>
          </a:ln>
        </p:spPr>
        <p:txBody>
          <a:bodyPr wrap="none" rtlCol="0">
            <a:spAutoFit/>
          </a:bodyPr>
          <a:lstStyle/>
          <a:p>
            <a:r>
              <a:rPr lang="en-US" altLang="zh-CN" dirty="0">
                <a:solidFill>
                  <a:schemeClr val="bg1"/>
                </a:solidFill>
                <a:cs typeface="+mn-ea"/>
                <a:sym typeface="+mn-lt"/>
              </a:rPr>
              <a:t>fine-grained network status</a:t>
            </a:r>
            <a:endParaRPr kumimoji="1" lang="zh-CN" altLang="en-US" dirty="0">
              <a:solidFill>
                <a:schemeClr val="bg1"/>
              </a:solidFill>
              <a:cs typeface="+mn-ea"/>
              <a:sym typeface="+mn-lt"/>
            </a:endParaRPr>
          </a:p>
        </p:txBody>
      </p:sp>
      <p:sp>
        <p:nvSpPr>
          <p:cNvPr id="61" name="文本框 60">
            <a:extLst>
              <a:ext uri="{FF2B5EF4-FFF2-40B4-BE49-F238E27FC236}">
                <a16:creationId xmlns:a16="http://schemas.microsoft.com/office/drawing/2014/main" id="{9BF74F22-E8FE-294A-BC95-2C113E97564F}"/>
              </a:ext>
            </a:extLst>
          </p:cNvPr>
          <p:cNvSpPr txBox="1"/>
          <p:nvPr/>
        </p:nvSpPr>
        <p:spPr>
          <a:xfrm>
            <a:off x="2883238" y="3995117"/>
            <a:ext cx="3212762" cy="646331"/>
          </a:xfrm>
          <a:prstGeom prst="rect">
            <a:avLst/>
          </a:prstGeom>
          <a:noFill/>
        </p:spPr>
        <p:txBody>
          <a:bodyPr wrap="square">
            <a:spAutoFit/>
          </a:bodyPr>
          <a:lstStyle/>
          <a:p>
            <a:pPr algn="ctr"/>
            <a:r>
              <a:rPr lang="en-US" altLang="zh-CN" dirty="0">
                <a:solidFill>
                  <a:srgbClr val="C00000"/>
                </a:solidFill>
                <a:cs typeface="+mn-ea"/>
                <a:sym typeface="+mn-lt"/>
              </a:rPr>
              <a:t>deterministic</a:t>
            </a:r>
            <a:r>
              <a:rPr lang="en-US" altLang="zh-CN" dirty="0">
                <a:solidFill>
                  <a:srgbClr val="000000"/>
                </a:solidFill>
                <a:cs typeface="+mn-ea"/>
                <a:sym typeface="+mn-lt"/>
              </a:rPr>
              <a:t> rate adjustment &amp;</a:t>
            </a:r>
            <a:r>
              <a:rPr lang="zh-CN" altLang="en-US" dirty="0">
                <a:solidFill>
                  <a:srgbClr val="000000"/>
                </a:solidFill>
                <a:cs typeface="+mn-ea"/>
                <a:sym typeface="+mn-lt"/>
              </a:rPr>
              <a:t> </a:t>
            </a:r>
            <a:r>
              <a:rPr lang="en-US" altLang="zh-CN" dirty="0">
                <a:solidFill>
                  <a:srgbClr val="000000"/>
                </a:solidFill>
                <a:cs typeface="+mn-ea"/>
                <a:sym typeface="+mn-lt"/>
              </a:rPr>
              <a:t>path</a:t>
            </a:r>
            <a:r>
              <a:rPr lang="zh-CN" altLang="en-US" dirty="0">
                <a:solidFill>
                  <a:srgbClr val="000000"/>
                </a:solidFill>
                <a:cs typeface="+mn-ea"/>
                <a:sym typeface="+mn-lt"/>
              </a:rPr>
              <a:t> </a:t>
            </a:r>
            <a:r>
              <a:rPr lang="en-US" altLang="zh-CN" dirty="0">
                <a:solidFill>
                  <a:srgbClr val="000000"/>
                </a:solidFill>
                <a:cs typeface="+mn-ea"/>
                <a:sym typeface="+mn-lt"/>
              </a:rPr>
              <a:t>selection</a:t>
            </a:r>
            <a:endParaRPr lang="zh-CN" altLang="en-US" dirty="0">
              <a:cs typeface="+mn-ea"/>
              <a:sym typeface="+mn-lt"/>
            </a:endParaRPr>
          </a:p>
        </p:txBody>
      </p:sp>
      <p:sp>
        <p:nvSpPr>
          <p:cNvPr id="62" name="文本框 61">
            <a:extLst>
              <a:ext uri="{FF2B5EF4-FFF2-40B4-BE49-F238E27FC236}">
                <a16:creationId xmlns:a16="http://schemas.microsoft.com/office/drawing/2014/main" id="{2E0BF6DB-A599-A043-BB25-F58DF552C715}"/>
              </a:ext>
            </a:extLst>
          </p:cNvPr>
          <p:cNvSpPr txBox="1"/>
          <p:nvPr/>
        </p:nvSpPr>
        <p:spPr>
          <a:xfrm>
            <a:off x="211296" y="5811418"/>
            <a:ext cx="11775686" cy="648619"/>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sz="2400" dirty="0">
                <a:latin typeface="+mn-lt"/>
                <a:ea typeface="+mn-ea"/>
                <a:cs typeface="+mn-ea"/>
                <a:sym typeface="+mn-lt"/>
              </a:rPr>
              <a:t>S</a:t>
            </a:r>
            <a:r>
              <a:rPr lang="en-US" altLang="zh-CN" sz="2400" dirty="0" err="1">
                <a:latin typeface="+mn-lt"/>
                <a:ea typeface="+mn-ea"/>
                <a:cs typeface="+mn-ea"/>
                <a:sym typeface="+mn-lt"/>
              </a:rPr>
              <a:t>ub-ms</a:t>
            </a:r>
            <a:r>
              <a:rPr lang="en" altLang="zh-CN" sz="2400" dirty="0">
                <a:latin typeface="+mn-lt"/>
                <a:ea typeface="+mn-ea"/>
                <a:cs typeface="+mn-ea"/>
                <a:sym typeface="+mn-lt"/>
              </a:rPr>
              <a:t> to perceive the path’s quality and converge to demanded bandwidth</a:t>
            </a:r>
          </a:p>
        </p:txBody>
      </p:sp>
      <p:sp>
        <p:nvSpPr>
          <p:cNvPr id="130" name="灯片编号占位符 129">
            <a:extLst>
              <a:ext uri="{FF2B5EF4-FFF2-40B4-BE49-F238E27FC236}">
                <a16:creationId xmlns:a16="http://schemas.microsoft.com/office/drawing/2014/main" id="{48109047-9113-914B-801A-608C0B196AEF}"/>
              </a:ext>
            </a:extLst>
          </p:cNvPr>
          <p:cNvSpPr>
            <a:spLocks noGrp="1"/>
          </p:cNvSpPr>
          <p:nvPr>
            <p:ph type="sldNum" sz="quarter" idx="12"/>
          </p:nvPr>
        </p:nvSpPr>
        <p:spPr/>
        <p:txBody>
          <a:bodyPr/>
          <a:lstStyle/>
          <a:p>
            <a:fld id="{EF03405E-E6FC-8647-9439-24CCB5C2CE06}" type="slidenum">
              <a:rPr lang="en-US" smtClean="0">
                <a:cs typeface="+mn-ea"/>
                <a:sym typeface="+mn-lt"/>
              </a:rPr>
              <a:t>9</a:t>
            </a:fld>
            <a:endParaRPr lang="en-US">
              <a:cs typeface="+mn-ea"/>
              <a:sym typeface="+mn-lt"/>
            </a:endParaRPr>
          </a:p>
        </p:txBody>
      </p:sp>
    </p:spTree>
    <p:extLst>
      <p:ext uri="{BB962C8B-B14F-4D97-AF65-F5344CB8AC3E}">
        <p14:creationId xmlns:p14="http://schemas.microsoft.com/office/powerpoint/2010/main" val="2983110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linds(horizontal)">
                                      <p:cBhvr>
                                        <p:cTn id="15" dur="500"/>
                                        <p:tgtEl>
                                          <p:spTgt spid="48"/>
                                        </p:tgtEl>
                                      </p:cBhvr>
                                    </p:animEffect>
                                  </p:childTnLst>
                                </p:cTn>
                              </p:par>
                            </p:childTnLst>
                          </p:cTn>
                        </p:par>
                        <p:par>
                          <p:cTn id="16" fill="hold">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linds(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right)">
                                      <p:cBhvr>
                                        <p:cTn id="28" dur="500"/>
                                        <p:tgtEl>
                                          <p:spTgt spid="52"/>
                                        </p:tgtEl>
                                      </p:cBhvr>
                                    </p:animEffect>
                                  </p:childTnLst>
                                </p:cTn>
                              </p:par>
                              <p:par>
                                <p:cTn id="29" presetID="22" presetClass="entr" presetSubtype="2"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right)">
                                      <p:cBhvr>
                                        <p:cTn id="31" dur="500"/>
                                        <p:tgtEl>
                                          <p:spTgt spid="57"/>
                                        </p:tgtEl>
                                      </p:cBhvr>
                                    </p:animEffect>
                                  </p:childTnLst>
                                </p:cTn>
                              </p:par>
                              <p:par>
                                <p:cTn id="32" presetID="22" presetClass="entr" presetSubtype="8"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left)">
                                      <p:cBhvr>
                                        <p:cTn id="34" dur="10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04167E-6 1.85185E-6 L -0.39375 -0.0213 " pathEditMode="relative" rAng="0" ptsTypes="AA">
                                      <p:cBhvr>
                                        <p:cTn id="38" dur="2000" fill="hold"/>
                                        <p:tgtEl>
                                          <p:spTgt spid="59"/>
                                        </p:tgtEl>
                                        <p:attrNameLst>
                                          <p:attrName>ppt_x</p:attrName>
                                          <p:attrName>ppt_y</p:attrName>
                                        </p:attrNameLst>
                                      </p:cBhvr>
                                      <p:rCtr x="-19688" y="-1065"/>
                                    </p:animMotion>
                                  </p:childTnLst>
                                </p:cTn>
                              </p:par>
                            </p:childTnLst>
                          </p:cTn>
                        </p:par>
                        <p:par>
                          <p:cTn id="39" fill="hold">
                            <p:stCondLst>
                              <p:cond delay="2000"/>
                            </p:stCondLst>
                            <p:childTnLst>
                              <p:par>
                                <p:cTn id="40" presetID="3" presetClass="entr" presetSubtype="1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linds(horizontal)">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linds(horizontal)">
                                      <p:cBhvr>
                                        <p:cTn id="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8" grpId="0"/>
      <p:bldP spid="50" grpId="0" animBg="1"/>
      <p:bldP spid="52" grpId="0" animBg="1"/>
      <p:bldP spid="59" grpId="0" animBg="1"/>
      <p:bldP spid="59" grpId="1" animBg="1"/>
      <p:bldP spid="61"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206252F-EFB9-F84D-BAD0-A65A782A9250}"/>
              </a:ext>
            </a:extLst>
          </p:cNvPr>
          <p:cNvPicPr>
            <a:picLocks noChangeAspect="1"/>
          </p:cNvPicPr>
          <p:nvPr/>
        </p:nvPicPr>
        <p:blipFill>
          <a:blip r:embed="rId3"/>
          <a:stretch>
            <a:fillRect/>
          </a:stretch>
        </p:blipFill>
        <p:spPr>
          <a:xfrm>
            <a:off x="5860404" y="2955578"/>
            <a:ext cx="763270" cy="502804"/>
          </a:xfrm>
          <a:prstGeom prst="rect">
            <a:avLst/>
          </a:prstGeom>
        </p:spPr>
      </p:pic>
      <p:pic>
        <p:nvPicPr>
          <p:cNvPr id="24" name="Picture 23">
            <a:extLst>
              <a:ext uri="{FF2B5EF4-FFF2-40B4-BE49-F238E27FC236}">
                <a16:creationId xmlns:a16="http://schemas.microsoft.com/office/drawing/2014/main" id="{B9B37F87-F20D-7C41-945B-3F27F114FEE7}"/>
              </a:ext>
            </a:extLst>
          </p:cNvPr>
          <p:cNvPicPr>
            <a:picLocks noChangeAspect="1"/>
          </p:cNvPicPr>
          <p:nvPr/>
        </p:nvPicPr>
        <p:blipFill>
          <a:blip r:embed="rId3"/>
          <a:stretch>
            <a:fillRect/>
          </a:stretch>
        </p:blipFill>
        <p:spPr>
          <a:xfrm>
            <a:off x="4280714" y="2962405"/>
            <a:ext cx="763270" cy="502804"/>
          </a:xfrm>
          <a:prstGeom prst="rect">
            <a:avLst/>
          </a:prstGeom>
        </p:spPr>
      </p:pic>
      <p:pic>
        <p:nvPicPr>
          <p:cNvPr id="25" name="Picture 24">
            <a:extLst>
              <a:ext uri="{FF2B5EF4-FFF2-40B4-BE49-F238E27FC236}">
                <a16:creationId xmlns:a16="http://schemas.microsoft.com/office/drawing/2014/main" id="{12D8DD1F-E510-6548-AB18-5BF396CFAFCE}"/>
              </a:ext>
            </a:extLst>
          </p:cNvPr>
          <p:cNvPicPr>
            <a:picLocks noChangeAspect="1"/>
          </p:cNvPicPr>
          <p:nvPr/>
        </p:nvPicPr>
        <p:blipFill>
          <a:blip r:embed="rId3"/>
          <a:stretch>
            <a:fillRect/>
          </a:stretch>
        </p:blipFill>
        <p:spPr>
          <a:xfrm>
            <a:off x="5868930" y="1649565"/>
            <a:ext cx="763270" cy="502804"/>
          </a:xfrm>
          <a:prstGeom prst="rect">
            <a:avLst/>
          </a:prstGeom>
        </p:spPr>
      </p:pic>
      <p:cxnSp>
        <p:nvCxnSpPr>
          <p:cNvPr id="28" name="Straight Connector 27">
            <a:extLst>
              <a:ext uri="{FF2B5EF4-FFF2-40B4-BE49-F238E27FC236}">
                <a16:creationId xmlns:a16="http://schemas.microsoft.com/office/drawing/2014/main" id="{16B6C02E-0B01-234F-962F-781EF83F4C1F}"/>
              </a:ext>
            </a:extLst>
          </p:cNvPr>
          <p:cNvCxnSpPr>
            <a:cxnSpLocks/>
            <a:stCxn id="24" idx="3"/>
            <a:endCxn id="23" idx="1"/>
          </p:cNvCxnSpPr>
          <p:nvPr/>
        </p:nvCxnSpPr>
        <p:spPr>
          <a:xfrm flipV="1">
            <a:off x="5043984" y="3206980"/>
            <a:ext cx="816420" cy="6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2ED908-69B7-4D43-83F4-A47EA6E94B66}"/>
              </a:ext>
            </a:extLst>
          </p:cNvPr>
          <p:cNvCxnSpPr>
            <a:cxnSpLocks/>
            <a:stCxn id="25" idx="3"/>
            <a:endCxn id="30" idx="0"/>
          </p:cNvCxnSpPr>
          <p:nvPr/>
        </p:nvCxnSpPr>
        <p:spPr>
          <a:xfrm>
            <a:off x="6632200" y="1900967"/>
            <a:ext cx="1372050" cy="1050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F6D2A79-5064-DE4E-8A08-321E1F6E2498}"/>
              </a:ext>
            </a:extLst>
          </p:cNvPr>
          <p:cNvCxnSpPr>
            <a:cxnSpLocks/>
            <a:stCxn id="24" idx="0"/>
            <a:endCxn id="25" idx="1"/>
          </p:cNvCxnSpPr>
          <p:nvPr/>
        </p:nvCxnSpPr>
        <p:spPr>
          <a:xfrm flipV="1">
            <a:off x="4662349" y="1900967"/>
            <a:ext cx="1206581" cy="106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33A260B9-E202-5D46-AB91-A8F992C1CE1B}"/>
                  </a:ext>
                </a:extLst>
              </p:cNvPr>
              <p:cNvSpPr/>
              <p:nvPr/>
            </p:nvSpPr>
            <p:spPr>
              <a:xfrm>
                <a:off x="2130151" y="1372646"/>
                <a:ext cx="1139528" cy="1164554"/>
              </a:xfrm>
              <a:prstGeom prst="rect">
                <a:avLst/>
              </a:prstGeom>
              <a:solidFill>
                <a:schemeClr val="accent2">
                  <a:lumMod val="40000"/>
                  <a:lumOff val="6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err="1">
                    <a:solidFill>
                      <a:schemeClr val="tx1"/>
                    </a:solidFill>
                    <a:cs typeface="+mn-ea"/>
                    <a:sym typeface="+mn-lt"/>
                  </a:rPr>
                  <a:t>FAB</a:t>
                </a:r>
                <a:r>
                  <a:rPr lang="en-US" sz="2000" dirty="0">
                    <a:solidFill>
                      <a:schemeClr val="tx1"/>
                    </a:solidFill>
                    <a:cs typeface="+mn-ea"/>
                    <a:sym typeface="+mn-lt"/>
                  </a:rPr>
                  <a:t>-E</a:t>
                </a:r>
              </a:p>
            </p:txBody>
          </p:sp>
        </mc:Choice>
        <mc:Fallback xmlns="">
          <p:sp>
            <p:nvSpPr>
              <p:cNvPr id="47" name="Rectangle 46">
                <a:extLst>
                  <a:ext uri="{FF2B5EF4-FFF2-40B4-BE49-F238E27FC236}">
                    <a16:creationId xmlns:a16="http://schemas.microsoft.com/office/drawing/2014/main" id="{33A260B9-E202-5D46-AB91-A8F992C1CE1B}"/>
                  </a:ext>
                </a:extLst>
              </p:cNvPr>
              <p:cNvSpPr>
                <a:spLocks noRot="1" noChangeAspect="1" noMove="1" noResize="1" noEditPoints="1" noAdjustHandles="1" noChangeArrowheads="1" noChangeShapeType="1" noTextEdit="1"/>
              </p:cNvSpPr>
              <p:nvPr/>
            </p:nvSpPr>
            <p:spPr>
              <a:xfrm>
                <a:off x="2130151" y="1372646"/>
                <a:ext cx="1139528" cy="1164554"/>
              </a:xfrm>
              <a:prstGeom prst="rect">
                <a:avLst/>
              </a:prstGeom>
              <a:blipFill>
                <a:blip r:embed="rId4"/>
                <a:stretch>
                  <a:fillRect/>
                </a:stretch>
              </a:blipFill>
              <a:ln w="19050">
                <a:solidFill>
                  <a:schemeClr val="tx1"/>
                </a:solidFill>
                <a:prstDash val="solid"/>
              </a:ln>
            </p:spPr>
            <p:txBody>
              <a:bodyPr/>
              <a:lstStyle/>
              <a:p>
                <a:r>
                  <a:rPr lang="zh-CN" altLang="en-US">
                    <a:noFill/>
                  </a:rPr>
                  <a:t> </a:t>
                </a:r>
              </a:p>
            </p:txBody>
          </p:sp>
        </mc:Fallback>
      </mc:AlternateContent>
      <p:sp>
        <p:nvSpPr>
          <p:cNvPr id="53" name="Rectangle 52">
            <a:extLst>
              <a:ext uri="{FF2B5EF4-FFF2-40B4-BE49-F238E27FC236}">
                <a16:creationId xmlns:a16="http://schemas.microsoft.com/office/drawing/2014/main" id="{A3C7A9AB-994E-474B-8A4C-2F57180A8FEB}"/>
              </a:ext>
            </a:extLst>
          </p:cNvPr>
          <p:cNvSpPr/>
          <p:nvPr/>
        </p:nvSpPr>
        <p:spPr>
          <a:xfrm>
            <a:off x="3584882" y="1255950"/>
            <a:ext cx="5331366" cy="3680926"/>
          </a:xfrm>
          <a:prstGeom prst="rect">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7" name="TextBox 36">
            <a:extLst>
              <a:ext uri="{FF2B5EF4-FFF2-40B4-BE49-F238E27FC236}">
                <a16:creationId xmlns:a16="http://schemas.microsoft.com/office/drawing/2014/main" id="{C7847E3C-2617-344F-BD71-C6C1704F9F86}"/>
              </a:ext>
            </a:extLst>
          </p:cNvPr>
          <p:cNvSpPr txBox="1"/>
          <p:nvPr/>
        </p:nvSpPr>
        <p:spPr>
          <a:xfrm>
            <a:off x="3530637" y="771219"/>
            <a:ext cx="938077" cy="523220"/>
          </a:xfrm>
          <a:prstGeom prst="rect">
            <a:avLst/>
          </a:prstGeom>
          <a:noFill/>
        </p:spPr>
        <p:txBody>
          <a:bodyPr wrap="none" rtlCol="0">
            <a:spAutoFit/>
          </a:bodyPr>
          <a:lstStyle/>
          <a:p>
            <a:r>
              <a:rPr lang="en-US" sz="2800" i="1" dirty="0">
                <a:cs typeface="+mn-ea"/>
                <a:sym typeface="+mn-lt"/>
              </a:rPr>
              <a:t>DCN</a:t>
            </a:r>
          </a:p>
        </p:txBody>
      </p:sp>
      <p:sp>
        <p:nvSpPr>
          <p:cNvPr id="81" name="TextBox 80">
            <a:extLst>
              <a:ext uri="{FF2B5EF4-FFF2-40B4-BE49-F238E27FC236}">
                <a16:creationId xmlns:a16="http://schemas.microsoft.com/office/drawing/2014/main" id="{F6BD9D59-94D9-1349-8F72-CF094B3F4F55}"/>
              </a:ext>
            </a:extLst>
          </p:cNvPr>
          <p:cNvSpPr txBox="1"/>
          <p:nvPr/>
        </p:nvSpPr>
        <p:spPr>
          <a:xfrm>
            <a:off x="1305627" y="788461"/>
            <a:ext cx="1082348" cy="523220"/>
          </a:xfrm>
          <a:prstGeom prst="rect">
            <a:avLst/>
          </a:prstGeom>
          <a:noFill/>
        </p:spPr>
        <p:txBody>
          <a:bodyPr wrap="none" rtlCol="0">
            <a:spAutoFit/>
          </a:bodyPr>
          <a:lstStyle/>
          <a:p>
            <a:r>
              <a:rPr lang="en-US" sz="2800" i="1" dirty="0">
                <a:cs typeface="+mn-ea"/>
                <a:sym typeface="+mn-lt"/>
              </a:rPr>
              <a:t>Host1</a:t>
            </a:r>
          </a:p>
        </p:txBody>
      </p:sp>
      <p:pic>
        <p:nvPicPr>
          <p:cNvPr id="29" name="Picture 28">
            <a:extLst>
              <a:ext uri="{FF2B5EF4-FFF2-40B4-BE49-F238E27FC236}">
                <a16:creationId xmlns:a16="http://schemas.microsoft.com/office/drawing/2014/main" id="{255C4E51-E41C-0541-98A8-7A9C2BFDB368}"/>
              </a:ext>
            </a:extLst>
          </p:cNvPr>
          <p:cNvPicPr>
            <a:picLocks noChangeAspect="1"/>
          </p:cNvPicPr>
          <p:nvPr/>
        </p:nvPicPr>
        <p:blipFill>
          <a:blip r:embed="rId3"/>
          <a:stretch>
            <a:fillRect/>
          </a:stretch>
        </p:blipFill>
        <p:spPr>
          <a:xfrm>
            <a:off x="5866429" y="4278757"/>
            <a:ext cx="763270" cy="502804"/>
          </a:xfrm>
          <a:prstGeom prst="rect">
            <a:avLst/>
          </a:prstGeom>
        </p:spPr>
      </p:pic>
      <p:pic>
        <p:nvPicPr>
          <p:cNvPr id="30" name="Picture 29">
            <a:extLst>
              <a:ext uri="{FF2B5EF4-FFF2-40B4-BE49-F238E27FC236}">
                <a16:creationId xmlns:a16="http://schemas.microsoft.com/office/drawing/2014/main" id="{A98478E6-0AA2-B747-BB06-364120946BEF}"/>
              </a:ext>
            </a:extLst>
          </p:cNvPr>
          <p:cNvPicPr>
            <a:picLocks noChangeAspect="1"/>
          </p:cNvPicPr>
          <p:nvPr/>
        </p:nvPicPr>
        <p:blipFill>
          <a:blip r:embed="rId3"/>
          <a:stretch>
            <a:fillRect/>
          </a:stretch>
        </p:blipFill>
        <p:spPr>
          <a:xfrm>
            <a:off x="7622615" y="2951512"/>
            <a:ext cx="763270" cy="502804"/>
          </a:xfrm>
          <a:prstGeom prst="rect">
            <a:avLst/>
          </a:prstGeom>
        </p:spPr>
      </p:pic>
      <p:cxnSp>
        <p:nvCxnSpPr>
          <p:cNvPr id="31" name="Straight Connector 30">
            <a:extLst>
              <a:ext uri="{FF2B5EF4-FFF2-40B4-BE49-F238E27FC236}">
                <a16:creationId xmlns:a16="http://schemas.microsoft.com/office/drawing/2014/main" id="{A3E268B3-3576-904D-BC09-3413C96C62C5}"/>
              </a:ext>
            </a:extLst>
          </p:cNvPr>
          <p:cNvCxnSpPr>
            <a:cxnSpLocks/>
            <a:stCxn id="23" idx="3"/>
            <a:endCxn id="30" idx="1"/>
          </p:cNvCxnSpPr>
          <p:nvPr/>
        </p:nvCxnSpPr>
        <p:spPr>
          <a:xfrm flipV="1">
            <a:off x="6623674" y="3202914"/>
            <a:ext cx="998941" cy="4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A3CCE6-4901-6A40-AFF3-32CD3AB202F6}"/>
              </a:ext>
            </a:extLst>
          </p:cNvPr>
          <p:cNvCxnSpPr>
            <a:cxnSpLocks/>
            <a:stCxn id="29" idx="3"/>
            <a:endCxn id="30" idx="2"/>
          </p:cNvCxnSpPr>
          <p:nvPr/>
        </p:nvCxnSpPr>
        <p:spPr>
          <a:xfrm flipV="1">
            <a:off x="6629699" y="3454316"/>
            <a:ext cx="1374551" cy="10758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0DB6F1-36B1-4B43-8224-1E295F279184}"/>
              </a:ext>
            </a:extLst>
          </p:cNvPr>
          <p:cNvCxnSpPr>
            <a:cxnSpLocks/>
            <a:stCxn id="24" idx="2"/>
            <a:endCxn id="29" idx="1"/>
          </p:cNvCxnSpPr>
          <p:nvPr/>
        </p:nvCxnSpPr>
        <p:spPr>
          <a:xfrm>
            <a:off x="4662349" y="3465209"/>
            <a:ext cx="1204080" cy="1064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6E58B36-AAB9-1048-A9AE-79164CCE1BB4}"/>
              </a:ext>
            </a:extLst>
          </p:cNvPr>
          <p:cNvCxnSpPr>
            <a:cxnSpLocks/>
            <a:stCxn id="47" idx="3"/>
            <a:endCxn id="24" idx="1"/>
          </p:cNvCxnSpPr>
          <p:nvPr/>
        </p:nvCxnSpPr>
        <p:spPr>
          <a:xfrm>
            <a:off x="3269679" y="1954923"/>
            <a:ext cx="1011035" cy="1258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27F208F-B634-B14C-BC51-D175FD2C49AC}"/>
              </a:ext>
            </a:extLst>
          </p:cNvPr>
          <p:cNvCxnSpPr>
            <a:cxnSpLocks/>
            <a:stCxn id="30" idx="3"/>
            <a:endCxn id="102" idx="1"/>
          </p:cNvCxnSpPr>
          <p:nvPr/>
        </p:nvCxnSpPr>
        <p:spPr>
          <a:xfrm flipV="1">
            <a:off x="8385885" y="1940077"/>
            <a:ext cx="1055846" cy="12628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B0EDBB16-F879-6E46-BF1E-6FED12881655}"/>
              </a:ext>
            </a:extLst>
          </p:cNvPr>
          <p:cNvSpPr/>
          <p:nvPr/>
        </p:nvSpPr>
        <p:spPr>
          <a:xfrm>
            <a:off x="1219436" y="1255950"/>
            <a:ext cx="2172044" cy="1393844"/>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128" name="Rectangle 127">
            <a:extLst>
              <a:ext uri="{FF2B5EF4-FFF2-40B4-BE49-F238E27FC236}">
                <a16:creationId xmlns:a16="http://schemas.microsoft.com/office/drawing/2014/main" id="{3104AA72-7AB9-834A-8B8C-38EB8CA7D660}"/>
              </a:ext>
            </a:extLst>
          </p:cNvPr>
          <p:cNvSpPr/>
          <p:nvPr/>
        </p:nvSpPr>
        <p:spPr>
          <a:xfrm>
            <a:off x="1366118" y="1371445"/>
            <a:ext cx="653551" cy="50944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solidFill>
                  <a:schemeClr val="bg1"/>
                </a:solidFill>
                <a:cs typeface="+mn-ea"/>
                <a:sym typeface="+mn-lt"/>
              </a:rPr>
              <a:t>A</a:t>
            </a:r>
            <a:r>
              <a:rPr lang="en-US" altLang="zh-CN" sz="2400" dirty="0">
                <a:solidFill>
                  <a:schemeClr val="bg1"/>
                </a:solidFill>
                <a:cs typeface="+mn-ea"/>
                <a:sym typeface="+mn-lt"/>
              </a:rPr>
              <a:t>1</a:t>
            </a:r>
            <a:endParaRPr lang="en-US" sz="2400" dirty="0">
              <a:solidFill>
                <a:schemeClr val="bg1"/>
              </a:solidFill>
              <a:cs typeface="+mn-ea"/>
              <a:sym typeface="+mn-lt"/>
            </a:endParaRPr>
          </a:p>
        </p:txBody>
      </p:sp>
      <p:sp>
        <p:nvSpPr>
          <p:cNvPr id="75" name="Rectangle 74">
            <a:extLst>
              <a:ext uri="{FF2B5EF4-FFF2-40B4-BE49-F238E27FC236}">
                <a16:creationId xmlns:a16="http://schemas.microsoft.com/office/drawing/2014/main" id="{7CD65E7A-FE92-CD4A-966E-0F3662FB2A90}"/>
              </a:ext>
            </a:extLst>
          </p:cNvPr>
          <p:cNvSpPr/>
          <p:nvPr/>
        </p:nvSpPr>
        <p:spPr>
          <a:xfrm>
            <a:off x="1366118" y="2034097"/>
            <a:ext cx="653551" cy="509441"/>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400" dirty="0">
                <a:solidFill>
                  <a:schemeClr val="bg1"/>
                </a:solidFill>
                <a:cs typeface="+mn-ea"/>
                <a:sym typeface="+mn-lt"/>
              </a:rPr>
              <a:t>B1</a:t>
            </a:r>
            <a:endParaRPr lang="en-US" sz="2400" dirty="0">
              <a:solidFill>
                <a:schemeClr val="bg1"/>
              </a:solidFill>
              <a:cs typeface="+mn-ea"/>
              <a:sym typeface="+mn-lt"/>
            </a:endParaRPr>
          </a:p>
        </p:txBody>
      </p: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67FBC0A0-FEFF-D048-9CCE-68D9721B345B}"/>
                  </a:ext>
                </a:extLst>
              </p:cNvPr>
              <p:cNvSpPr/>
              <p:nvPr/>
            </p:nvSpPr>
            <p:spPr>
              <a:xfrm>
                <a:off x="2128227" y="3997346"/>
                <a:ext cx="1139528" cy="523220"/>
              </a:xfrm>
              <a:prstGeom prst="rect">
                <a:avLst/>
              </a:prstGeom>
              <a:solidFill>
                <a:schemeClr val="accent2">
                  <a:lumMod val="40000"/>
                  <a:lumOff val="6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err="1">
                    <a:solidFill>
                      <a:schemeClr val="tx1"/>
                    </a:solidFill>
                    <a:cs typeface="+mn-ea"/>
                    <a:sym typeface="+mn-lt"/>
                  </a:rPr>
                  <a:t>FAB</a:t>
                </a:r>
                <a:r>
                  <a:rPr lang="en-US" sz="2000" dirty="0">
                    <a:solidFill>
                      <a:schemeClr val="tx1"/>
                    </a:solidFill>
                    <a:cs typeface="+mn-ea"/>
                    <a:sym typeface="+mn-lt"/>
                  </a:rPr>
                  <a:t>-E</a:t>
                </a:r>
              </a:p>
            </p:txBody>
          </p:sp>
        </mc:Choice>
        <mc:Fallback xmlns="">
          <p:sp>
            <p:nvSpPr>
              <p:cNvPr id="79" name="Rectangle 78">
                <a:extLst>
                  <a:ext uri="{FF2B5EF4-FFF2-40B4-BE49-F238E27FC236}">
                    <a16:creationId xmlns:a16="http://schemas.microsoft.com/office/drawing/2014/main" id="{67FBC0A0-FEFF-D048-9CCE-68D9721B345B}"/>
                  </a:ext>
                </a:extLst>
              </p:cNvPr>
              <p:cNvSpPr>
                <a:spLocks noRot="1" noChangeAspect="1" noMove="1" noResize="1" noEditPoints="1" noAdjustHandles="1" noChangeArrowheads="1" noChangeShapeType="1" noTextEdit="1"/>
              </p:cNvSpPr>
              <p:nvPr/>
            </p:nvSpPr>
            <p:spPr>
              <a:xfrm>
                <a:off x="2128227" y="3997346"/>
                <a:ext cx="1139528" cy="523220"/>
              </a:xfrm>
              <a:prstGeom prst="rect">
                <a:avLst/>
              </a:prstGeom>
              <a:blipFill>
                <a:blip r:embed="rId5"/>
                <a:stretch>
                  <a:fillRect b="-6742"/>
                </a:stretch>
              </a:blipFill>
              <a:ln w="19050">
                <a:solidFill>
                  <a:schemeClr val="tx1"/>
                </a:solidFill>
                <a:prstDash val="solid"/>
              </a:ln>
            </p:spPr>
            <p:txBody>
              <a:bodyPr/>
              <a:lstStyle/>
              <a:p>
                <a:r>
                  <a:rPr lang="zh-CN" altLang="en-US">
                    <a:noFill/>
                  </a:rPr>
                  <a:t> </a:t>
                </a:r>
              </a:p>
            </p:txBody>
          </p:sp>
        </mc:Fallback>
      </mc:AlternateContent>
      <p:sp>
        <p:nvSpPr>
          <p:cNvPr id="80" name="TextBox 79">
            <a:extLst>
              <a:ext uri="{FF2B5EF4-FFF2-40B4-BE49-F238E27FC236}">
                <a16:creationId xmlns:a16="http://schemas.microsoft.com/office/drawing/2014/main" id="{814DF802-D5F8-F04B-BF4C-2107754B23C5}"/>
              </a:ext>
            </a:extLst>
          </p:cNvPr>
          <p:cNvSpPr txBox="1"/>
          <p:nvPr/>
        </p:nvSpPr>
        <p:spPr>
          <a:xfrm>
            <a:off x="1305627" y="3074078"/>
            <a:ext cx="1082348" cy="523220"/>
          </a:xfrm>
          <a:prstGeom prst="rect">
            <a:avLst/>
          </a:prstGeom>
          <a:noFill/>
        </p:spPr>
        <p:txBody>
          <a:bodyPr wrap="none" rtlCol="0">
            <a:spAutoFit/>
          </a:bodyPr>
          <a:lstStyle/>
          <a:p>
            <a:r>
              <a:rPr lang="en-US" sz="2800" i="1" dirty="0">
                <a:cs typeface="+mn-ea"/>
                <a:sym typeface="+mn-lt"/>
              </a:rPr>
              <a:t>Host2</a:t>
            </a:r>
          </a:p>
        </p:txBody>
      </p:sp>
      <p:sp>
        <p:nvSpPr>
          <p:cNvPr id="82" name="Rectangle 81">
            <a:extLst>
              <a:ext uri="{FF2B5EF4-FFF2-40B4-BE49-F238E27FC236}">
                <a16:creationId xmlns:a16="http://schemas.microsoft.com/office/drawing/2014/main" id="{7F927379-7923-D545-9762-561759AA28FF}"/>
              </a:ext>
            </a:extLst>
          </p:cNvPr>
          <p:cNvSpPr/>
          <p:nvPr/>
        </p:nvSpPr>
        <p:spPr>
          <a:xfrm>
            <a:off x="1219436" y="3541567"/>
            <a:ext cx="2172044" cy="1393844"/>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83" name="Rectangle 82">
            <a:extLst>
              <a:ext uri="{FF2B5EF4-FFF2-40B4-BE49-F238E27FC236}">
                <a16:creationId xmlns:a16="http://schemas.microsoft.com/office/drawing/2014/main" id="{F6071524-003F-4C45-92E5-B5361A882459}"/>
              </a:ext>
            </a:extLst>
          </p:cNvPr>
          <p:cNvSpPr/>
          <p:nvPr/>
        </p:nvSpPr>
        <p:spPr>
          <a:xfrm>
            <a:off x="1363506" y="3997684"/>
            <a:ext cx="653551" cy="50944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solidFill>
                  <a:schemeClr val="bg1"/>
                </a:solidFill>
                <a:cs typeface="+mn-ea"/>
                <a:sym typeface="+mn-lt"/>
              </a:rPr>
              <a:t>A2</a:t>
            </a:r>
          </a:p>
        </p:txBody>
      </p: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E431E3F9-203E-6D4A-BEB0-2713604D8415}"/>
                  </a:ext>
                </a:extLst>
              </p:cNvPr>
              <p:cNvSpPr/>
              <p:nvPr/>
            </p:nvSpPr>
            <p:spPr>
              <a:xfrm>
                <a:off x="5738896" y="1981294"/>
                <a:ext cx="1005840" cy="399843"/>
              </a:xfrm>
              <a:prstGeom prst="rect">
                <a:avLst/>
              </a:prstGeom>
              <a:solidFill>
                <a:srgbClr val="FFC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a:solidFill>
                      <a:schemeClr val="tx1"/>
                    </a:solidFill>
                    <a:cs typeface="+mn-ea"/>
                    <a:sym typeface="+mn-lt"/>
                  </a:rPr>
                  <a:t>FAB-C</a:t>
                </a:r>
              </a:p>
            </p:txBody>
          </p:sp>
        </mc:Choice>
        <mc:Fallback xmlns="">
          <p:sp>
            <p:nvSpPr>
              <p:cNvPr id="92" name="Rectangle 91">
                <a:extLst>
                  <a:ext uri="{FF2B5EF4-FFF2-40B4-BE49-F238E27FC236}">
                    <a16:creationId xmlns:a16="http://schemas.microsoft.com/office/drawing/2014/main" id="{E431E3F9-203E-6D4A-BEB0-2713604D8415}"/>
                  </a:ext>
                </a:extLst>
              </p:cNvPr>
              <p:cNvSpPr>
                <a:spLocks noRot="1" noChangeAspect="1" noMove="1" noResize="1" noEditPoints="1" noAdjustHandles="1" noChangeArrowheads="1" noChangeShapeType="1" noTextEdit="1"/>
              </p:cNvSpPr>
              <p:nvPr/>
            </p:nvSpPr>
            <p:spPr>
              <a:xfrm>
                <a:off x="5738896" y="1981294"/>
                <a:ext cx="1005840" cy="399843"/>
              </a:xfrm>
              <a:prstGeom prst="rect">
                <a:avLst/>
              </a:prstGeom>
              <a:blipFill>
                <a:blip r:embed="rId6"/>
                <a:stretch>
                  <a:fillRect t="-4348" r="-5357" b="-23188"/>
                </a:stretch>
              </a:blipFill>
              <a:ln w="1905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6DF3F6F8-C17E-9C42-94EA-7C5ACB7D7385}"/>
                  </a:ext>
                </a:extLst>
              </p:cNvPr>
              <p:cNvSpPr/>
              <p:nvPr/>
            </p:nvSpPr>
            <p:spPr>
              <a:xfrm>
                <a:off x="5738896" y="3291342"/>
                <a:ext cx="1005840" cy="399843"/>
              </a:xfrm>
              <a:prstGeom prst="rect">
                <a:avLst/>
              </a:prstGeom>
              <a:solidFill>
                <a:srgbClr val="FFC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a:solidFill>
                      <a:schemeClr val="tx1"/>
                    </a:solidFill>
                    <a:cs typeface="+mn-ea"/>
                    <a:sym typeface="+mn-lt"/>
                  </a:rPr>
                  <a:t>FAB-C</a:t>
                </a:r>
              </a:p>
            </p:txBody>
          </p:sp>
        </mc:Choice>
        <mc:Fallback xmlns="">
          <p:sp>
            <p:nvSpPr>
              <p:cNvPr id="93" name="Rectangle 92">
                <a:extLst>
                  <a:ext uri="{FF2B5EF4-FFF2-40B4-BE49-F238E27FC236}">
                    <a16:creationId xmlns:a16="http://schemas.microsoft.com/office/drawing/2014/main" id="{6DF3F6F8-C17E-9C42-94EA-7C5ACB7D7385}"/>
                  </a:ext>
                </a:extLst>
              </p:cNvPr>
              <p:cNvSpPr>
                <a:spLocks noRot="1" noChangeAspect="1" noMove="1" noResize="1" noEditPoints="1" noAdjustHandles="1" noChangeArrowheads="1" noChangeShapeType="1" noTextEdit="1"/>
              </p:cNvSpPr>
              <p:nvPr/>
            </p:nvSpPr>
            <p:spPr>
              <a:xfrm>
                <a:off x="5738896" y="3291342"/>
                <a:ext cx="1005840" cy="399843"/>
              </a:xfrm>
              <a:prstGeom prst="rect">
                <a:avLst/>
              </a:prstGeom>
              <a:blipFill>
                <a:blip r:embed="rId7"/>
                <a:stretch>
                  <a:fillRect t="-4348" r="-5357" b="-23188"/>
                </a:stretch>
              </a:blipFill>
              <a:ln w="1905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E60F9B42-E9AD-7C45-B568-808B0264C1F9}"/>
                  </a:ext>
                </a:extLst>
              </p:cNvPr>
              <p:cNvSpPr/>
              <p:nvPr/>
            </p:nvSpPr>
            <p:spPr>
              <a:xfrm>
                <a:off x="5733440" y="4598576"/>
                <a:ext cx="1005840" cy="399843"/>
              </a:xfrm>
              <a:prstGeom prst="rect">
                <a:avLst/>
              </a:prstGeom>
              <a:solidFill>
                <a:srgbClr val="FFC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a:solidFill>
                      <a:schemeClr val="tx1"/>
                    </a:solidFill>
                    <a:cs typeface="+mn-ea"/>
                    <a:sym typeface="+mn-lt"/>
                  </a:rPr>
                  <a:t>FAB-C</a:t>
                </a:r>
              </a:p>
            </p:txBody>
          </p:sp>
        </mc:Choice>
        <mc:Fallback xmlns="">
          <p:sp>
            <p:nvSpPr>
              <p:cNvPr id="94" name="Rectangle 93">
                <a:extLst>
                  <a:ext uri="{FF2B5EF4-FFF2-40B4-BE49-F238E27FC236}">
                    <a16:creationId xmlns:a16="http://schemas.microsoft.com/office/drawing/2014/main" id="{E60F9B42-E9AD-7C45-B568-808B0264C1F9}"/>
                  </a:ext>
                </a:extLst>
              </p:cNvPr>
              <p:cNvSpPr>
                <a:spLocks noRot="1" noChangeAspect="1" noMove="1" noResize="1" noEditPoints="1" noAdjustHandles="1" noChangeArrowheads="1" noChangeShapeType="1" noTextEdit="1"/>
              </p:cNvSpPr>
              <p:nvPr/>
            </p:nvSpPr>
            <p:spPr>
              <a:xfrm>
                <a:off x="5733440" y="4598576"/>
                <a:ext cx="1005840" cy="399843"/>
              </a:xfrm>
              <a:prstGeom prst="rect">
                <a:avLst/>
              </a:prstGeom>
              <a:blipFill>
                <a:blip r:embed="rId8"/>
                <a:stretch>
                  <a:fillRect t="-4348" r="-4762" b="-24638"/>
                </a:stretch>
              </a:blipFill>
              <a:ln w="1905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E24CC741-0F94-FB46-B7B5-23695B22432C}"/>
                  </a:ext>
                </a:extLst>
              </p:cNvPr>
              <p:cNvSpPr/>
              <p:nvPr/>
            </p:nvSpPr>
            <p:spPr>
              <a:xfrm>
                <a:off x="4189428" y="3289851"/>
                <a:ext cx="1005840" cy="399843"/>
              </a:xfrm>
              <a:prstGeom prst="rect">
                <a:avLst/>
              </a:prstGeom>
              <a:solidFill>
                <a:srgbClr val="FFC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a:solidFill>
                      <a:schemeClr val="tx1"/>
                    </a:solidFill>
                    <a:cs typeface="+mn-ea"/>
                    <a:sym typeface="+mn-lt"/>
                  </a:rPr>
                  <a:t>FAB-C</a:t>
                </a:r>
              </a:p>
            </p:txBody>
          </p:sp>
        </mc:Choice>
        <mc:Fallback xmlns="">
          <p:sp>
            <p:nvSpPr>
              <p:cNvPr id="95" name="Rectangle 94">
                <a:extLst>
                  <a:ext uri="{FF2B5EF4-FFF2-40B4-BE49-F238E27FC236}">
                    <a16:creationId xmlns:a16="http://schemas.microsoft.com/office/drawing/2014/main" id="{E24CC741-0F94-FB46-B7B5-23695B22432C}"/>
                  </a:ext>
                </a:extLst>
              </p:cNvPr>
              <p:cNvSpPr>
                <a:spLocks noRot="1" noChangeAspect="1" noMove="1" noResize="1" noEditPoints="1" noAdjustHandles="1" noChangeArrowheads="1" noChangeShapeType="1" noTextEdit="1"/>
              </p:cNvSpPr>
              <p:nvPr/>
            </p:nvSpPr>
            <p:spPr>
              <a:xfrm>
                <a:off x="4189428" y="3289851"/>
                <a:ext cx="1005840" cy="399843"/>
              </a:xfrm>
              <a:prstGeom prst="rect">
                <a:avLst/>
              </a:prstGeom>
              <a:blipFill>
                <a:blip r:embed="rId9"/>
                <a:stretch>
                  <a:fillRect t="-5882" r="-5357" b="-25000"/>
                </a:stretch>
              </a:blipFill>
              <a:ln w="1905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133E5CC4-4F86-234B-A034-D6E65C3E1480}"/>
                  </a:ext>
                </a:extLst>
              </p:cNvPr>
              <p:cNvSpPr/>
              <p:nvPr/>
            </p:nvSpPr>
            <p:spPr>
              <a:xfrm>
                <a:off x="7530178" y="3288603"/>
                <a:ext cx="1005840" cy="399843"/>
              </a:xfrm>
              <a:prstGeom prst="rect">
                <a:avLst/>
              </a:prstGeom>
              <a:solidFill>
                <a:srgbClr val="FFC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a:solidFill>
                      <a:schemeClr val="tx1"/>
                    </a:solidFill>
                    <a:cs typeface="+mn-ea"/>
                    <a:sym typeface="+mn-lt"/>
                  </a:rPr>
                  <a:t>FAB-C</a:t>
                </a:r>
              </a:p>
            </p:txBody>
          </p:sp>
        </mc:Choice>
        <mc:Fallback xmlns="">
          <p:sp>
            <p:nvSpPr>
              <p:cNvPr id="98" name="Rectangle 97">
                <a:extLst>
                  <a:ext uri="{FF2B5EF4-FFF2-40B4-BE49-F238E27FC236}">
                    <a16:creationId xmlns:a16="http://schemas.microsoft.com/office/drawing/2014/main" id="{133E5CC4-4F86-234B-A034-D6E65C3E1480}"/>
                  </a:ext>
                </a:extLst>
              </p:cNvPr>
              <p:cNvSpPr>
                <a:spLocks noRot="1" noChangeAspect="1" noMove="1" noResize="1" noEditPoints="1" noAdjustHandles="1" noChangeArrowheads="1" noChangeShapeType="1" noTextEdit="1"/>
              </p:cNvSpPr>
              <p:nvPr/>
            </p:nvSpPr>
            <p:spPr>
              <a:xfrm>
                <a:off x="7530178" y="3288603"/>
                <a:ext cx="1005840" cy="399843"/>
              </a:xfrm>
              <a:prstGeom prst="rect">
                <a:avLst/>
              </a:prstGeom>
              <a:blipFill>
                <a:blip r:embed="rId10"/>
                <a:stretch>
                  <a:fillRect t="-4348" r="-5357" b="-24638"/>
                </a:stretch>
              </a:blipFill>
              <a:ln w="1905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898D9728-35E5-CF4C-88FC-78C896E69461}"/>
                  </a:ext>
                </a:extLst>
              </p:cNvPr>
              <p:cNvSpPr/>
              <p:nvPr/>
            </p:nvSpPr>
            <p:spPr>
              <a:xfrm>
                <a:off x="9514246" y="1359851"/>
                <a:ext cx="1139528" cy="1164554"/>
              </a:xfrm>
              <a:prstGeom prst="rect">
                <a:avLst/>
              </a:prstGeom>
              <a:solidFill>
                <a:schemeClr val="accent2">
                  <a:lumMod val="40000"/>
                  <a:lumOff val="6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i="1" dirty="0" smtClean="0">
                        <a:solidFill>
                          <a:schemeClr val="tx1"/>
                        </a:solidFill>
                        <a:latin typeface="Cambria Math" panose="02040503050406030204" pitchFamily="18" charset="0"/>
                        <a:cs typeface="+mn-ea"/>
                        <a:sym typeface="+mn-lt"/>
                      </a:rPr>
                      <m:t>𝜇</m:t>
                    </m:r>
                  </m:oMath>
                </a14:m>
                <a:r>
                  <a:rPr lang="en-US" sz="2000" dirty="0" err="1">
                    <a:solidFill>
                      <a:schemeClr val="tx1"/>
                    </a:solidFill>
                    <a:cs typeface="+mn-ea"/>
                    <a:sym typeface="+mn-lt"/>
                  </a:rPr>
                  <a:t>FAB</a:t>
                </a:r>
                <a:r>
                  <a:rPr lang="en-US" sz="2000" dirty="0">
                    <a:solidFill>
                      <a:schemeClr val="tx1"/>
                    </a:solidFill>
                    <a:cs typeface="+mn-ea"/>
                    <a:sym typeface="+mn-lt"/>
                  </a:rPr>
                  <a:t>-E</a:t>
                </a:r>
              </a:p>
            </p:txBody>
          </p:sp>
        </mc:Choice>
        <mc:Fallback xmlns="">
          <p:sp>
            <p:nvSpPr>
              <p:cNvPr id="100" name="Rectangle 99">
                <a:extLst>
                  <a:ext uri="{FF2B5EF4-FFF2-40B4-BE49-F238E27FC236}">
                    <a16:creationId xmlns:a16="http://schemas.microsoft.com/office/drawing/2014/main" id="{898D9728-35E5-CF4C-88FC-78C896E69461}"/>
                  </a:ext>
                </a:extLst>
              </p:cNvPr>
              <p:cNvSpPr>
                <a:spLocks noRot="1" noChangeAspect="1" noMove="1" noResize="1" noEditPoints="1" noAdjustHandles="1" noChangeArrowheads="1" noChangeShapeType="1" noTextEdit="1"/>
              </p:cNvSpPr>
              <p:nvPr/>
            </p:nvSpPr>
            <p:spPr>
              <a:xfrm>
                <a:off x="9514246" y="1359851"/>
                <a:ext cx="1139528" cy="1164554"/>
              </a:xfrm>
              <a:prstGeom prst="rect">
                <a:avLst/>
              </a:prstGeom>
              <a:blipFill>
                <a:blip r:embed="rId11"/>
                <a:stretch>
                  <a:fillRect/>
                </a:stretch>
              </a:blipFill>
              <a:ln w="19050">
                <a:solidFill>
                  <a:schemeClr val="tx1"/>
                </a:solidFill>
                <a:prstDash val="solid"/>
              </a:ln>
            </p:spPr>
            <p:txBody>
              <a:bodyPr/>
              <a:lstStyle/>
              <a:p>
                <a:r>
                  <a:rPr lang="zh-CN" altLang="en-US">
                    <a:noFill/>
                  </a:rPr>
                  <a:t> </a:t>
                </a:r>
              </a:p>
            </p:txBody>
          </p:sp>
        </mc:Fallback>
      </mc:AlternateContent>
      <p:sp>
        <p:nvSpPr>
          <p:cNvPr id="101" name="TextBox 100">
            <a:extLst>
              <a:ext uri="{FF2B5EF4-FFF2-40B4-BE49-F238E27FC236}">
                <a16:creationId xmlns:a16="http://schemas.microsoft.com/office/drawing/2014/main" id="{398DF467-3C61-7646-9B00-F9C3D0F4F8A0}"/>
              </a:ext>
            </a:extLst>
          </p:cNvPr>
          <p:cNvSpPr txBox="1"/>
          <p:nvPr/>
        </p:nvSpPr>
        <p:spPr>
          <a:xfrm>
            <a:off x="9527922" y="775666"/>
            <a:ext cx="1082348" cy="523220"/>
          </a:xfrm>
          <a:prstGeom prst="rect">
            <a:avLst/>
          </a:prstGeom>
          <a:noFill/>
        </p:spPr>
        <p:txBody>
          <a:bodyPr wrap="none" rtlCol="0">
            <a:spAutoFit/>
          </a:bodyPr>
          <a:lstStyle/>
          <a:p>
            <a:r>
              <a:rPr lang="en-US" sz="2800" i="1" dirty="0">
                <a:cs typeface="+mn-ea"/>
                <a:sym typeface="+mn-lt"/>
              </a:rPr>
              <a:t>Host3</a:t>
            </a:r>
          </a:p>
        </p:txBody>
      </p:sp>
      <p:sp>
        <p:nvSpPr>
          <p:cNvPr id="102" name="Rectangle 101">
            <a:extLst>
              <a:ext uri="{FF2B5EF4-FFF2-40B4-BE49-F238E27FC236}">
                <a16:creationId xmlns:a16="http://schemas.microsoft.com/office/drawing/2014/main" id="{CA6AFC6F-7261-A343-AAA5-6FFD8F732F49}"/>
              </a:ext>
            </a:extLst>
          </p:cNvPr>
          <p:cNvSpPr/>
          <p:nvPr/>
        </p:nvSpPr>
        <p:spPr>
          <a:xfrm>
            <a:off x="9441731" y="1243155"/>
            <a:ext cx="2172044" cy="1393844"/>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103" name="Rectangle 102">
            <a:extLst>
              <a:ext uri="{FF2B5EF4-FFF2-40B4-BE49-F238E27FC236}">
                <a16:creationId xmlns:a16="http://schemas.microsoft.com/office/drawing/2014/main" id="{4614CB1F-835B-E544-A97D-DF9920B0F2A9}"/>
              </a:ext>
            </a:extLst>
          </p:cNvPr>
          <p:cNvSpPr/>
          <p:nvPr/>
        </p:nvSpPr>
        <p:spPr>
          <a:xfrm>
            <a:off x="10833013" y="1358650"/>
            <a:ext cx="653551" cy="50944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solidFill>
                  <a:schemeClr val="bg1"/>
                </a:solidFill>
                <a:cs typeface="+mn-ea"/>
                <a:sym typeface="+mn-lt"/>
              </a:rPr>
              <a:t>A3</a:t>
            </a:r>
          </a:p>
        </p:txBody>
      </p:sp>
      <p:grpSp>
        <p:nvGrpSpPr>
          <p:cNvPr id="5" name="Group 4">
            <a:extLst>
              <a:ext uri="{FF2B5EF4-FFF2-40B4-BE49-F238E27FC236}">
                <a16:creationId xmlns:a16="http://schemas.microsoft.com/office/drawing/2014/main" id="{7B8CD349-A6C1-3942-9C0F-1B5528BF22FD}"/>
              </a:ext>
            </a:extLst>
          </p:cNvPr>
          <p:cNvGrpSpPr/>
          <p:nvPr/>
        </p:nvGrpSpPr>
        <p:grpSpPr>
          <a:xfrm>
            <a:off x="10551252" y="1586359"/>
            <a:ext cx="413187" cy="93324"/>
            <a:chOff x="10084140" y="1998954"/>
            <a:chExt cx="413187" cy="93324"/>
          </a:xfrm>
        </p:grpSpPr>
        <p:sp>
          <p:nvSpPr>
            <p:cNvPr id="104" name="Oval 103">
              <a:extLst>
                <a:ext uri="{FF2B5EF4-FFF2-40B4-BE49-F238E27FC236}">
                  <a16:creationId xmlns:a16="http://schemas.microsoft.com/office/drawing/2014/main" id="{C9A44649-F11C-B143-8A2D-8D33E370DFB7}"/>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5" name="Oval 104">
              <a:extLst>
                <a:ext uri="{FF2B5EF4-FFF2-40B4-BE49-F238E27FC236}">
                  <a16:creationId xmlns:a16="http://schemas.microsoft.com/office/drawing/2014/main" id="{B08CFAEF-5F15-D548-BB72-15132E86FD53}"/>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106" name="Straight Connector 105">
              <a:extLst>
                <a:ext uri="{FF2B5EF4-FFF2-40B4-BE49-F238E27FC236}">
                  <a16:creationId xmlns:a16="http://schemas.microsoft.com/office/drawing/2014/main" id="{8565483A-D464-7048-AC35-A64DBF0F51CE}"/>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7" name="Rectangle 106">
            <a:extLst>
              <a:ext uri="{FF2B5EF4-FFF2-40B4-BE49-F238E27FC236}">
                <a16:creationId xmlns:a16="http://schemas.microsoft.com/office/drawing/2014/main" id="{B24044CF-5763-5944-9698-86C385752C1C}"/>
              </a:ext>
            </a:extLst>
          </p:cNvPr>
          <p:cNvSpPr/>
          <p:nvPr/>
        </p:nvSpPr>
        <p:spPr>
          <a:xfrm>
            <a:off x="10833013" y="2021302"/>
            <a:ext cx="653551" cy="509441"/>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400" dirty="0">
                <a:solidFill>
                  <a:schemeClr val="bg1"/>
                </a:solidFill>
                <a:cs typeface="+mn-ea"/>
                <a:sym typeface="+mn-lt"/>
              </a:rPr>
              <a:t>B2</a:t>
            </a:r>
            <a:endParaRPr lang="en-US" sz="2400" dirty="0">
              <a:solidFill>
                <a:schemeClr val="bg1"/>
              </a:solidFill>
              <a:cs typeface="+mn-ea"/>
              <a:sym typeface="+mn-lt"/>
            </a:endParaRPr>
          </a:p>
        </p:txBody>
      </p:sp>
      <p:grpSp>
        <p:nvGrpSpPr>
          <p:cNvPr id="6" name="Group 5">
            <a:extLst>
              <a:ext uri="{FF2B5EF4-FFF2-40B4-BE49-F238E27FC236}">
                <a16:creationId xmlns:a16="http://schemas.microsoft.com/office/drawing/2014/main" id="{F92CB524-4BBA-6E4E-8169-9F3093996F0B}"/>
              </a:ext>
            </a:extLst>
          </p:cNvPr>
          <p:cNvGrpSpPr/>
          <p:nvPr/>
        </p:nvGrpSpPr>
        <p:grpSpPr>
          <a:xfrm>
            <a:off x="10538552" y="2246759"/>
            <a:ext cx="413187" cy="93324"/>
            <a:chOff x="10071440" y="2659354"/>
            <a:chExt cx="413187" cy="93324"/>
          </a:xfrm>
        </p:grpSpPr>
        <p:sp>
          <p:nvSpPr>
            <p:cNvPr id="108" name="Oval 107">
              <a:extLst>
                <a:ext uri="{FF2B5EF4-FFF2-40B4-BE49-F238E27FC236}">
                  <a16:creationId xmlns:a16="http://schemas.microsoft.com/office/drawing/2014/main" id="{A0B92AED-2A49-5F44-8BF1-DFECAFF9E818}"/>
                </a:ext>
              </a:extLst>
            </p:cNvPr>
            <p:cNvSpPr>
              <a:spLocks noChangeAspect="1"/>
            </p:cNvSpPr>
            <p:nvPr/>
          </p:nvSpPr>
          <p:spPr>
            <a:xfrm>
              <a:off x="10393187" y="26593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9" name="Oval 108">
              <a:extLst>
                <a:ext uri="{FF2B5EF4-FFF2-40B4-BE49-F238E27FC236}">
                  <a16:creationId xmlns:a16="http://schemas.microsoft.com/office/drawing/2014/main" id="{DE692BC5-B050-E142-A416-F886C470F959}"/>
                </a:ext>
              </a:extLst>
            </p:cNvPr>
            <p:cNvSpPr>
              <a:spLocks noChangeAspect="1"/>
            </p:cNvSpPr>
            <p:nvPr/>
          </p:nvSpPr>
          <p:spPr>
            <a:xfrm>
              <a:off x="10071440" y="26612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110" name="Straight Connector 109">
              <a:extLst>
                <a:ext uri="{FF2B5EF4-FFF2-40B4-BE49-F238E27FC236}">
                  <a16:creationId xmlns:a16="http://schemas.microsoft.com/office/drawing/2014/main" id="{5B105DEC-0375-CA4A-9A8C-A83B26550139}"/>
                </a:ext>
              </a:extLst>
            </p:cNvPr>
            <p:cNvCxnSpPr>
              <a:cxnSpLocks/>
            </p:cNvCxnSpPr>
            <p:nvPr/>
          </p:nvCxnSpPr>
          <p:spPr>
            <a:xfrm flipV="1">
              <a:off x="10152322" y="27050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1" name="Straight Connector 110">
            <a:extLst>
              <a:ext uri="{FF2B5EF4-FFF2-40B4-BE49-F238E27FC236}">
                <a16:creationId xmlns:a16="http://schemas.microsoft.com/office/drawing/2014/main" id="{BF46FB83-E637-D741-A7AF-E772DDFD61B7}"/>
              </a:ext>
            </a:extLst>
          </p:cNvPr>
          <p:cNvCxnSpPr>
            <a:cxnSpLocks/>
            <a:stCxn id="79" idx="3"/>
            <a:endCxn id="24" idx="1"/>
          </p:cNvCxnSpPr>
          <p:nvPr/>
        </p:nvCxnSpPr>
        <p:spPr>
          <a:xfrm flipV="1">
            <a:off x="3267755" y="3213807"/>
            <a:ext cx="1012959" cy="10451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0F96AD7-0453-5A4E-8D07-A8D7173ABEC6}"/>
              </a:ext>
            </a:extLst>
          </p:cNvPr>
          <p:cNvSpPr/>
          <p:nvPr/>
        </p:nvSpPr>
        <p:spPr>
          <a:xfrm>
            <a:off x="4824832" y="2089924"/>
            <a:ext cx="131114" cy="40033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grpSp>
        <p:nvGrpSpPr>
          <p:cNvPr id="9" name="组合 8">
            <a:extLst>
              <a:ext uri="{FF2B5EF4-FFF2-40B4-BE49-F238E27FC236}">
                <a16:creationId xmlns:a16="http://schemas.microsoft.com/office/drawing/2014/main" id="{D05CE579-4DDC-DA45-8AF2-901DF5E3729D}"/>
              </a:ext>
            </a:extLst>
          </p:cNvPr>
          <p:cNvGrpSpPr/>
          <p:nvPr/>
        </p:nvGrpSpPr>
        <p:grpSpPr>
          <a:xfrm>
            <a:off x="3907605" y="2089924"/>
            <a:ext cx="982784" cy="872481"/>
            <a:chOff x="3907605" y="2089924"/>
            <a:chExt cx="982784" cy="872481"/>
          </a:xfrm>
        </p:grpSpPr>
        <p:sp>
          <p:nvSpPr>
            <p:cNvPr id="49" name="Rectangle 48">
              <a:extLst>
                <a:ext uri="{FF2B5EF4-FFF2-40B4-BE49-F238E27FC236}">
                  <a16:creationId xmlns:a16="http://schemas.microsoft.com/office/drawing/2014/main" id="{FC14EE0D-8553-DF49-A86E-B319ABF856CE}"/>
                </a:ext>
              </a:extLst>
            </p:cNvPr>
            <p:cNvSpPr/>
            <p:nvPr/>
          </p:nvSpPr>
          <p:spPr>
            <a:xfrm>
              <a:off x="3907605" y="2089924"/>
              <a:ext cx="922626" cy="399906"/>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mn-ea"/>
                  <a:sym typeface="+mn-lt"/>
                </a:rPr>
                <a:t>prob</a:t>
              </a:r>
              <a:endParaRPr lang="en-US" sz="2400" dirty="0">
                <a:solidFill>
                  <a:schemeClr val="bg1"/>
                </a:solidFill>
                <a:cs typeface="+mn-ea"/>
                <a:sym typeface="+mn-lt"/>
              </a:endParaRPr>
            </a:p>
          </p:txBody>
        </p:sp>
        <p:cxnSp>
          <p:nvCxnSpPr>
            <p:cNvPr id="35" name="Straight Arrow Connector 34">
              <a:extLst>
                <a:ext uri="{FF2B5EF4-FFF2-40B4-BE49-F238E27FC236}">
                  <a16:creationId xmlns:a16="http://schemas.microsoft.com/office/drawing/2014/main" id="{044E0A6B-6F86-5444-9F73-F82C54C4D20F}"/>
                </a:ext>
              </a:extLst>
            </p:cNvPr>
            <p:cNvCxnSpPr>
              <a:cxnSpLocks/>
              <a:stCxn id="24" idx="0"/>
              <a:endCxn id="60" idx="2"/>
            </p:cNvCxnSpPr>
            <p:nvPr/>
          </p:nvCxnSpPr>
          <p:spPr>
            <a:xfrm flipV="1">
              <a:off x="4662349" y="2490256"/>
              <a:ext cx="228040" cy="4721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62" name="Rectangle 61">
            <a:extLst>
              <a:ext uri="{FF2B5EF4-FFF2-40B4-BE49-F238E27FC236}">
                <a16:creationId xmlns:a16="http://schemas.microsoft.com/office/drawing/2014/main" id="{44EA82D1-F7A7-A144-BC11-3DE065EB27B7}"/>
              </a:ext>
            </a:extLst>
          </p:cNvPr>
          <p:cNvSpPr/>
          <p:nvPr/>
        </p:nvSpPr>
        <p:spPr>
          <a:xfrm>
            <a:off x="7609498" y="1324796"/>
            <a:ext cx="127175" cy="398666"/>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grpSp>
        <p:nvGrpSpPr>
          <p:cNvPr id="10" name="组合 9">
            <a:extLst>
              <a:ext uri="{FF2B5EF4-FFF2-40B4-BE49-F238E27FC236}">
                <a16:creationId xmlns:a16="http://schemas.microsoft.com/office/drawing/2014/main" id="{BD6A7392-A853-4843-8155-BC66D5FEED16}"/>
              </a:ext>
            </a:extLst>
          </p:cNvPr>
          <p:cNvGrpSpPr/>
          <p:nvPr/>
        </p:nvGrpSpPr>
        <p:grpSpPr>
          <a:xfrm>
            <a:off x="6540462" y="1321281"/>
            <a:ext cx="1132624" cy="619739"/>
            <a:chOff x="6540462" y="1321281"/>
            <a:chExt cx="1132624" cy="619739"/>
          </a:xfrm>
        </p:grpSpPr>
        <p:sp>
          <p:nvSpPr>
            <p:cNvPr id="61" name="Rectangle 60">
              <a:extLst>
                <a:ext uri="{FF2B5EF4-FFF2-40B4-BE49-F238E27FC236}">
                  <a16:creationId xmlns:a16="http://schemas.microsoft.com/office/drawing/2014/main" id="{33995743-3E25-944D-941C-737E06699488}"/>
                </a:ext>
              </a:extLst>
            </p:cNvPr>
            <p:cNvSpPr/>
            <p:nvPr/>
          </p:nvSpPr>
          <p:spPr>
            <a:xfrm>
              <a:off x="7453717" y="1321281"/>
              <a:ext cx="155782" cy="39866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50" name="Rectangle 49">
              <a:extLst>
                <a:ext uri="{FF2B5EF4-FFF2-40B4-BE49-F238E27FC236}">
                  <a16:creationId xmlns:a16="http://schemas.microsoft.com/office/drawing/2014/main" id="{59CD7435-946C-A045-BCB9-3CF21C526000}"/>
                </a:ext>
              </a:extLst>
            </p:cNvPr>
            <p:cNvSpPr/>
            <p:nvPr/>
          </p:nvSpPr>
          <p:spPr>
            <a:xfrm>
              <a:off x="6540462" y="1324796"/>
              <a:ext cx="940108" cy="395151"/>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mn-ea"/>
                  <a:sym typeface="+mn-lt"/>
                </a:rPr>
                <a:t>prob</a:t>
              </a:r>
              <a:endParaRPr lang="en-US" sz="2400" dirty="0">
                <a:solidFill>
                  <a:schemeClr val="bg1"/>
                </a:solidFill>
                <a:cs typeface="+mn-ea"/>
                <a:sym typeface="+mn-lt"/>
              </a:endParaRPr>
            </a:p>
          </p:txBody>
        </p:sp>
        <p:cxnSp>
          <p:nvCxnSpPr>
            <p:cNvPr id="136" name="Straight Arrow Connector 135">
              <a:extLst>
                <a:ext uri="{FF2B5EF4-FFF2-40B4-BE49-F238E27FC236}">
                  <a16:creationId xmlns:a16="http://schemas.microsoft.com/office/drawing/2014/main" id="{63F76EB3-91CD-8249-B0A3-6A5BB3819893}"/>
                </a:ext>
              </a:extLst>
            </p:cNvPr>
            <p:cNvCxnSpPr>
              <a:cxnSpLocks/>
            </p:cNvCxnSpPr>
            <p:nvPr/>
          </p:nvCxnSpPr>
          <p:spPr>
            <a:xfrm flipV="1">
              <a:off x="6653207" y="1748862"/>
              <a:ext cx="1019879" cy="192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3" name="Rectangle 72">
            <a:extLst>
              <a:ext uri="{FF2B5EF4-FFF2-40B4-BE49-F238E27FC236}">
                <a16:creationId xmlns:a16="http://schemas.microsoft.com/office/drawing/2014/main" id="{D965C797-9E14-FC48-A6E8-D7BA60512931}"/>
              </a:ext>
            </a:extLst>
          </p:cNvPr>
          <p:cNvSpPr/>
          <p:nvPr/>
        </p:nvSpPr>
        <p:spPr>
          <a:xfrm>
            <a:off x="8728744" y="2145825"/>
            <a:ext cx="133473" cy="4092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grpSp>
        <p:nvGrpSpPr>
          <p:cNvPr id="11" name="组合 10">
            <a:extLst>
              <a:ext uri="{FF2B5EF4-FFF2-40B4-BE49-F238E27FC236}">
                <a16:creationId xmlns:a16="http://schemas.microsoft.com/office/drawing/2014/main" id="{6A08062D-E0C8-5A44-9A19-AAD706CB9FE8}"/>
              </a:ext>
            </a:extLst>
          </p:cNvPr>
          <p:cNvGrpSpPr/>
          <p:nvPr/>
        </p:nvGrpSpPr>
        <p:grpSpPr>
          <a:xfrm>
            <a:off x="7524763" y="2143073"/>
            <a:ext cx="1273792" cy="819332"/>
            <a:chOff x="7524763" y="2143073"/>
            <a:chExt cx="1273792" cy="819332"/>
          </a:xfrm>
        </p:grpSpPr>
        <p:sp>
          <p:nvSpPr>
            <p:cNvPr id="71" name="Rectangle 70">
              <a:extLst>
                <a:ext uri="{FF2B5EF4-FFF2-40B4-BE49-F238E27FC236}">
                  <a16:creationId xmlns:a16="http://schemas.microsoft.com/office/drawing/2014/main" id="{F9227D6C-5214-1741-A3DF-4EB58E4DBB51}"/>
                </a:ext>
              </a:extLst>
            </p:cNvPr>
            <p:cNvSpPr/>
            <p:nvPr/>
          </p:nvSpPr>
          <p:spPr>
            <a:xfrm>
              <a:off x="8471680" y="2143073"/>
              <a:ext cx="133473" cy="40922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72" name="Rectangle 71">
              <a:extLst>
                <a:ext uri="{FF2B5EF4-FFF2-40B4-BE49-F238E27FC236}">
                  <a16:creationId xmlns:a16="http://schemas.microsoft.com/office/drawing/2014/main" id="{84DA11BC-6B1D-FE4C-85DC-C90A5E1FDD95}"/>
                </a:ext>
              </a:extLst>
            </p:cNvPr>
            <p:cNvSpPr/>
            <p:nvPr/>
          </p:nvSpPr>
          <p:spPr>
            <a:xfrm>
              <a:off x="8599815" y="2145825"/>
              <a:ext cx="133473" cy="4092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51" name="Rectangle 50">
              <a:extLst>
                <a:ext uri="{FF2B5EF4-FFF2-40B4-BE49-F238E27FC236}">
                  <a16:creationId xmlns:a16="http://schemas.microsoft.com/office/drawing/2014/main" id="{EF5EAF1D-996C-F949-BE44-A85CA3A72B6E}"/>
                </a:ext>
              </a:extLst>
            </p:cNvPr>
            <p:cNvSpPr/>
            <p:nvPr/>
          </p:nvSpPr>
          <p:spPr>
            <a:xfrm>
              <a:off x="7524763" y="2143073"/>
              <a:ext cx="948738" cy="41197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mn-ea"/>
                  <a:sym typeface="+mn-lt"/>
                </a:rPr>
                <a:t>prob</a:t>
              </a:r>
              <a:endParaRPr lang="en-US" sz="2400" dirty="0">
                <a:solidFill>
                  <a:schemeClr val="bg1"/>
                </a:solidFill>
                <a:cs typeface="+mn-ea"/>
                <a:sym typeface="+mn-lt"/>
              </a:endParaRPr>
            </a:p>
          </p:txBody>
        </p:sp>
        <p:cxnSp>
          <p:nvCxnSpPr>
            <p:cNvPr id="137" name="Straight Arrow Connector 136">
              <a:extLst>
                <a:ext uri="{FF2B5EF4-FFF2-40B4-BE49-F238E27FC236}">
                  <a16:creationId xmlns:a16="http://schemas.microsoft.com/office/drawing/2014/main" id="{2DDEBB8A-F126-B94C-A051-D4126ED22FB0}"/>
                </a:ext>
              </a:extLst>
            </p:cNvPr>
            <p:cNvCxnSpPr>
              <a:cxnSpLocks/>
            </p:cNvCxnSpPr>
            <p:nvPr/>
          </p:nvCxnSpPr>
          <p:spPr>
            <a:xfrm flipV="1">
              <a:off x="8040136" y="2571495"/>
              <a:ext cx="758419" cy="3909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35" name="Rectangle 134">
            <a:extLst>
              <a:ext uri="{FF2B5EF4-FFF2-40B4-BE49-F238E27FC236}">
                <a16:creationId xmlns:a16="http://schemas.microsoft.com/office/drawing/2014/main" id="{DDACF4AF-FAEF-674A-BDF0-063BAA1769C0}"/>
              </a:ext>
            </a:extLst>
          </p:cNvPr>
          <p:cNvSpPr/>
          <p:nvPr/>
        </p:nvSpPr>
        <p:spPr>
          <a:xfrm>
            <a:off x="10609983" y="2804726"/>
            <a:ext cx="133473" cy="4092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grpSp>
        <p:nvGrpSpPr>
          <p:cNvPr id="12" name="组合 11">
            <a:extLst>
              <a:ext uri="{FF2B5EF4-FFF2-40B4-BE49-F238E27FC236}">
                <a16:creationId xmlns:a16="http://schemas.microsoft.com/office/drawing/2014/main" id="{7A4BEDBE-DE24-8146-B3E2-EFEF9B45B821}"/>
              </a:ext>
            </a:extLst>
          </p:cNvPr>
          <p:cNvGrpSpPr/>
          <p:nvPr/>
        </p:nvGrpSpPr>
        <p:grpSpPr>
          <a:xfrm>
            <a:off x="9279345" y="2526893"/>
            <a:ext cx="1397375" cy="689805"/>
            <a:chOff x="9279345" y="2526893"/>
            <a:chExt cx="1397375" cy="689805"/>
          </a:xfrm>
        </p:grpSpPr>
        <p:sp>
          <p:nvSpPr>
            <p:cNvPr id="119" name="Rectangle 118">
              <a:extLst>
                <a:ext uri="{FF2B5EF4-FFF2-40B4-BE49-F238E27FC236}">
                  <a16:creationId xmlns:a16="http://schemas.microsoft.com/office/drawing/2014/main" id="{D5FC4F5F-088C-724C-B232-2028B5024795}"/>
                </a:ext>
              </a:extLst>
            </p:cNvPr>
            <p:cNvSpPr/>
            <p:nvPr/>
          </p:nvSpPr>
          <p:spPr>
            <a:xfrm>
              <a:off x="10354397" y="2807478"/>
              <a:ext cx="133473" cy="40922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125" name="Rectangle 124">
              <a:extLst>
                <a:ext uri="{FF2B5EF4-FFF2-40B4-BE49-F238E27FC236}">
                  <a16:creationId xmlns:a16="http://schemas.microsoft.com/office/drawing/2014/main" id="{08FEAFF6-3D0E-F34A-ABE4-6F988E8E4C1A}"/>
                </a:ext>
              </a:extLst>
            </p:cNvPr>
            <p:cNvSpPr/>
            <p:nvPr/>
          </p:nvSpPr>
          <p:spPr>
            <a:xfrm>
              <a:off x="10483326" y="2807478"/>
              <a:ext cx="133473" cy="40922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sp>
          <p:nvSpPr>
            <p:cNvPr id="133" name="Rectangle 132">
              <a:extLst>
                <a:ext uri="{FF2B5EF4-FFF2-40B4-BE49-F238E27FC236}">
                  <a16:creationId xmlns:a16="http://schemas.microsoft.com/office/drawing/2014/main" id="{544D920D-E766-FF4F-B716-9486843FC3BF}"/>
                </a:ext>
              </a:extLst>
            </p:cNvPr>
            <p:cNvSpPr/>
            <p:nvPr/>
          </p:nvSpPr>
          <p:spPr>
            <a:xfrm>
              <a:off x="9279345" y="2804726"/>
              <a:ext cx="948738" cy="41197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cs typeface="+mn-ea"/>
                  <a:sym typeface="+mn-lt"/>
                </a:rPr>
                <a:t>resp</a:t>
              </a:r>
            </a:p>
          </p:txBody>
        </p:sp>
        <p:sp>
          <p:nvSpPr>
            <p:cNvPr id="134" name="Rectangle 133">
              <a:extLst>
                <a:ext uri="{FF2B5EF4-FFF2-40B4-BE49-F238E27FC236}">
                  <a16:creationId xmlns:a16="http://schemas.microsoft.com/office/drawing/2014/main" id="{958B8893-9D71-5D4A-840A-C8BBE491614C}"/>
                </a:ext>
              </a:extLst>
            </p:cNvPr>
            <p:cNvSpPr/>
            <p:nvPr/>
          </p:nvSpPr>
          <p:spPr>
            <a:xfrm>
              <a:off x="10223196" y="2804726"/>
              <a:ext cx="133473" cy="40922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cs typeface="+mn-ea"/>
                <a:sym typeface="+mn-lt"/>
              </a:endParaRPr>
            </a:p>
          </p:txBody>
        </p:sp>
        <p:cxnSp>
          <p:nvCxnSpPr>
            <p:cNvPr id="138" name="Straight Arrow Connector 137">
              <a:extLst>
                <a:ext uri="{FF2B5EF4-FFF2-40B4-BE49-F238E27FC236}">
                  <a16:creationId xmlns:a16="http://schemas.microsoft.com/office/drawing/2014/main" id="{2BA0B4FD-D44A-564C-B865-AC9ADD6B2947}"/>
                </a:ext>
              </a:extLst>
            </p:cNvPr>
            <p:cNvCxnSpPr>
              <a:cxnSpLocks/>
            </p:cNvCxnSpPr>
            <p:nvPr/>
          </p:nvCxnSpPr>
          <p:spPr>
            <a:xfrm>
              <a:off x="10104897" y="2526893"/>
              <a:ext cx="571823" cy="2524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DB1B760E-3FCA-BFFE-8E0F-01CA6A995829}"/>
              </a:ext>
            </a:extLst>
          </p:cNvPr>
          <p:cNvGrpSpPr/>
          <p:nvPr/>
        </p:nvGrpSpPr>
        <p:grpSpPr>
          <a:xfrm>
            <a:off x="3299212" y="1517783"/>
            <a:ext cx="6273800" cy="1397022"/>
            <a:chOff x="3299212" y="1517783"/>
            <a:chExt cx="6273800" cy="1397022"/>
          </a:xfrm>
        </p:grpSpPr>
        <p:sp>
          <p:nvSpPr>
            <p:cNvPr id="20" name="Freeform 19">
              <a:extLst>
                <a:ext uri="{FF2B5EF4-FFF2-40B4-BE49-F238E27FC236}">
                  <a16:creationId xmlns:a16="http://schemas.microsoft.com/office/drawing/2014/main" id="{651C8935-C1DA-1A41-BA54-5ADDBF9402A6}"/>
                </a:ext>
              </a:extLst>
            </p:cNvPr>
            <p:cNvSpPr/>
            <p:nvPr/>
          </p:nvSpPr>
          <p:spPr>
            <a:xfrm>
              <a:off x="3299212" y="1517783"/>
              <a:ext cx="6273800" cy="1397022"/>
            </a:xfrm>
            <a:custGeom>
              <a:avLst/>
              <a:gdLst>
                <a:gd name="connsiteX0" fmla="*/ 0 w 6273800"/>
                <a:gd name="connsiteY0" fmla="*/ 304822 h 1397022"/>
                <a:gd name="connsiteX1" fmla="*/ 1219200 w 6273800"/>
                <a:gd name="connsiteY1" fmla="*/ 1358922 h 1397022"/>
                <a:gd name="connsiteX2" fmla="*/ 2819400 w 6273800"/>
                <a:gd name="connsiteY2" fmla="*/ 22 h 1397022"/>
                <a:gd name="connsiteX3" fmla="*/ 4889500 w 6273800"/>
                <a:gd name="connsiteY3" fmla="*/ 1397022 h 1397022"/>
                <a:gd name="connsiteX4" fmla="*/ 6273800 w 6273800"/>
                <a:gd name="connsiteY4" fmla="*/ 22 h 139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800" h="1397022">
                  <a:moveTo>
                    <a:pt x="0" y="304822"/>
                  </a:moveTo>
                  <a:cubicBezTo>
                    <a:pt x="374650" y="857272"/>
                    <a:pt x="749300" y="1409722"/>
                    <a:pt x="1219200" y="1358922"/>
                  </a:cubicBezTo>
                  <a:cubicBezTo>
                    <a:pt x="1689100" y="1308122"/>
                    <a:pt x="2207683" y="-6328"/>
                    <a:pt x="2819400" y="22"/>
                  </a:cubicBezTo>
                  <a:cubicBezTo>
                    <a:pt x="3431117" y="6372"/>
                    <a:pt x="4313767" y="1397022"/>
                    <a:pt x="4889500" y="1397022"/>
                  </a:cubicBezTo>
                  <a:cubicBezTo>
                    <a:pt x="5465233" y="1397022"/>
                    <a:pt x="5869516" y="698522"/>
                    <a:pt x="6273800" y="22"/>
                  </a:cubicBezTo>
                </a:path>
              </a:pathLst>
            </a:custGeom>
            <a:noFill/>
            <a:ln w="38100">
              <a:solidFill>
                <a:schemeClr val="accent6"/>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57" name="TextBox 56">
              <a:extLst>
                <a:ext uri="{FF2B5EF4-FFF2-40B4-BE49-F238E27FC236}">
                  <a16:creationId xmlns:a16="http://schemas.microsoft.com/office/drawing/2014/main" id="{7CDB4199-7783-1B47-9251-61165504957B}"/>
                </a:ext>
              </a:extLst>
            </p:cNvPr>
            <p:cNvSpPr txBox="1"/>
            <p:nvPr/>
          </p:nvSpPr>
          <p:spPr>
            <a:xfrm>
              <a:off x="6940221" y="1837977"/>
              <a:ext cx="934847" cy="369332"/>
            </a:xfrm>
            <a:prstGeom prst="rect">
              <a:avLst/>
            </a:prstGeom>
            <a:noFill/>
          </p:spPr>
          <p:txBody>
            <a:bodyPr wrap="square" rtlCol="0">
              <a:spAutoFit/>
            </a:bodyPr>
            <a:lstStyle/>
            <a:p>
              <a:pPr algn="ctr"/>
              <a:r>
                <a:rPr lang="en-US" i="1" dirty="0">
                  <a:solidFill>
                    <a:schemeClr val="accent6"/>
                  </a:solidFill>
                  <a:cs typeface="+mn-ea"/>
                  <a:sym typeface="+mn-lt"/>
                </a:rPr>
                <a:t>Path1</a:t>
              </a:r>
            </a:p>
          </p:txBody>
        </p:sp>
      </p:grpSp>
      <p:sp>
        <p:nvSpPr>
          <p:cNvPr id="113" name="Cloud Callout 112">
            <a:extLst>
              <a:ext uri="{FF2B5EF4-FFF2-40B4-BE49-F238E27FC236}">
                <a16:creationId xmlns:a16="http://schemas.microsoft.com/office/drawing/2014/main" id="{255BB0E7-F206-4542-A06F-89E0AC3E9E8E}"/>
              </a:ext>
            </a:extLst>
          </p:cNvPr>
          <p:cNvSpPr/>
          <p:nvPr/>
        </p:nvSpPr>
        <p:spPr>
          <a:xfrm>
            <a:off x="9007534" y="3452140"/>
            <a:ext cx="2732209" cy="1546279"/>
          </a:xfrm>
          <a:prstGeom prst="cloudCallout">
            <a:avLst>
              <a:gd name="adj1" fmla="val -49167"/>
              <a:gd name="adj2" fmla="val -5530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63" name="Rectangle 162">
            <a:extLst>
              <a:ext uri="{FF2B5EF4-FFF2-40B4-BE49-F238E27FC236}">
                <a16:creationId xmlns:a16="http://schemas.microsoft.com/office/drawing/2014/main" id="{D0DA13DB-18EA-D846-B7E9-2CD769A05370}"/>
              </a:ext>
            </a:extLst>
          </p:cNvPr>
          <p:cNvSpPr/>
          <p:nvPr/>
        </p:nvSpPr>
        <p:spPr>
          <a:xfrm>
            <a:off x="10695915" y="3595851"/>
            <a:ext cx="499673" cy="30263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cs typeface="+mn-ea"/>
                <a:sym typeface="+mn-lt"/>
              </a:rPr>
              <a:t>A3</a:t>
            </a:r>
          </a:p>
        </p:txBody>
      </p:sp>
      <p:sp>
        <p:nvSpPr>
          <p:cNvPr id="165" name="Rectangle 164">
            <a:extLst>
              <a:ext uri="{FF2B5EF4-FFF2-40B4-BE49-F238E27FC236}">
                <a16:creationId xmlns:a16="http://schemas.microsoft.com/office/drawing/2014/main" id="{5222485F-DCF6-EB4C-ADEC-14ED5AD085A0}"/>
              </a:ext>
            </a:extLst>
          </p:cNvPr>
          <p:cNvSpPr/>
          <p:nvPr/>
        </p:nvSpPr>
        <p:spPr>
          <a:xfrm>
            <a:off x="10089173" y="4029087"/>
            <a:ext cx="499673" cy="30263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cs typeface="+mn-ea"/>
                <a:sym typeface="+mn-lt"/>
              </a:rPr>
              <a:t>A2</a:t>
            </a:r>
          </a:p>
        </p:txBody>
      </p:sp>
      <p:sp>
        <p:nvSpPr>
          <p:cNvPr id="166" name="Rectangle 165">
            <a:extLst>
              <a:ext uri="{FF2B5EF4-FFF2-40B4-BE49-F238E27FC236}">
                <a16:creationId xmlns:a16="http://schemas.microsoft.com/office/drawing/2014/main" id="{3F32CBF4-BBA7-7941-B326-CCA330035C3B}"/>
              </a:ext>
            </a:extLst>
          </p:cNvPr>
          <p:cNvSpPr/>
          <p:nvPr/>
        </p:nvSpPr>
        <p:spPr>
          <a:xfrm>
            <a:off x="9428029" y="3747170"/>
            <a:ext cx="499673" cy="30263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cs typeface="+mn-ea"/>
                <a:sym typeface="+mn-lt"/>
              </a:rPr>
              <a:t>A1</a:t>
            </a:r>
          </a:p>
        </p:txBody>
      </p:sp>
      <p:pic>
        <p:nvPicPr>
          <p:cNvPr id="167" name="Picture 166">
            <a:extLst>
              <a:ext uri="{FF2B5EF4-FFF2-40B4-BE49-F238E27FC236}">
                <a16:creationId xmlns:a16="http://schemas.microsoft.com/office/drawing/2014/main" id="{E7CDB2A9-79B0-AC4D-AAF0-D450F78AF83B}"/>
              </a:ext>
            </a:extLst>
          </p:cNvPr>
          <p:cNvPicPr>
            <a:picLocks noChangeAspect="1"/>
          </p:cNvPicPr>
          <p:nvPr/>
        </p:nvPicPr>
        <p:blipFill>
          <a:blip r:embed="rId3"/>
          <a:stretch>
            <a:fillRect/>
          </a:stretch>
        </p:blipFill>
        <p:spPr>
          <a:xfrm>
            <a:off x="10115126" y="3650657"/>
            <a:ext cx="416911" cy="274640"/>
          </a:xfrm>
          <a:prstGeom prst="rect">
            <a:avLst/>
          </a:prstGeom>
        </p:spPr>
      </p:pic>
      <p:cxnSp>
        <p:nvCxnSpPr>
          <p:cNvPr id="115" name="Straight Connector 114">
            <a:extLst>
              <a:ext uri="{FF2B5EF4-FFF2-40B4-BE49-F238E27FC236}">
                <a16:creationId xmlns:a16="http://schemas.microsoft.com/office/drawing/2014/main" id="{488842FD-3CF0-3448-A629-B46E31D3C260}"/>
              </a:ext>
            </a:extLst>
          </p:cNvPr>
          <p:cNvCxnSpPr>
            <a:stCxn id="166" idx="3"/>
            <a:endCxn id="167" idx="1"/>
          </p:cNvCxnSpPr>
          <p:nvPr/>
        </p:nvCxnSpPr>
        <p:spPr>
          <a:xfrm flipV="1">
            <a:off x="9927702" y="3787977"/>
            <a:ext cx="187424" cy="110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72D376F-037A-D648-9D4E-99E212A822D4}"/>
              </a:ext>
            </a:extLst>
          </p:cNvPr>
          <p:cNvCxnSpPr>
            <a:cxnSpLocks/>
            <a:stCxn id="167" idx="3"/>
            <a:endCxn id="163" idx="1"/>
          </p:cNvCxnSpPr>
          <p:nvPr/>
        </p:nvCxnSpPr>
        <p:spPr>
          <a:xfrm flipV="1">
            <a:off x="10532037" y="3747171"/>
            <a:ext cx="163878" cy="40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1379E98-2E56-CD41-B25D-AD659E83B588}"/>
              </a:ext>
            </a:extLst>
          </p:cNvPr>
          <p:cNvCxnSpPr>
            <a:cxnSpLocks/>
            <a:stCxn id="167" idx="2"/>
            <a:endCxn id="165" idx="0"/>
          </p:cNvCxnSpPr>
          <p:nvPr/>
        </p:nvCxnSpPr>
        <p:spPr>
          <a:xfrm>
            <a:off x="10323582" y="3925297"/>
            <a:ext cx="15428" cy="1037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E9A01ED-999A-CB47-8088-6A2E8224C145}"/>
              </a:ext>
            </a:extLst>
          </p:cNvPr>
          <p:cNvSpPr/>
          <p:nvPr/>
        </p:nvSpPr>
        <p:spPr>
          <a:xfrm>
            <a:off x="9516637" y="4478922"/>
            <a:ext cx="499673" cy="302639"/>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cs typeface="+mn-ea"/>
                <a:sym typeface="+mn-lt"/>
              </a:rPr>
              <a:t>B1</a:t>
            </a:r>
          </a:p>
        </p:txBody>
      </p:sp>
      <p:sp>
        <p:nvSpPr>
          <p:cNvPr id="175" name="Rectangle 174">
            <a:extLst>
              <a:ext uri="{FF2B5EF4-FFF2-40B4-BE49-F238E27FC236}">
                <a16:creationId xmlns:a16="http://schemas.microsoft.com/office/drawing/2014/main" id="{FA1C3DBC-9202-F44C-BBB2-73A0C8D4DC40}"/>
              </a:ext>
            </a:extLst>
          </p:cNvPr>
          <p:cNvSpPr/>
          <p:nvPr/>
        </p:nvSpPr>
        <p:spPr>
          <a:xfrm>
            <a:off x="10742525" y="4413104"/>
            <a:ext cx="499673" cy="302639"/>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cs typeface="+mn-ea"/>
                <a:sym typeface="+mn-lt"/>
              </a:rPr>
              <a:t>B2</a:t>
            </a:r>
          </a:p>
        </p:txBody>
      </p:sp>
      <p:pic>
        <p:nvPicPr>
          <p:cNvPr id="176" name="Picture 175">
            <a:extLst>
              <a:ext uri="{FF2B5EF4-FFF2-40B4-BE49-F238E27FC236}">
                <a16:creationId xmlns:a16="http://schemas.microsoft.com/office/drawing/2014/main" id="{2EB261E3-0C1E-2A49-95F0-B39624E27FB2}"/>
              </a:ext>
            </a:extLst>
          </p:cNvPr>
          <p:cNvPicPr>
            <a:picLocks noChangeAspect="1"/>
          </p:cNvPicPr>
          <p:nvPr/>
        </p:nvPicPr>
        <p:blipFill>
          <a:blip r:embed="rId3"/>
          <a:stretch>
            <a:fillRect/>
          </a:stretch>
        </p:blipFill>
        <p:spPr>
          <a:xfrm>
            <a:off x="10165182" y="4500247"/>
            <a:ext cx="416911" cy="274640"/>
          </a:xfrm>
          <a:prstGeom prst="rect">
            <a:avLst/>
          </a:prstGeom>
        </p:spPr>
      </p:pic>
      <p:cxnSp>
        <p:nvCxnSpPr>
          <p:cNvPr id="177" name="Straight Connector 176">
            <a:extLst>
              <a:ext uri="{FF2B5EF4-FFF2-40B4-BE49-F238E27FC236}">
                <a16:creationId xmlns:a16="http://schemas.microsoft.com/office/drawing/2014/main" id="{664817BC-2F3A-E74E-A60B-0E6B30FC9DB9}"/>
              </a:ext>
            </a:extLst>
          </p:cNvPr>
          <p:cNvCxnSpPr>
            <a:cxnSpLocks/>
            <a:stCxn id="174" idx="3"/>
            <a:endCxn id="176" idx="1"/>
          </p:cNvCxnSpPr>
          <p:nvPr/>
        </p:nvCxnSpPr>
        <p:spPr>
          <a:xfrm>
            <a:off x="10016310" y="4630242"/>
            <a:ext cx="148872" cy="7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4B3296A-33A0-CA49-9766-0803088D11B7}"/>
              </a:ext>
            </a:extLst>
          </p:cNvPr>
          <p:cNvCxnSpPr>
            <a:cxnSpLocks/>
            <a:stCxn id="176" idx="3"/>
            <a:endCxn id="175" idx="1"/>
          </p:cNvCxnSpPr>
          <p:nvPr/>
        </p:nvCxnSpPr>
        <p:spPr>
          <a:xfrm flipV="1">
            <a:off x="10582093" y="4564424"/>
            <a:ext cx="160432" cy="73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85F69215-B9FA-4045-9BE0-23F619C36F80}"/>
              </a:ext>
            </a:extLst>
          </p:cNvPr>
          <p:cNvGrpSpPr/>
          <p:nvPr/>
        </p:nvGrpSpPr>
        <p:grpSpPr>
          <a:xfrm>
            <a:off x="1864946" y="1586359"/>
            <a:ext cx="413187" cy="93324"/>
            <a:chOff x="10084140" y="1998954"/>
            <a:chExt cx="413187" cy="93324"/>
          </a:xfrm>
        </p:grpSpPr>
        <p:sp>
          <p:nvSpPr>
            <p:cNvPr id="190" name="Oval 189">
              <a:extLst>
                <a:ext uri="{FF2B5EF4-FFF2-40B4-BE49-F238E27FC236}">
                  <a16:creationId xmlns:a16="http://schemas.microsoft.com/office/drawing/2014/main" id="{2F10A207-3B90-344F-9578-38DDD5F06B32}"/>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1" name="Oval 190">
              <a:extLst>
                <a:ext uri="{FF2B5EF4-FFF2-40B4-BE49-F238E27FC236}">
                  <a16:creationId xmlns:a16="http://schemas.microsoft.com/office/drawing/2014/main" id="{C51E87AD-3A68-144E-B6AA-14756AA70D2F}"/>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192" name="Straight Connector 191">
              <a:extLst>
                <a:ext uri="{FF2B5EF4-FFF2-40B4-BE49-F238E27FC236}">
                  <a16:creationId xmlns:a16="http://schemas.microsoft.com/office/drawing/2014/main" id="{5E987FC9-754C-2449-BA39-08366BB22B41}"/>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BA5E2DBC-AFD1-204F-B265-649FF87D8B4E}"/>
              </a:ext>
            </a:extLst>
          </p:cNvPr>
          <p:cNvGrpSpPr/>
          <p:nvPr/>
        </p:nvGrpSpPr>
        <p:grpSpPr>
          <a:xfrm>
            <a:off x="1878252" y="2229360"/>
            <a:ext cx="413187" cy="93324"/>
            <a:chOff x="10084140" y="1998954"/>
            <a:chExt cx="413187" cy="93324"/>
          </a:xfrm>
        </p:grpSpPr>
        <p:sp>
          <p:nvSpPr>
            <p:cNvPr id="194" name="Oval 193">
              <a:extLst>
                <a:ext uri="{FF2B5EF4-FFF2-40B4-BE49-F238E27FC236}">
                  <a16:creationId xmlns:a16="http://schemas.microsoft.com/office/drawing/2014/main" id="{7722C49D-5A57-9545-83A5-6110F99756E7}"/>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5" name="Oval 194">
              <a:extLst>
                <a:ext uri="{FF2B5EF4-FFF2-40B4-BE49-F238E27FC236}">
                  <a16:creationId xmlns:a16="http://schemas.microsoft.com/office/drawing/2014/main" id="{BA667B90-73DF-6D48-ADDE-0129C48E9DA0}"/>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196" name="Straight Connector 195">
              <a:extLst>
                <a:ext uri="{FF2B5EF4-FFF2-40B4-BE49-F238E27FC236}">
                  <a16:creationId xmlns:a16="http://schemas.microsoft.com/office/drawing/2014/main" id="{FD1055CE-2972-904C-85F4-403D04C0224C}"/>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356923F8-68AE-7447-846B-4760CF78BC56}"/>
              </a:ext>
            </a:extLst>
          </p:cNvPr>
          <p:cNvGrpSpPr/>
          <p:nvPr/>
        </p:nvGrpSpPr>
        <p:grpSpPr>
          <a:xfrm>
            <a:off x="1863349" y="4214386"/>
            <a:ext cx="413187" cy="93324"/>
            <a:chOff x="10084140" y="1998954"/>
            <a:chExt cx="413187" cy="93324"/>
          </a:xfrm>
        </p:grpSpPr>
        <p:sp>
          <p:nvSpPr>
            <p:cNvPr id="198" name="Oval 197">
              <a:extLst>
                <a:ext uri="{FF2B5EF4-FFF2-40B4-BE49-F238E27FC236}">
                  <a16:creationId xmlns:a16="http://schemas.microsoft.com/office/drawing/2014/main" id="{E57CBCE0-A2D0-CE43-9905-2FEF6BE83C11}"/>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9" name="Oval 198">
              <a:extLst>
                <a:ext uri="{FF2B5EF4-FFF2-40B4-BE49-F238E27FC236}">
                  <a16:creationId xmlns:a16="http://schemas.microsoft.com/office/drawing/2014/main" id="{17014056-41A2-4E44-B366-9603121DE8DE}"/>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200" name="Straight Connector 199">
              <a:extLst>
                <a:ext uri="{FF2B5EF4-FFF2-40B4-BE49-F238E27FC236}">
                  <a16:creationId xmlns:a16="http://schemas.microsoft.com/office/drawing/2014/main" id="{485EE5B3-EF9E-614E-9B69-9C0EF7D214A6}"/>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1" name="TextBox 200">
            <a:extLst>
              <a:ext uri="{FF2B5EF4-FFF2-40B4-BE49-F238E27FC236}">
                <a16:creationId xmlns:a16="http://schemas.microsoft.com/office/drawing/2014/main" id="{0C1BE8E0-3DED-C94F-A740-6C775CDD2D78}"/>
              </a:ext>
            </a:extLst>
          </p:cNvPr>
          <p:cNvSpPr txBox="1"/>
          <p:nvPr/>
        </p:nvSpPr>
        <p:spPr>
          <a:xfrm>
            <a:off x="5749602" y="2324865"/>
            <a:ext cx="934847" cy="369332"/>
          </a:xfrm>
          <a:prstGeom prst="rect">
            <a:avLst/>
          </a:prstGeom>
          <a:noFill/>
        </p:spPr>
        <p:txBody>
          <a:bodyPr wrap="square" rtlCol="0">
            <a:spAutoFit/>
          </a:bodyPr>
          <a:lstStyle/>
          <a:p>
            <a:pPr algn="ctr"/>
            <a:r>
              <a:rPr lang="en-US" i="1" dirty="0">
                <a:cs typeface="+mn-ea"/>
                <a:sym typeface="+mn-lt"/>
              </a:rPr>
              <a:t>r1</a:t>
            </a:r>
          </a:p>
        </p:txBody>
      </p:sp>
      <p:sp>
        <p:nvSpPr>
          <p:cNvPr id="202" name="TextBox 201">
            <a:extLst>
              <a:ext uri="{FF2B5EF4-FFF2-40B4-BE49-F238E27FC236}">
                <a16:creationId xmlns:a16="http://schemas.microsoft.com/office/drawing/2014/main" id="{4EE9DA59-B353-FA4B-933A-C2E380442222}"/>
              </a:ext>
            </a:extLst>
          </p:cNvPr>
          <p:cNvSpPr txBox="1"/>
          <p:nvPr/>
        </p:nvSpPr>
        <p:spPr>
          <a:xfrm>
            <a:off x="4593317" y="2693603"/>
            <a:ext cx="934847" cy="369332"/>
          </a:xfrm>
          <a:prstGeom prst="rect">
            <a:avLst/>
          </a:prstGeom>
          <a:noFill/>
        </p:spPr>
        <p:txBody>
          <a:bodyPr wrap="square" rtlCol="0">
            <a:spAutoFit/>
          </a:bodyPr>
          <a:lstStyle/>
          <a:p>
            <a:pPr algn="ctr"/>
            <a:r>
              <a:rPr lang="en-US" i="1" dirty="0">
                <a:cs typeface="+mn-ea"/>
                <a:sym typeface="+mn-lt"/>
              </a:rPr>
              <a:t>r2</a:t>
            </a:r>
          </a:p>
        </p:txBody>
      </p:sp>
      <p:sp>
        <p:nvSpPr>
          <p:cNvPr id="203" name="TextBox 202">
            <a:extLst>
              <a:ext uri="{FF2B5EF4-FFF2-40B4-BE49-F238E27FC236}">
                <a16:creationId xmlns:a16="http://schemas.microsoft.com/office/drawing/2014/main" id="{FAEC38B2-E316-054F-A4FD-0C4CC848555C}"/>
              </a:ext>
            </a:extLst>
          </p:cNvPr>
          <p:cNvSpPr txBox="1"/>
          <p:nvPr/>
        </p:nvSpPr>
        <p:spPr>
          <a:xfrm>
            <a:off x="6117158" y="2655777"/>
            <a:ext cx="934847" cy="369332"/>
          </a:xfrm>
          <a:prstGeom prst="rect">
            <a:avLst/>
          </a:prstGeom>
          <a:noFill/>
        </p:spPr>
        <p:txBody>
          <a:bodyPr wrap="square" rtlCol="0">
            <a:spAutoFit/>
          </a:bodyPr>
          <a:lstStyle/>
          <a:p>
            <a:pPr algn="ctr"/>
            <a:r>
              <a:rPr lang="en-US" i="1" dirty="0">
                <a:cs typeface="+mn-ea"/>
                <a:sym typeface="+mn-lt"/>
              </a:rPr>
              <a:t>r3</a:t>
            </a:r>
          </a:p>
        </p:txBody>
      </p:sp>
      <p:sp>
        <p:nvSpPr>
          <p:cNvPr id="204" name="TextBox 203">
            <a:extLst>
              <a:ext uri="{FF2B5EF4-FFF2-40B4-BE49-F238E27FC236}">
                <a16:creationId xmlns:a16="http://schemas.microsoft.com/office/drawing/2014/main" id="{8C1C6F99-CDFD-C540-822C-5C386A116987}"/>
              </a:ext>
            </a:extLst>
          </p:cNvPr>
          <p:cNvSpPr txBox="1"/>
          <p:nvPr/>
        </p:nvSpPr>
        <p:spPr>
          <a:xfrm>
            <a:off x="7096872" y="2706699"/>
            <a:ext cx="934847" cy="369332"/>
          </a:xfrm>
          <a:prstGeom prst="rect">
            <a:avLst/>
          </a:prstGeom>
          <a:noFill/>
        </p:spPr>
        <p:txBody>
          <a:bodyPr wrap="square" rtlCol="0">
            <a:spAutoFit/>
          </a:bodyPr>
          <a:lstStyle/>
          <a:p>
            <a:pPr algn="ctr"/>
            <a:r>
              <a:rPr lang="en-US" i="1" dirty="0">
                <a:cs typeface="+mn-ea"/>
                <a:sym typeface="+mn-lt"/>
              </a:rPr>
              <a:t>r4</a:t>
            </a:r>
          </a:p>
        </p:txBody>
      </p:sp>
      <p:sp>
        <p:nvSpPr>
          <p:cNvPr id="205" name="TextBox 204">
            <a:extLst>
              <a:ext uri="{FF2B5EF4-FFF2-40B4-BE49-F238E27FC236}">
                <a16:creationId xmlns:a16="http://schemas.microsoft.com/office/drawing/2014/main" id="{18EA7680-4314-4C43-890E-F416C515580F}"/>
              </a:ext>
            </a:extLst>
          </p:cNvPr>
          <p:cNvSpPr txBox="1"/>
          <p:nvPr/>
        </p:nvSpPr>
        <p:spPr>
          <a:xfrm>
            <a:off x="6563289" y="4610851"/>
            <a:ext cx="934847" cy="369332"/>
          </a:xfrm>
          <a:prstGeom prst="rect">
            <a:avLst/>
          </a:prstGeom>
          <a:noFill/>
        </p:spPr>
        <p:txBody>
          <a:bodyPr wrap="square" rtlCol="0">
            <a:spAutoFit/>
          </a:bodyPr>
          <a:lstStyle/>
          <a:p>
            <a:pPr algn="ctr"/>
            <a:r>
              <a:rPr lang="en-US" i="1" dirty="0">
                <a:cs typeface="+mn-ea"/>
                <a:sym typeface="+mn-lt"/>
              </a:rPr>
              <a:t>r5</a:t>
            </a:r>
          </a:p>
        </p:txBody>
      </p:sp>
      <p:sp>
        <p:nvSpPr>
          <p:cNvPr id="112" name="Title 1">
            <a:extLst>
              <a:ext uri="{FF2B5EF4-FFF2-40B4-BE49-F238E27FC236}">
                <a16:creationId xmlns:a16="http://schemas.microsoft.com/office/drawing/2014/main" id="{FD2EC86F-34E9-4525-74E3-691E792AB4E9}"/>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The architecture of </a:t>
            </a:r>
            <a:r>
              <a:rPr lang="en-US" altLang="zh-CN" dirty="0">
                <a:latin typeface="+mn-lt"/>
                <a:ea typeface="+mn-ea"/>
                <a:cs typeface="+mn-ea"/>
                <a:sym typeface="+mn-lt"/>
              </a:rPr>
              <a:t>µ</a:t>
            </a:r>
            <a:r>
              <a:rPr lang="en-US" dirty="0">
                <a:latin typeface="+mn-lt"/>
                <a:ea typeface="+mn-ea"/>
                <a:cs typeface="+mn-ea"/>
                <a:sym typeface="+mn-lt"/>
              </a:rPr>
              <a:t>FAB</a:t>
            </a:r>
          </a:p>
        </p:txBody>
      </p:sp>
      <p:sp>
        <p:nvSpPr>
          <p:cNvPr id="114" name="Rectangle 113">
            <a:extLst>
              <a:ext uri="{FF2B5EF4-FFF2-40B4-BE49-F238E27FC236}">
                <a16:creationId xmlns:a16="http://schemas.microsoft.com/office/drawing/2014/main" id="{920CA5F8-3ABB-DF00-6FB4-D2A73870E338}"/>
              </a:ext>
            </a:extLst>
          </p:cNvPr>
          <p:cNvSpPr/>
          <p:nvPr/>
        </p:nvSpPr>
        <p:spPr>
          <a:xfrm>
            <a:off x="56414" y="5224459"/>
            <a:ext cx="5982510" cy="1241365"/>
          </a:xfrm>
          <a:prstGeom prst="rect">
            <a:avLst/>
          </a:prstGeom>
          <a:solidFill>
            <a:schemeClr val="accent2">
              <a:lumMod val="40000"/>
              <a:lumOff val="6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1" hangingPunct="0">
              <a:lnSpc>
                <a:spcPct val="100000"/>
              </a:lnSpc>
              <a:spcBef>
                <a:spcPts val="0"/>
              </a:spcBef>
              <a:spcAft>
                <a:spcPts val="0"/>
              </a:spcAft>
              <a:buClrTx/>
              <a:buSzTx/>
              <a:buFontTx/>
              <a:buNone/>
            </a:pPr>
            <a:r>
              <a:rPr kumimoji="0" lang="en-US" sz="2000" b="0" i="0" u="none" strike="noStrike" cap="none" spc="0" normalizeH="0" baseline="0" dirty="0" err="1">
                <a:ln>
                  <a:noFill/>
                </a:ln>
                <a:effectLst/>
                <a:uFillTx/>
                <a:cs typeface="+mn-ea"/>
                <a:sym typeface="+mn-lt"/>
              </a:rPr>
              <a:t>uFAB</a:t>
            </a:r>
            <a:r>
              <a:rPr kumimoji="0" lang="en-US" sz="2000" b="0" i="0" u="none" strike="noStrike" cap="none" spc="0" normalizeH="0" baseline="0" dirty="0">
                <a:ln>
                  <a:noFill/>
                </a:ln>
                <a:effectLst/>
                <a:uFillTx/>
                <a:cs typeface="+mn-ea"/>
                <a:sym typeface="+mn-lt"/>
              </a:rPr>
              <a:t>-E: </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lang="en-US" dirty="0">
                <a:cs typeface="+mn-ea"/>
                <a:sym typeface="+mn-lt"/>
              </a:rPr>
              <a:t>Send probes with fetch core information back</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lang="en-US" dirty="0">
                <a:cs typeface="+mn-ea"/>
                <a:sym typeface="+mn-lt"/>
              </a:rPr>
              <a:t>Schedule packets to paths</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kumimoji="0" lang="en-US" b="0" i="0" u="none" strike="noStrike" cap="none" spc="0" normalizeH="0" baseline="0" dirty="0">
                <a:ln>
                  <a:noFill/>
                </a:ln>
                <a:effectLst/>
                <a:uFillTx/>
                <a:cs typeface="+mn-ea"/>
                <a:sym typeface="+mn-lt"/>
              </a:rPr>
              <a:t>Control sending rate of each path</a:t>
            </a:r>
          </a:p>
        </p:txBody>
      </p:sp>
      <p:sp>
        <p:nvSpPr>
          <p:cNvPr id="116" name="Rectangle 115">
            <a:extLst>
              <a:ext uri="{FF2B5EF4-FFF2-40B4-BE49-F238E27FC236}">
                <a16:creationId xmlns:a16="http://schemas.microsoft.com/office/drawing/2014/main" id="{A5EC2136-CE92-7D47-9E35-F064DB812D60}"/>
              </a:ext>
            </a:extLst>
          </p:cNvPr>
          <p:cNvSpPr/>
          <p:nvPr/>
        </p:nvSpPr>
        <p:spPr>
          <a:xfrm>
            <a:off x="6153077" y="5207262"/>
            <a:ext cx="5982510" cy="1241365"/>
          </a:xfrm>
          <a:prstGeom prst="rect">
            <a:avLst/>
          </a:prstGeom>
          <a:solidFill>
            <a:schemeClr val="accent4"/>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1" hangingPunct="0">
              <a:lnSpc>
                <a:spcPct val="100000"/>
              </a:lnSpc>
              <a:spcBef>
                <a:spcPts val="0"/>
              </a:spcBef>
              <a:spcAft>
                <a:spcPts val="0"/>
              </a:spcAft>
              <a:buClrTx/>
              <a:buSzTx/>
              <a:buFontTx/>
              <a:buNone/>
            </a:pPr>
            <a:r>
              <a:rPr kumimoji="0" lang="en-US" sz="2000" b="0" i="0" u="none" strike="noStrike" cap="none" spc="0" normalizeH="0" baseline="0" dirty="0" err="1">
                <a:ln>
                  <a:noFill/>
                </a:ln>
                <a:effectLst/>
                <a:uFillTx/>
                <a:cs typeface="+mn-ea"/>
                <a:sym typeface="+mn-lt"/>
              </a:rPr>
              <a:t>uFAB</a:t>
            </a:r>
            <a:r>
              <a:rPr kumimoji="0" lang="en-US" sz="2000" b="0" i="0" u="none" strike="noStrike" cap="none" spc="0" normalizeH="0" baseline="0" dirty="0">
                <a:ln>
                  <a:noFill/>
                </a:ln>
                <a:effectLst/>
                <a:uFillTx/>
                <a:cs typeface="+mn-ea"/>
                <a:sym typeface="+mn-lt"/>
              </a:rPr>
              <a:t>-C: </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lang="en-US" dirty="0">
                <a:cs typeface="+mn-ea"/>
                <a:sym typeface="+mn-lt"/>
              </a:rPr>
              <a:t>Extract the VF information in probes</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lang="en-US" dirty="0">
                <a:cs typeface="+mn-ea"/>
                <a:sym typeface="+mn-lt"/>
              </a:rPr>
              <a:t>Summarize total bandwidth subscription on each link</a:t>
            </a:r>
          </a:p>
          <a:p>
            <a:pPr marL="285750" marR="0" indent="-285750" defTabSz="825500" rtl="0" fontAlgn="auto" latinLnBrk="1" hangingPunct="0">
              <a:lnSpc>
                <a:spcPct val="100000"/>
              </a:lnSpc>
              <a:spcBef>
                <a:spcPts val="0"/>
              </a:spcBef>
              <a:spcAft>
                <a:spcPts val="0"/>
              </a:spcAft>
              <a:buClrTx/>
              <a:buSzTx/>
              <a:buFont typeface="Arial" panose="020B0604020202020204" pitchFamily="34" charset="0"/>
              <a:buChar char="•"/>
            </a:pPr>
            <a:r>
              <a:rPr kumimoji="0" lang="en-US" b="0" i="0" u="none" strike="noStrike" cap="none" spc="0" normalizeH="0" baseline="0" dirty="0">
                <a:ln>
                  <a:noFill/>
                </a:ln>
                <a:effectLst/>
                <a:uFillTx/>
                <a:cs typeface="+mn-ea"/>
                <a:sym typeface="+mn-lt"/>
              </a:rPr>
              <a:t>Piggyback the preceding information with INT</a:t>
            </a:r>
          </a:p>
        </p:txBody>
      </p:sp>
      <p:sp>
        <p:nvSpPr>
          <p:cNvPr id="13" name="圆角矩形标注 12">
            <a:extLst>
              <a:ext uri="{FF2B5EF4-FFF2-40B4-BE49-F238E27FC236}">
                <a16:creationId xmlns:a16="http://schemas.microsoft.com/office/drawing/2014/main" id="{D61B883E-A04F-994A-831E-264B5944A615}"/>
              </a:ext>
            </a:extLst>
          </p:cNvPr>
          <p:cNvSpPr/>
          <p:nvPr/>
        </p:nvSpPr>
        <p:spPr>
          <a:xfrm>
            <a:off x="4498867" y="553200"/>
            <a:ext cx="3865630" cy="655150"/>
          </a:xfrm>
          <a:prstGeom prst="wedgeRoundRectCallout">
            <a:avLst>
              <a:gd name="adj1" fmla="val -38469"/>
              <a:gd name="adj2" fmla="val 17087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tx1"/>
              </a:solidFill>
              <a:cs typeface="+mn-ea"/>
              <a:sym typeface="+mn-lt"/>
            </a:endParaRPr>
          </a:p>
        </p:txBody>
      </p:sp>
      <p:sp>
        <p:nvSpPr>
          <p:cNvPr id="14" name="灯片编号占位符 13">
            <a:extLst>
              <a:ext uri="{FF2B5EF4-FFF2-40B4-BE49-F238E27FC236}">
                <a16:creationId xmlns:a16="http://schemas.microsoft.com/office/drawing/2014/main" id="{4BEC2E39-3906-2249-BA44-A3C642595180}"/>
              </a:ext>
            </a:extLst>
          </p:cNvPr>
          <p:cNvSpPr>
            <a:spLocks noGrp="1"/>
          </p:cNvSpPr>
          <p:nvPr>
            <p:ph type="sldNum" sz="quarter" idx="12"/>
          </p:nvPr>
        </p:nvSpPr>
        <p:spPr/>
        <p:txBody>
          <a:bodyPr/>
          <a:lstStyle/>
          <a:p>
            <a:fld id="{7904A8AC-C669-244C-953E-6C477326AD58}" type="slidenum">
              <a:rPr lang="en-US" smtClean="0">
                <a:cs typeface="+mn-ea"/>
                <a:sym typeface="+mn-lt"/>
              </a:rPr>
              <a:pPr/>
              <a:t>10</a:t>
            </a:fld>
            <a:endParaRPr lang="en-US">
              <a:cs typeface="+mn-ea"/>
              <a:sym typeface="+mn-lt"/>
            </a:endParaRPr>
          </a:p>
        </p:txBody>
      </p:sp>
      <p:graphicFrame>
        <p:nvGraphicFramePr>
          <p:cNvPr id="2" name="表格 2">
            <a:extLst>
              <a:ext uri="{FF2B5EF4-FFF2-40B4-BE49-F238E27FC236}">
                <a16:creationId xmlns:a16="http://schemas.microsoft.com/office/drawing/2014/main" id="{19F945B1-298A-3049-AFA0-30AA6734A091}"/>
              </a:ext>
            </a:extLst>
          </p:cNvPr>
          <p:cNvGraphicFramePr>
            <a:graphicFrameLocks noGrp="1"/>
          </p:cNvGraphicFramePr>
          <p:nvPr>
            <p:extLst>
              <p:ext uri="{D42A27DB-BD31-4B8C-83A1-F6EECF244321}">
                <p14:modId xmlns:p14="http://schemas.microsoft.com/office/powerpoint/2010/main" val="3041965831"/>
              </p:ext>
            </p:extLst>
          </p:nvPr>
        </p:nvGraphicFramePr>
        <p:xfrm>
          <a:off x="4609024" y="641446"/>
          <a:ext cx="3645315" cy="480835"/>
        </p:xfrm>
        <a:graphic>
          <a:graphicData uri="http://schemas.openxmlformats.org/drawingml/2006/table">
            <a:tbl>
              <a:tblPr firstRow="1" bandRow="1">
                <a:tableStyleId>{2D5ABB26-0587-4C30-8999-92F81FD0307C}</a:tableStyleId>
              </a:tblPr>
              <a:tblGrid>
                <a:gridCol w="877309">
                  <a:extLst>
                    <a:ext uri="{9D8B030D-6E8A-4147-A177-3AD203B41FA5}">
                      <a16:colId xmlns:a16="http://schemas.microsoft.com/office/drawing/2014/main" val="3652348077"/>
                    </a:ext>
                  </a:extLst>
                </a:gridCol>
                <a:gridCol w="944880">
                  <a:extLst>
                    <a:ext uri="{9D8B030D-6E8A-4147-A177-3AD203B41FA5}">
                      <a16:colId xmlns:a16="http://schemas.microsoft.com/office/drawing/2014/main" val="1356586279"/>
                    </a:ext>
                  </a:extLst>
                </a:gridCol>
                <a:gridCol w="243907">
                  <a:extLst>
                    <a:ext uri="{9D8B030D-6E8A-4147-A177-3AD203B41FA5}">
                      <a16:colId xmlns:a16="http://schemas.microsoft.com/office/drawing/2014/main" val="638987537"/>
                    </a:ext>
                  </a:extLst>
                </a:gridCol>
                <a:gridCol w="1361373">
                  <a:extLst>
                    <a:ext uri="{9D8B030D-6E8A-4147-A177-3AD203B41FA5}">
                      <a16:colId xmlns:a16="http://schemas.microsoft.com/office/drawing/2014/main" val="375882607"/>
                    </a:ext>
                  </a:extLst>
                </a:gridCol>
                <a:gridCol w="217846">
                  <a:extLst>
                    <a:ext uri="{9D8B030D-6E8A-4147-A177-3AD203B41FA5}">
                      <a16:colId xmlns:a16="http://schemas.microsoft.com/office/drawing/2014/main" val="842957612"/>
                    </a:ext>
                  </a:extLst>
                </a:gridCol>
              </a:tblGrid>
              <a:tr h="229375">
                <a:tc gridSpan="3">
                  <a:txBody>
                    <a:bodyPr/>
                    <a:lstStyle/>
                    <a:p>
                      <a:pPr algn="ctr"/>
                      <a:r>
                        <a:rPr lang="en-US" altLang="zh-CN" sz="1050" dirty="0">
                          <a:solidFill>
                            <a:schemeClr val="tx1"/>
                          </a:solidFill>
                        </a:rPr>
                        <a:t>Network Info</a:t>
                      </a:r>
                      <a:endParaRPr lang="zh-CN"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p>
                  </a:txBody>
                  <a:tcPr/>
                </a:tc>
                <a:tc hMerge="1">
                  <a:txBody>
                    <a:bodyPr/>
                    <a:lstStyle/>
                    <a:p>
                      <a:endParaRPr lang="zh-CN" altLang="en-US" dirty="0"/>
                    </a:p>
                  </a:txBody>
                  <a:tcPr/>
                </a:tc>
                <a:tc gridSpan="2">
                  <a:txBody>
                    <a:bodyPr/>
                    <a:lstStyle/>
                    <a:p>
                      <a:pPr algn="ctr"/>
                      <a:r>
                        <a:rPr lang="en-US" altLang="zh-CN" sz="1050" b="1" dirty="0">
                          <a:solidFill>
                            <a:srgbClr val="C00000"/>
                          </a:solidFill>
                        </a:rPr>
                        <a:t>Tenant Info</a:t>
                      </a:r>
                      <a:endParaRPr lang="zh-CN" altLang="en-US"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p>
                  </a:txBody>
                  <a:tcPr/>
                </a:tc>
                <a:extLst>
                  <a:ext uri="{0D108BD9-81ED-4DB2-BD59-A6C34878D82A}">
                    <a16:rowId xmlns:a16="http://schemas.microsoft.com/office/drawing/2014/main" val="1310281873"/>
                  </a:ext>
                </a:extLst>
              </a:tr>
              <a:tr h="229375">
                <a:tc>
                  <a:txBody>
                    <a:bodyPr/>
                    <a:lstStyle/>
                    <a:p>
                      <a:r>
                        <a:rPr lang="en-US" altLang="zh-CN" sz="900" dirty="0"/>
                        <a:t>link capacity</a:t>
                      </a:r>
                      <a:endParaRPr lang="zh-CN"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900" dirty="0"/>
                        <a:t>link utilization</a:t>
                      </a:r>
                      <a:endParaRPr lang="zh-CN"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900" dirty="0"/>
                        <a:t>…</a:t>
                      </a:r>
                      <a:endParaRPr lang="zh-CN"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900" b="1" dirty="0">
                          <a:solidFill>
                            <a:srgbClr val="C00000"/>
                          </a:solidFill>
                        </a:rPr>
                        <a:t>bandwidth guarantee</a:t>
                      </a:r>
                      <a:endParaRPr lang="zh-CN" altLang="en-US" sz="9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900" dirty="0"/>
                        <a:t>…</a:t>
                      </a:r>
                      <a:endParaRPr lang="zh-CN"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208081"/>
                  </a:ext>
                </a:extLst>
              </a:tr>
            </a:tbl>
          </a:graphicData>
        </a:graphic>
      </p:graphicFrame>
    </p:spTree>
    <p:extLst>
      <p:ext uri="{BB962C8B-B14F-4D97-AF65-F5344CB8AC3E}">
        <p14:creationId xmlns:p14="http://schemas.microsoft.com/office/powerpoint/2010/main" val="24649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9"/>
                                        </p:tgtEl>
                                        <p:attrNameLst>
                                          <p:attrName>r</p:attrName>
                                        </p:attrNameLst>
                                      </p:cBhvr>
                                    </p:animRot>
                                    <p:animRot by="-240000">
                                      <p:cBhvr>
                                        <p:cTn id="13" dur="200" fill="hold">
                                          <p:stCondLst>
                                            <p:cond delay="200"/>
                                          </p:stCondLst>
                                        </p:cTn>
                                        <p:tgtEl>
                                          <p:spTgt spid="79"/>
                                        </p:tgtEl>
                                        <p:attrNameLst>
                                          <p:attrName>r</p:attrName>
                                        </p:attrNameLst>
                                      </p:cBhvr>
                                    </p:animRot>
                                    <p:animRot by="240000">
                                      <p:cBhvr>
                                        <p:cTn id="14" dur="200" fill="hold">
                                          <p:stCondLst>
                                            <p:cond delay="400"/>
                                          </p:stCondLst>
                                        </p:cTn>
                                        <p:tgtEl>
                                          <p:spTgt spid="79"/>
                                        </p:tgtEl>
                                        <p:attrNameLst>
                                          <p:attrName>r</p:attrName>
                                        </p:attrNameLst>
                                      </p:cBhvr>
                                    </p:animRot>
                                    <p:animRot by="-240000">
                                      <p:cBhvr>
                                        <p:cTn id="15" dur="200" fill="hold">
                                          <p:stCondLst>
                                            <p:cond delay="600"/>
                                          </p:stCondLst>
                                        </p:cTn>
                                        <p:tgtEl>
                                          <p:spTgt spid="79"/>
                                        </p:tgtEl>
                                        <p:attrNameLst>
                                          <p:attrName>r</p:attrName>
                                        </p:attrNameLst>
                                      </p:cBhvr>
                                    </p:animRot>
                                    <p:animRot by="120000">
                                      <p:cBhvr>
                                        <p:cTn id="16" dur="200" fill="hold">
                                          <p:stCondLst>
                                            <p:cond delay="800"/>
                                          </p:stCondLst>
                                        </p:cTn>
                                        <p:tgtEl>
                                          <p:spTgt spid="79"/>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00"/>
                                        </p:tgtEl>
                                        <p:attrNameLst>
                                          <p:attrName>r</p:attrName>
                                        </p:attrNameLst>
                                      </p:cBhvr>
                                    </p:animRot>
                                    <p:animRot by="-240000">
                                      <p:cBhvr>
                                        <p:cTn id="19" dur="200" fill="hold">
                                          <p:stCondLst>
                                            <p:cond delay="200"/>
                                          </p:stCondLst>
                                        </p:cTn>
                                        <p:tgtEl>
                                          <p:spTgt spid="100"/>
                                        </p:tgtEl>
                                        <p:attrNameLst>
                                          <p:attrName>r</p:attrName>
                                        </p:attrNameLst>
                                      </p:cBhvr>
                                    </p:animRot>
                                    <p:animRot by="240000">
                                      <p:cBhvr>
                                        <p:cTn id="20" dur="200" fill="hold">
                                          <p:stCondLst>
                                            <p:cond delay="400"/>
                                          </p:stCondLst>
                                        </p:cTn>
                                        <p:tgtEl>
                                          <p:spTgt spid="100"/>
                                        </p:tgtEl>
                                        <p:attrNameLst>
                                          <p:attrName>r</p:attrName>
                                        </p:attrNameLst>
                                      </p:cBhvr>
                                    </p:animRot>
                                    <p:animRot by="-240000">
                                      <p:cBhvr>
                                        <p:cTn id="21" dur="200" fill="hold">
                                          <p:stCondLst>
                                            <p:cond delay="600"/>
                                          </p:stCondLst>
                                        </p:cTn>
                                        <p:tgtEl>
                                          <p:spTgt spid="100"/>
                                        </p:tgtEl>
                                        <p:attrNameLst>
                                          <p:attrName>r</p:attrName>
                                        </p:attrNameLst>
                                      </p:cBhvr>
                                    </p:animRot>
                                    <p:animRot by="120000">
                                      <p:cBhvr>
                                        <p:cTn id="22" dur="200" fill="hold">
                                          <p:stCondLst>
                                            <p:cond delay="800"/>
                                          </p:stCondLst>
                                        </p:cTn>
                                        <p:tgtEl>
                                          <p:spTgt spid="100"/>
                                        </p:tgtEl>
                                        <p:attrNameLst>
                                          <p:attrName>r</p:attrName>
                                        </p:attrNameLst>
                                      </p:cBhvr>
                                    </p:animRot>
                                  </p:childTnLst>
                                </p:cTn>
                              </p:par>
                              <p:par>
                                <p:cTn id="23" presetID="3" presetClass="entr" presetSubtype="10" fill="hold" grpId="0" nodeType="with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blinds(horizontal)">
                                      <p:cBhvr>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95"/>
                                        </p:tgtEl>
                                        <p:attrNameLst>
                                          <p:attrName>r</p:attrName>
                                        </p:attrNameLst>
                                      </p:cBhvr>
                                    </p:animRot>
                                    <p:animRot by="-240000">
                                      <p:cBhvr>
                                        <p:cTn id="30" dur="200" fill="hold">
                                          <p:stCondLst>
                                            <p:cond delay="200"/>
                                          </p:stCondLst>
                                        </p:cTn>
                                        <p:tgtEl>
                                          <p:spTgt spid="95"/>
                                        </p:tgtEl>
                                        <p:attrNameLst>
                                          <p:attrName>r</p:attrName>
                                        </p:attrNameLst>
                                      </p:cBhvr>
                                    </p:animRot>
                                    <p:animRot by="240000">
                                      <p:cBhvr>
                                        <p:cTn id="31" dur="200" fill="hold">
                                          <p:stCondLst>
                                            <p:cond delay="400"/>
                                          </p:stCondLst>
                                        </p:cTn>
                                        <p:tgtEl>
                                          <p:spTgt spid="95"/>
                                        </p:tgtEl>
                                        <p:attrNameLst>
                                          <p:attrName>r</p:attrName>
                                        </p:attrNameLst>
                                      </p:cBhvr>
                                    </p:animRot>
                                    <p:animRot by="-240000">
                                      <p:cBhvr>
                                        <p:cTn id="32" dur="200" fill="hold">
                                          <p:stCondLst>
                                            <p:cond delay="600"/>
                                          </p:stCondLst>
                                        </p:cTn>
                                        <p:tgtEl>
                                          <p:spTgt spid="95"/>
                                        </p:tgtEl>
                                        <p:attrNameLst>
                                          <p:attrName>r</p:attrName>
                                        </p:attrNameLst>
                                      </p:cBhvr>
                                    </p:animRot>
                                    <p:animRot by="120000">
                                      <p:cBhvr>
                                        <p:cTn id="33" dur="200" fill="hold">
                                          <p:stCondLst>
                                            <p:cond delay="800"/>
                                          </p:stCondLst>
                                        </p:cTn>
                                        <p:tgtEl>
                                          <p:spTgt spid="95"/>
                                        </p:tgtEl>
                                        <p:attrNameLst>
                                          <p:attrName>r</p:attrName>
                                        </p:attrNameLst>
                                      </p:cBhvr>
                                    </p:animRot>
                                  </p:childTnLst>
                                </p:cTn>
                              </p:par>
                              <p:par>
                                <p:cTn id="34" presetID="32" presetClass="emph" presetSubtype="0" fill="hold" grpId="0" nodeType="withEffect">
                                  <p:stCondLst>
                                    <p:cond delay="0"/>
                                  </p:stCondLst>
                                  <p:childTnLst>
                                    <p:animRot by="120000">
                                      <p:cBhvr>
                                        <p:cTn id="35" dur="100" fill="hold">
                                          <p:stCondLst>
                                            <p:cond delay="0"/>
                                          </p:stCondLst>
                                        </p:cTn>
                                        <p:tgtEl>
                                          <p:spTgt spid="92"/>
                                        </p:tgtEl>
                                        <p:attrNameLst>
                                          <p:attrName>r</p:attrName>
                                        </p:attrNameLst>
                                      </p:cBhvr>
                                    </p:animRot>
                                    <p:animRot by="-240000">
                                      <p:cBhvr>
                                        <p:cTn id="36" dur="200" fill="hold">
                                          <p:stCondLst>
                                            <p:cond delay="200"/>
                                          </p:stCondLst>
                                        </p:cTn>
                                        <p:tgtEl>
                                          <p:spTgt spid="92"/>
                                        </p:tgtEl>
                                        <p:attrNameLst>
                                          <p:attrName>r</p:attrName>
                                        </p:attrNameLst>
                                      </p:cBhvr>
                                    </p:animRot>
                                    <p:animRot by="240000">
                                      <p:cBhvr>
                                        <p:cTn id="37" dur="200" fill="hold">
                                          <p:stCondLst>
                                            <p:cond delay="400"/>
                                          </p:stCondLst>
                                        </p:cTn>
                                        <p:tgtEl>
                                          <p:spTgt spid="92"/>
                                        </p:tgtEl>
                                        <p:attrNameLst>
                                          <p:attrName>r</p:attrName>
                                        </p:attrNameLst>
                                      </p:cBhvr>
                                    </p:animRot>
                                    <p:animRot by="-240000">
                                      <p:cBhvr>
                                        <p:cTn id="38" dur="200" fill="hold">
                                          <p:stCondLst>
                                            <p:cond delay="600"/>
                                          </p:stCondLst>
                                        </p:cTn>
                                        <p:tgtEl>
                                          <p:spTgt spid="92"/>
                                        </p:tgtEl>
                                        <p:attrNameLst>
                                          <p:attrName>r</p:attrName>
                                        </p:attrNameLst>
                                      </p:cBhvr>
                                    </p:animRot>
                                    <p:animRot by="120000">
                                      <p:cBhvr>
                                        <p:cTn id="39" dur="200" fill="hold">
                                          <p:stCondLst>
                                            <p:cond delay="800"/>
                                          </p:stCondLst>
                                        </p:cTn>
                                        <p:tgtEl>
                                          <p:spTgt spid="92"/>
                                        </p:tgtEl>
                                        <p:attrNameLst>
                                          <p:attrName>r</p:attrName>
                                        </p:attrNameLst>
                                      </p:cBhvr>
                                    </p:animRot>
                                  </p:childTnLst>
                                </p:cTn>
                              </p:par>
                              <p:par>
                                <p:cTn id="40" presetID="32" presetClass="emph" presetSubtype="0" fill="hold" grpId="0" nodeType="withEffect">
                                  <p:stCondLst>
                                    <p:cond delay="0"/>
                                  </p:stCondLst>
                                  <p:childTnLst>
                                    <p:animRot by="120000">
                                      <p:cBhvr>
                                        <p:cTn id="41" dur="100" fill="hold">
                                          <p:stCondLst>
                                            <p:cond delay="0"/>
                                          </p:stCondLst>
                                        </p:cTn>
                                        <p:tgtEl>
                                          <p:spTgt spid="93"/>
                                        </p:tgtEl>
                                        <p:attrNameLst>
                                          <p:attrName>r</p:attrName>
                                        </p:attrNameLst>
                                      </p:cBhvr>
                                    </p:animRot>
                                    <p:animRot by="-240000">
                                      <p:cBhvr>
                                        <p:cTn id="42" dur="200" fill="hold">
                                          <p:stCondLst>
                                            <p:cond delay="200"/>
                                          </p:stCondLst>
                                        </p:cTn>
                                        <p:tgtEl>
                                          <p:spTgt spid="93"/>
                                        </p:tgtEl>
                                        <p:attrNameLst>
                                          <p:attrName>r</p:attrName>
                                        </p:attrNameLst>
                                      </p:cBhvr>
                                    </p:animRot>
                                    <p:animRot by="240000">
                                      <p:cBhvr>
                                        <p:cTn id="43" dur="200" fill="hold">
                                          <p:stCondLst>
                                            <p:cond delay="400"/>
                                          </p:stCondLst>
                                        </p:cTn>
                                        <p:tgtEl>
                                          <p:spTgt spid="93"/>
                                        </p:tgtEl>
                                        <p:attrNameLst>
                                          <p:attrName>r</p:attrName>
                                        </p:attrNameLst>
                                      </p:cBhvr>
                                    </p:animRot>
                                    <p:animRot by="-240000">
                                      <p:cBhvr>
                                        <p:cTn id="44" dur="200" fill="hold">
                                          <p:stCondLst>
                                            <p:cond delay="600"/>
                                          </p:stCondLst>
                                        </p:cTn>
                                        <p:tgtEl>
                                          <p:spTgt spid="93"/>
                                        </p:tgtEl>
                                        <p:attrNameLst>
                                          <p:attrName>r</p:attrName>
                                        </p:attrNameLst>
                                      </p:cBhvr>
                                    </p:animRot>
                                    <p:animRot by="120000">
                                      <p:cBhvr>
                                        <p:cTn id="45" dur="200" fill="hold">
                                          <p:stCondLst>
                                            <p:cond delay="800"/>
                                          </p:stCondLst>
                                        </p:cTn>
                                        <p:tgtEl>
                                          <p:spTgt spid="93"/>
                                        </p:tgtEl>
                                        <p:attrNameLst>
                                          <p:attrName>r</p:attrName>
                                        </p:attrNameLst>
                                      </p:cBhvr>
                                    </p:animRot>
                                  </p:childTnLst>
                                </p:cTn>
                              </p:par>
                              <p:par>
                                <p:cTn id="46" presetID="32" presetClass="emph" presetSubtype="0" fill="hold" grpId="0" nodeType="withEffect">
                                  <p:stCondLst>
                                    <p:cond delay="0"/>
                                  </p:stCondLst>
                                  <p:childTnLst>
                                    <p:animRot by="120000">
                                      <p:cBhvr>
                                        <p:cTn id="47" dur="100" fill="hold">
                                          <p:stCondLst>
                                            <p:cond delay="0"/>
                                          </p:stCondLst>
                                        </p:cTn>
                                        <p:tgtEl>
                                          <p:spTgt spid="94"/>
                                        </p:tgtEl>
                                        <p:attrNameLst>
                                          <p:attrName>r</p:attrName>
                                        </p:attrNameLst>
                                      </p:cBhvr>
                                    </p:animRot>
                                    <p:animRot by="-240000">
                                      <p:cBhvr>
                                        <p:cTn id="48" dur="200" fill="hold">
                                          <p:stCondLst>
                                            <p:cond delay="200"/>
                                          </p:stCondLst>
                                        </p:cTn>
                                        <p:tgtEl>
                                          <p:spTgt spid="94"/>
                                        </p:tgtEl>
                                        <p:attrNameLst>
                                          <p:attrName>r</p:attrName>
                                        </p:attrNameLst>
                                      </p:cBhvr>
                                    </p:animRot>
                                    <p:animRot by="240000">
                                      <p:cBhvr>
                                        <p:cTn id="49" dur="200" fill="hold">
                                          <p:stCondLst>
                                            <p:cond delay="400"/>
                                          </p:stCondLst>
                                        </p:cTn>
                                        <p:tgtEl>
                                          <p:spTgt spid="94"/>
                                        </p:tgtEl>
                                        <p:attrNameLst>
                                          <p:attrName>r</p:attrName>
                                        </p:attrNameLst>
                                      </p:cBhvr>
                                    </p:animRot>
                                    <p:animRot by="-240000">
                                      <p:cBhvr>
                                        <p:cTn id="50" dur="200" fill="hold">
                                          <p:stCondLst>
                                            <p:cond delay="600"/>
                                          </p:stCondLst>
                                        </p:cTn>
                                        <p:tgtEl>
                                          <p:spTgt spid="94"/>
                                        </p:tgtEl>
                                        <p:attrNameLst>
                                          <p:attrName>r</p:attrName>
                                        </p:attrNameLst>
                                      </p:cBhvr>
                                    </p:animRot>
                                    <p:animRot by="120000">
                                      <p:cBhvr>
                                        <p:cTn id="51" dur="200" fill="hold">
                                          <p:stCondLst>
                                            <p:cond delay="800"/>
                                          </p:stCondLst>
                                        </p:cTn>
                                        <p:tgtEl>
                                          <p:spTgt spid="94"/>
                                        </p:tgtEl>
                                        <p:attrNameLst>
                                          <p:attrName>r</p:attrName>
                                        </p:attrNameLst>
                                      </p:cBhvr>
                                    </p:animRot>
                                  </p:childTnLst>
                                </p:cTn>
                              </p:par>
                              <p:par>
                                <p:cTn id="52" presetID="32" presetClass="emph" presetSubtype="0" fill="hold" grpId="0" nodeType="withEffect">
                                  <p:stCondLst>
                                    <p:cond delay="0"/>
                                  </p:stCondLst>
                                  <p:childTnLst>
                                    <p:animRot by="120000">
                                      <p:cBhvr>
                                        <p:cTn id="53" dur="100" fill="hold">
                                          <p:stCondLst>
                                            <p:cond delay="0"/>
                                          </p:stCondLst>
                                        </p:cTn>
                                        <p:tgtEl>
                                          <p:spTgt spid="98"/>
                                        </p:tgtEl>
                                        <p:attrNameLst>
                                          <p:attrName>r</p:attrName>
                                        </p:attrNameLst>
                                      </p:cBhvr>
                                    </p:animRot>
                                    <p:animRot by="-240000">
                                      <p:cBhvr>
                                        <p:cTn id="54" dur="200" fill="hold">
                                          <p:stCondLst>
                                            <p:cond delay="200"/>
                                          </p:stCondLst>
                                        </p:cTn>
                                        <p:tgtEl>
                                          <p:spTgt spid="98"/>
                                        </p:tgtEl>
                                        <p:attrNameLst>
                                          <p:attrName>r</p:attrName>
                                        </p:attrNameLst>
                                      </p:cBhvr>
                                    </p:animRot>
                                    <p:animRot by="240000">
                                      <p:cBhvr>
                                        <p:cTn id="55" dur="200" fill="hold">
                                          <p:stCondLst>
                                            <p:cond delay="400"/>
                                          </p:stCondLst>
                                        </p:cTn>
                                        <p:tgtEl>
                                          <p:spTgt spid="98"/>
                                        </p:tgtEl>
                                        <p:attrNameLst>
                                          <p:attrName>r</p:attrName>
                                        </p:attrNameLst>
                                      </p:cBhvr>
                                    </p:animRot>
                                    <p:animRot by="-240000">
                                      <p:cBhvr>
                                        <p:cTn id="56" dur="200" fill="hold">
                                          <p:stCondLst>
                                            <p:cond delay="600"/>
                                          </p:stCondLst>
                                        </p:cTn>
                                        <p:tgtEl>
                                          <p:spTgt spid="98"/>
                                        </p:tgtEl>
                                        <p:attrNameLst>
                                          <p:attrName>r</p:attrName>
                                        </p:attrNameLst>
                                      </p:cBhvr>
                                    </p:animRot>
                                    <p:animRot by="120000">
                                      <p:cBhvr>
                                        <p:cTn id="57" dur="200" fill="hold">
                                          <p:stCondLst>
                                            <p:cond delay="800"/>
                                          </p:stCondLst>
                                        </p:cTn>
                                        <p:tgtEl>
                                          <p:spTgt spid="98"/>
                                        </p:tgtEl>
                                        <p:attrNameLst>
                                          <p:attrName>r</p:attrName>
                                        </p:attrNameLst>
                                      </p:cBhvr>
                                    </p:animRot>
                                  </p:childTnLst>
                                </p:cTn>
                              </p:par>
                              <p:par>
                                <p:cTn id="58" presetID="3" presetClass="entr" presetSubtype="10" fill="hold" grpId="0" nodeType="with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linds(horizont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par>
                          <p:cTn id="70" fill="hold">
                            <p:stCondLst>
                              <p:cond delay="0"/>
                            </p:stCondLst>
                            <p:childTnLst>
                              <p:par>
                                <p:cTn id="71" presetID="42" presetClass="entr" presetSubtype="0"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blinds(horizontal)">
                                      <p:cBhvr>
                                        <p:cTn id="80" dur="500"/>
                                        <p:tgtEl>
                                          <p:spTgt spid="2"/>
                                        </p:tgtEl>
                                      </p:cBhvr>
                                    </p:animEffect>
                                  </p:childTnLst>
                                </p:cTn>
                              </p:par>
                              <p:par>
                                <p:cTn id="81" presetID="3" presetClass="entr" presetSubtype="10" fill="hold" grpId="1"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blinds(horizontal)">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childTnLst>
                                </p:cTn>
                              </p:par>
                            </p:childTnLst>
                          </p:cTn>
                        </p:par>
                        <p:par>
                          <p:cTn id="88" fill="hold">
                            <p:stCondLst>
                              <p:cond delay="0"/>
                            </p:stCondLst>
                            <p:childTnLst>
                              <p:par>
                                <p:cTn id="89" presetID="42" presetClass="entr" presetSubtype="0" fill="hold" grpId="0"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1000"/>
                                        <p:tgtEl>
                                          <p:spTgt spid="62"/>
                                        </p:tgtEl>
                                      </p:cBhvr>
                                    </p:animEffect>
                                    <p:anim calcmode="lin" valueType="num">
                                      <p:cBhvr>
                                        <p:cTn id="92" dur="1000" fill="hold"/>
                                        <p:tgtEl>
                                          <p:spTgt spid="62"/>
                                        </p:tgtEl>
                                        <p:attrNameLst>
                                          <p:attrName>ppt_x</p:attrName>
                                        </p:attrNameLst>
                                      </p:cBhvr>
                                      <p:tavLst>
                                        <p:tav tm="0">
                                          <p:val>
                                            <p:strVal val="#ppt_x"/>
                                          </p:val>
                                        </p:tav>
                                        <p:tav tm="100000">
                                          <p:val>
                                            <p:strVal val="#ppt_x"/>
                                          </p:val>
                                        </p:tav>
                                      </p:tavLst>
                                    </p:anim>
                                    <p:anim calcmode="lin" valueType="num">
                                      <p:cBhvr>
                                        <p:cTn id="93" dur="1000" fill="hold"/>
                                        <p:tgtEl>
                                          <p:spTgt spid="62"/>
                                        </p:tgtEl>
                                        <p:attrNameLst>
                                          <p:attrName>ppt_y</p:attrName>
                                        </p:attrNameLst>
                                      </p:cBhvr>
                                      <p:tavLst>
                                        <p:tav tm="0">
                                          <p:val>
                                            <p:strVal val="#ppt_y+.1"/>
                                          </p:val>
                                        </p:tav>
                                        <p:tav tm="100000">
                                          <p:val>
                                            <p:strVal val="#ppt_y"/>
                                          </p:val>
                                        </p:tav>
                                      </p:tavLst>
                                    </p:anim>
                                  </p:childTnLst>
                                </p:cTn>
                              </p:par>
                            </p:childTnLst>
                          </p:cTn>
                        </p:par>
                        <p:par>
                          <p:cTn id="94" fill="hold">
                            <p:stCondLst>
                              <p:cond delay="1000"/>
                            </p:stCondLst>
                            <p:childTnLst>
                              <p:par>
                                <p:cTn id="95" presetID="1" presetClass="entr" presetSubtype="0" fill="hold" nodeType="afterEffect">
                                  <p:stCondLst>
                                    <p:cond delay="500"/>
                                  </p:stCondLst>
                                  <p:childTnLst>
                                    <p:set>
                                      <p:cBhvr>
                                        <p:cTn id="96" dur="1" fill="hold">
                                          <p:stCondLst>
                                            <p:cond delay="0"/>
                                          </p:stCondLst>
                                        </p:cTn>
                                        <p:tgtEl>
                                          <p:spTgt spid="11"/>
                                        </p:tgtEl>
                                        <p:attrNameLst>
                                          <p:attrName>style.visibility</p:attrName>
                                        </p:attrNameLst>
                                      </p:cBhvr>
                                      <p:to>
                                        <p:strVal val="visible"/>
                                      </p:to>
                                    </p:set>
                                  </p:childTnLst>
                                </p:cTn>
                              </p:par>
                            </p:childTnLst>
                          </p:cTn>
                        </p:par>
                        <p:par>
                          <p:cTn id="97" fill="hold">
                            <p:stCondLst>
                              <p:cond delay="1500"/>
                            </p:stCondLst>
                            <p:childTnLst>
                              <p:par>
                                <p:cTn id="98" presetID="42" presetClass="entr" presetSubtype="0" fill="hold" grpId="0" nodeType="after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1000"/>
                                        <p:tgtEl>
                                          <p:spTgt spid="73"/>
                                        </p:tgtEl>
                                      </p:cBhvr>
                                    </p:animEffect>
                                    <p:anim calcmode="lin" valueType="num">
                                      <p:cBhvr>
                                        <p:cTn id="101" dur="1000" fill="hold"/>
                                        <p:tgtEl>
                                          <p:spTgt spid="73"/>
                                        </p:tgtEl>
                                        <p:attrNameLst>
                                          <p:attrName>ppt_x</p:attrName>
                                        </p:attrNameLst>
                                      </p:cBhvr>
                                      <p:tavLst>
                                        <p:tav tm="0">
                                          <p:val>
                                            <p:strVal val="#ppt_x"/>
                                          </p:val>
                                        </p:tav>
                                        <p:tav tm="100000">
                                          <p:val>
                                            <p:strVal val="#ppt_x"/>
                                          </p:val>
                                        </p:tav>
                                      </p:tavLst>
                                    </p:anim>
                                    <p:anim calcmode="lin" valueType="num">
                                      <p:cBhvr>
                                        <p:cTn id="102" dur="1000" fill="hold"/>
                                        <p:tgtEl>
                                          <p:spTgt spid="73"/>
                                        </p:tgtEl>
                                        <p:attrNameLst>
                                          <p:attrName>ppt_y</p:attrName>
                                        </p:attrNameLst>
                                      </p:cBhvr>
                                      <p:tavLst>
                                        <p:tav tm="0">
                                          <p:val>
                                            <p:strVal val="#ppt_y+.1"/>
                                          </p:val>
                                        </p:tav>
                                        <p:tav tm="100000">
                                          <p:val>
                                            <p:strVal val="#ppt_y"/>
                                          </p:val>
                                        </p:tav>
                                      </p:tavLst>
                                    </p:anim>
                                  </p:childTnLst>
                                </p:cTn>
                              </p:par>
                            </p:childTnLst>
                          </p:cTn>
                        </p:par>
                        <p:par>
                          <p:cTn id="103" fill="hold">
                            <p:stCondLst>
                              <p:cond delay="2500"/>
                            </p:stCondLst>
                            <p:childTnLst>
                              <p:par>
                                <p:cTn id="104" presetID="1" presetClass="entr" presetSubtype="0" fill="hold" nodeType="afterEffect">
                                  <p:stCondLst>
                                    <p:cond delay="0"/>
                                  </p:stCondLst>
                                  <p:childTnLst>
                                    <p:set>
                                      <p:cBhvr>
                                        <p:cTn id="105" dur="1" fill="hold">
                                          <p:stCondLst>
                                            <p:cond delay="0"/>
                                          </p:stCondLst>
                                        </p:cTn>
                                        <p:tgtEl>
                                          <p:spTgt spid="12"/>
                                        </p:tgtEl>
                                        <p:attrNameLst>
                                          <p:attrName>style.visibility</p:attrName>
                                        </p:attrNameLst>
                                      </p:cBhvr>
                                      <p:to>
                                        <p:strVal val="visible"/>
                                      </p:to>
                                    </p:set>
                                  </p:childTnLst>
                                </p:cTn>
                              </p:par>
                            </p:childTnLst>
                          </p:cTn>
                        </p:par>
                        <p:par>
                          <p:cTn id="106" fill="hold">
                            <p:stCondLst>
                              <p:cond delay="2500"/>
                            </p:stCondLst>
                            <p:childTnLst>
                              <p:par>
                                <p:cTn id="107" presetID="47" presetClass="entr" presetSubtype="0" fill="hold" grpId="0" nodeType="after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fade">
                                      <p:cBhvr>
                                        <p:cTn id="109" dur="1000"/>
                                        <p:tgtEl>
                                          <p:spTgt spid="135"/>
                                        </p:tgtEl>
                                      </p:cBhvr>
                                    </p:animEffect>
                                    <p:anim calcmode="lin" valueType="num">
                                      <p:cBhvr>
                                        <p:cTn id="110" dur="1000" fill="hold"/>
                                        <p:tgtEl>
                                          <p:spTgt spid="135"/>
                                        </p:tgtEl>
                                        <p:attrNameLst>
                                          <p:attrName>ppt_x</p:attrName>
                                        </p:attrNameLst>
                                      </p:cBhvr>
                                      <p:tavLst>
                                        <p:tav tm="0">
                                          <p:val>
                                            <p:strVal val="#ppt_x"/>
                                          </p:val>
                                        </p:tav>
                                        <p:tav tm="100000">
                                          <p:val>
                                            <p:strVal val="#ppt_x"/>
                                          </p:val>
                                        </p:tav>
                                      </p:tavLst>
                                    </p:anim>
                                    <p:anim calcmode="lin" valueType="num">
                                      <p:cBhvr>
                                        <p:cTn id="111"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79" grpId="0" animBg="1"/>
      <p:bldP spid="92" grpId="0" animBg="1"/>
      <p:bldP spid="93" grpId="0" animBg="1"/>
      <p:bldP spid="94" grpId="0" animBg="1"/>
      <p:bldP spid="95" grpId="0" animBg="1"/>
      <p:bldP spid="98" grpId="0" animBg="1"/>
      <p:bldP spid="100" grpId="0" animBg="1"/>
      <p:bldP spid="60" grpId="0" animBg="1"/>
      <p:bldP spid="62" grpId="0" animBg="1"/>
      <p:bldP spid="73" grpId="0" animBg="1"/>
      <p:bldP spid="135" grpId="0" animBg="1"/>
      <p:bldP spid="114" grpId="0" animBg="1"/>
      <p:bldP spid="116"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云形标注 57">
            <a:extLst>
              <a:ext uri="{FF2B5EF4-FFF2-40B4-BE49-F238E27FC236}">
                <a16:creationId xmlns:a16="http://schemas.microsoft.com/office/drawing/2014/main" id="{89C3683F-24F8-BD42-B896-86DDF48CF7E0}"/>
              </a:ext>
            </a:extLst>
          </p:cNvPr>
          <p:cNvSpPr/>
          <p:nvPr/>
        </p:nvSpPr>
        <p:spPr>
          <a:xfrm>
            <a:off x="8740665" y="778878"/>
            <a:ext cx="3388143" cy="2321819"/>
          </a:xfrm>
          <a:prstGeom prst="cloudCallout">
            <a:avLst>
              <a:gd name="adj1" fmla="val -58470"/>
              <a:gd name="adj2" fmla="val 5172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5" name="iconfont-11253-5321771">
            <a:extLst>
              <a:ext uri="{FF2B5EF4-FFF2-40B4-BE49-F238E27FC236}">
                <a16:creationId xmlns:a16="http://schemas.microsoft.com/office/drawing/2014/main" id="{D6723028-28C4-7446-A7E8-43C91B276742}"/>
              </a:ext>
            </a:extLst>
          </p:cNvPr>
          <p:cNvSpPr>
            <a:spLocks/>
          </p:cNvSpPr>
          <p:nvPr/>
        </p:nvSpPr>
        <p:spPr>
          <a:xfrm>
            <a:off x="3961623" y="2103734"/>
            <a:ext cx="891912" cy="985002"/>
          </a:xfrm>
          <a:custGeom>
            <a:avLst/>
            <a:gdLst>
              <a:gd name="T0" fmla="*/ 5784 w 7231"/>
              <a:gd name="T1" fmla="*/ 6087 h 9978"/>
              <a:gd name="T2" fmla="*/ 5336 w 7231"/>
              <a:gd name="T3" fmla="*/ 5639 h 9978"/>
              <a:gd name="T4" fmla="*/ 5784 w 7231"/>
              <a:gd name="T5" fmla="*/ 5190 h 9978"/>
              <a:gd name="T6" fmla="*/ 6233 w 7231"/>
              <a:gd name="T7" fmla="*/ 5639 h 9978"/>
              <a:gd name="T8" fmla="*/ 5784 w 7231"/>
              <a:gd name="T9" fmla="*/ 6087 h 9978"/>
              <a:gd name="T10" fmla="*/ 5784 w 7231"/>
              <a:gd name="T11" fmla="*/ 6087 h 9978"/>
              <a:gd name="T12" fmla="*/ 6797 w 7231"/>
              <a:gd name="T13" fmla="*/ 0 h 9978"/>
              <a:gd name="T14" fmla="*/ 434 w 7231"/>
              <a:gd name="T15" fmla="*/ 0 h 9978"/>
              <a:gd name="T16" fmla="*/ 0 w 7231"/>
              <a:gd name="T17" fmla="*/ 434 h 9978"/>
              <a:gd name="T18" fmla="*/ 0 w 7231"/>
              <a:gd name="T19" fmla="*/ 9544 h 9978"/>
              <a:gd name="T20" fmla="*/ 434 w 7231"/>
              <a:gd name="T21" fmla="*/ 9978 h 9978"/>
              <a:gd name="T22" fmla="*/ 6797 w 7231"/>
              <a:gd name="T23" fmla="*/ 9978 h 9978"/>
              <a:gd name="T24" fmla="*/ 7231 w 7231"/>
              <a:gd name="T25" fmla="*/ 9544 h 9978"/>
              <a:gd name="T26" fmla="*/ 7231 w 7231"/>
              <a:gd name="T27" fmla="*/ 434 h 9978"/>
              <a:gd name="T28" fmla="*/ 6797 w 7231"/>
              <a:gd name="T29" fmla="*/ 0 h 9978"/>
              <a:gd name="T30" fmla="*/ 3977 w 7231"/>
              <a:gd name="T31" fmla="*/ 5929 h 9978"/>
              <a:gd name="T32" fmla="*/ 3616 w 7231"/>
              <a:gd name="T33" fmla="*/ 5568 h 9978"/>
              <a:gd name="T34" fmla="*/ 3977 w 7231"/>
              <a:gd name="T35" fmla="*/ 5206 h 9978"/>
              <a:gd name="T36" fmla="*/ 4338 w 7231"/>
              <a:gd name="T37" fmla="*/ 5568 h 9978"/>
              <a:gd name="T38" fmla="*/ 3977 w 7231"/>
              <a:gd name="T39" fmla="*/ 5929 h 9978"/>
              <a:gd name="T40" fmla="*/ 5784 w 7231"/>
              <a:gd name="T41" fmla="*/ 6363 h 9978"/>
              <a:gd name="T42" fmla="*/ 5062 w 7231"/>
              <a:gd name="T43" fmla="*/ 5640 h 9978"/>
              <a:gd name="T44" fmla="*/ 5784 w 7231"/>
              <a:gd name="T45" fmla="*/ 4918 h 9978"/>
              <a:gd name="T46" fmla="*/ 6507 w 7231"/>
              <a:gd name="T47" fmla="*/ 5640 h 9978"/>
              <a:gd name="T48" fmla="*/ 5784 w 7231"/>
              <a:gd name="T49" fmla="*/ 6363 h 9978"/>
              <a:gd name="T50" fmla="*/ 6508 w 7231"/>
              <a:gd name="T51" fmla="*/ 4338 h 9978"/>
              <a:gd name="T52" fmla="*/ 723 w 7231"/>
              <a:gd name="T53" fmla="*/ 4338 h 9978"/>
              <a:gd name="T54" fmla="*/ 723 w 7231"/>
              <a:gd name="T55" fmla="*/ 2893 h 9978"/>
              <a:gd name="T56" fmla="*/ 6508 w 7231"/>
              <a:gd name="T57" fmla="*/ 2893 h 9978"/>
              <a:gd name="T58" fmla="*/ 6508 w 7231"/>
              <a:gd name="T59" fmla="*/ 4338 h 9978"/>
              <a:gd name="T60" fmla="*/ 6508 w 7231"/>
              <a:gd name="T61" fmla="*/ 2169 h 9978"/>
              <a:gd name="T62" fmla="*/ 723 w 7231"/>
              <a:gd name="T63" fmla="*/ 2169 h 9978"/>
              <a:gd name="T64" fmla="*/ 723 w 7231"/>
              <a:gd name="T65" fmla="*/ 723 h 9978"/>
              <a:gd name="T66" fmla="*/ 6508 w 7231"/>
              <a:gd name="T67" fmla="*/ 723 h 9978"/>
              <a:gd name="T68" fmla="*/ 6508 w 7231"/>
              <a:gd name="T69" fmla="*/ 2169 h 9978"/>
              <a:gd name="T70" fmla="*/ 6508 w 7231"/>
              <a:gd name="T71" fmla="*/ 2169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31" h="9978">
                <a:moveTo>
                  <a:pt x="5784" y="6087"/>
                </a:moveTo>
                <a:cubicBezTo>
                  <a:pt x="5524" y="6087"/>
                  <a:pt x="5336" y="5914"/>
                  <a:pt x="5336" y="5639"/>
                </a:cubicBezTo>
                <a:cubicBezTo>
                  <a:pt x="5336" y="5364"/>
                  <a:pt x="5509" y="5190"/>
                  <a:pt x="5784" y="5190"/>
                </a:cubicBezTo>
                <a:cubicBezTo>
                  <a:pt x="6044" y="5190"/>
                  <a:pt x="6233" y="5364"/>
                  <a:pt x="6233" y="5639"/>
                </a:cubicBezTo>
                <a:cubicBezTo>
                  <a:pt x="6233" y="5914"/>
                  <a:pt x="6046" y="6087"/>
                  <a:pt x="5784" y="6087"/>
                </a:cubicBezTo>
                <a:close/>
                <a:moveTo>
                  <a:pt x="5784" y="6087"/>
                </a:moveTo>
                <a:close/>
                <a:moveTo>
                  <a:pt x="6797" y="0"/>
                </a:moveTo>
                <a:lnTo>
                  <a:pt x="434" y="0"/>
                </a:lnTo>
                <a:cubicBezTo>
                  <a:pt x="188" y="0"/>
                  <a:pt x="0" y="188"/>
                  <a:pt x="0" y="434"/>
                </a:cubicBezTo>
                <a:lnTo>
                  <a:pt x="0" y="9544"/>
                </a:lnTo>
                <a:cubicBezTo>
                  <a:pt x="0" y="9790"/>
                  <a:pt x="188" y="9978"/>
                  <a:pt x="434" y="9978"/>
                </a:cubicBezTo>
                <a:lnTo>
                  <a:pt x="6797" y="9978"/>
                </a:lnTo>
                <a:cubicBezTo>
                  <a:pt x="7043" y="9978"/>
                  <a:pt x="7231" y="9790"/>
                  <a:pt x="7231" y="9544"/>
                </a:cubicBezTo>
                <a:lnTo>
                  <a:pt x="7231" y="434"/>
                </a:lnTo>
                <a:cubicBezTo>
                  <a:pt x="7231" y="188"/>
                  <a:pt x="7043" y="0"/>
                  <a:pt x="6797" y="0"/>
                </a:cubicBezTo>
                <a:close/>
                <a:moveTo>
                  <a:pt x="3977" y="5929"/>
                </a:moveTo>
                <a:cubicBezTo>
                  <a:pt x="3774" y="5929"/>
                  <a:pt x="3616" y="5770"/>
                  <a:pt x="3616" y="5568"/>
                </a:cubicBezTo>
                <a:cubicBezTo>
                  <a:pt x="3616" y="5365"/>
                  <a:pt x="3774" y="5206"/>
                  <a:pt x="3977" y="5206"/>
                </a:cubicBezTo>
                <a:cubicBezTo>
                  <a:pt x="4179" y="5206"/>
                  <a:pt x="4338" y="5365"/>
                  <a:pt x="4338" y="5568"/>
                </a:cubicBezTo>
                <a:cubicBezTo>
                  <a:pt x="4339" y="5770"/>
                  <a:pt x="4179" y="5929"/>
                  <a:pt x="3977" y="5929"/>
                </a:cubicBezTo>
                <a:close/>
                <a:moveTo>
                  <a:pt x="5784" y="6363"/>
                </a:moveTo>
                <a:cubicBezTo>
                  <a:pt x="5394" y="6363"/>
                  <a:pt x="5062" y="6045"/>
                  <a:pt x="5062" y="5640"/>
                </a:cubicBezTo>
                <a:cubicBezTo>
                  <a:pt x="5062" y="5235"/>
                  <a:pt x="5381" y="4918"/>
                  <a:pt x="5784" y="4918"/>
                </a:cubicBezTo>
                <a:cubicBezTo>
                  <a:pt x="6174" y="4918"/>
                  <a:pt x="6507" y="5235"/>
                  <a:pt x="6507" y="5640"/>
                </a:cubicBezTo>
                <a:cubicBezTo>
                  <a:pt x="6508" y="6045"/>
                  <a:pt x="6176" y="6363"/>
                  <a:pt x="5784" y="6363"/>
                </a:cubicBezTo>
                <a:close/>
                <a:moveTo>
                  <a:pt x="6508" y="4338"/>
                </a:moveTo>
                <a:lnTo>
                  <a:pt x="723" y="4338"/>
                </a:lnTo>
                <a:lnTo>
                  <a:pt x="723" y="2893"/>
                </a:lnTo>
                <a:lnTo>
                  <a:pt x="6508" y="2893"/>
                </a:lnTo>
                <a:lnTo>
                  <a:pt x="6508" y="4338"/>
                </a:lnTo>
                <a:close/>
                <a:moveTo>
                  <a:pt x="6508" y="2169"/>
                </a:moveTo>
                <a:lnTo>
                  <a:pt x="723" y="2169"/>
                </a:lnTo>
                <a:lnTo>
                  <a:pt x="723" y="723"/>
                </a:lnTo>
                <a:lnTo>
                  <a:pt x="6508" y="723"/>
                </a:lnTo>
                <a:lnTo>
                  <a:pt x="6508" y="2169"/>
                </a:lnTo>
                <a:close/>
                <a:moveTo>
                  <a:pt x="6508" y="2169"/>
                </a:move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54" name="iconfont-11253-5321771">
            <a:extLst>
              <a:ext uri="{FF2B5EF4-FFF2-40B4-BE49-F238E27FC236}">
                <a16:creationId xmlns:a16="http://schemas.microsoft.com/office/drawing/2014/main" id="{DFFD690E-2D2E-F94E-90B4-AB2C5C4F685F}"/>
              </a:ext>
            </a:extLst>
          </p:cNvPr>
          <p:cNvSpPr>
            <a:spLocks/>
          </p:cNvSpPr>
          <p:nvPr/>
        </p:nvSpPr>
        <p:spPr>
          <a:xfrm>
            <a:off x="3961623" y="4493499"/>
            <a:ext cx="891912" cy="985002"/>
          </a:xfrm>
          <a:custGeom>
            <a:avLst/>
            <a:gdLst>
              <a:gd name="T0" fmla="*/ 5784 w 7231"/>
              <a:gd name="T1" fmla="*/ 6087 h 9978"/>
              <a:gd name="T2" fmla="*/ 5336 w 7231"/>
              <a:gd name="T3" fmla="*/ 5639 h 9978"/>
              <a:gd name="T4" fmla="*/ 5784 w 7231"/>
              <a:gd name="T5" fmla="*/ 5190 h 9978"/>
              <a:gd name="T6" fmla="*/ 6233 w 7231"/>
              <a:gd name="T7" fmla="*/ 5639 h 9978"/>
              <a:gd name="T8" fmla="*/ 5784 w 7231"/>
              <a:gd name="T9" fmla="*/ 6087 h 9978"/>
              <a:gd name="T10" fmla="*/ 5784 w 7231"/>
              <a:gd name="T11" fmla="*/ 6087 h 9978"/>
              <a:gd name="T12" fmla="*/ 6797 w 7231"/>
              <a:gd name="T13" fmla="*/ 0 h 9978"/>
              <a:gd name="T14" fmla="*/ 434 w 7231"/>
              <a:gd name="T15" fmla="*/ 0 h 9978"/>
              <a:gd name="T16" fmla="*/ 0 w 7231"/>
              <a:gd name="T17" fmla="*/ 434 h 9978"/>
              <a:gd name="T18" fmla="*/ 0 w 7231"/>
              <a:gd name="T19" fmla="*/ 9544 h 9978"/>
              <a:gd name="T20" fmla="*/ 434 w 7231"/>
              <a:gd name="T21" fmla="*/ 9978 h 9978"/>
              <a:gd name="T22" fmla="*/ 6797 w 7231"/>
              <a:gd name="T23" fmla="*/ 9978 h 9978"/>
              <a:gd name="T24" fmla="*/ 7231 w 7231"/>
              <a:gd name="T25" fmla="*/ 9544 h 9978"/>
              <a:gd name="T26" fmla="*/ 7231 w 7231"/>
              <a:gd name="T27" fmla="*/ 434 h 9978"/>
              <a:gd name="T28" fmla="*/ 6797 w 7231"/>
              <a:gd name="T29" fmla="*/ 0 h 9978"/>
              <a:gd name="T30" fmla="*/ 3977 w 7231"/>
              <a:gd name="T31" fmla="*/ 5929 h 9978"/>
              <a:gd name="T32" fmla="*/ 3616 w 7231"/>
              <a:gd name="T33" fmla="*/ 5568 h 9978"/>
              <a:gd name="T34" fmla="*/ 3977 w 7231"/>
              <a:gd name="T35" fmla="*/ 5206 h 9978"/>
              <a:gd name="T36" fmla="*/ 4338 w 7231"/>
              <a:gd name="T37" fmla="*/ 5568 h 9978"/>
              <a:gd name="T38" fmla="*/ 3977 w 7231"/>
              <a:gd name="T39" fmla="*/ 5929 h 9978"/>
              <a:gd name="T40" fmla="*/ 5784 w 7231"/>
              <a:gd name="T41" fmla="*/ 6363 h 9978"/>
              <a:gd name="T42" fmla="*/ 5062 w 7231"/>
              <a:gd name="T43" fmla="*/ 5640 h 9978"/>
              <a:gd name="T44" fmla="*/ 5784 w 7231"/>
              <a:gd name="T45" fmla="*/ 4918 h 9978"/>
              <a:gd name="T46" fmla="*/ 6507 w 7231"/>
              <a:gd name="T47" fmla="*/ 5640 h 9978"/>
              <a:gd name="T48" fmla="*/ 5784 w 7231"/>
              <a:gd name="T49" fmla="*/ 6363 h 9978"/>
              <a:gd name="T50" fmla="*/ 6508 w 7231"/>
              <a:gd name="T51" fmla="*/ 4338 h 9978"/>
              <a:gd name="T52" fmla="*/ 723 w 7231"/>
              <a:gd name="T53" fmla="*/ 4338 h 9978"/>
              <a:gd name="T54" fmla="*/ 723 w 7231"/>
              <a:gd name="T55" fmla="*/ 2893 h 9978"/>
              <a:gd name="T56" fmla="*/ 6508 w 7231"/>
              <a:gd name="T57" fmla="*/ 2893 h 9978"/>
              <a:gd name="T58" fmla="*/ 6508 w 7231"/>
              <a:gd name="T59" fmla="*/ 4338 h 9978"/>
              <a:gd name="T60" fmla="*/ 6508 w 7231"/>
              <a:gd name="T61" fmla="*/ 2169 h 9978"/>
              <a:gd name="T62" fmla="*/ 723 w 7231"/>
              <a:gd name="T63" fmla="*/ 2169 h 9978"/>
              <a:gd name="T64" fmla="*/ 723 w 7231"/>
              <a:gd name="T65" fmla="*/ 723 h 9978"/>
              <a:gd name="T66" fmla="*/ 6508 w 7231"/>
              <a:gd name="T67" fmla="*/ 723 h 9978"/>
              <a:gd name="T68" fmla="*/ 6508 w 7231"/>
              <a:gd name="T69" fmla="*/ 2169 h 9978"/>
              <a:gd name="T70" fmla="*/ 6508 w 7231"/>
              <a:gd name="T71" fmla="*/ 2169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31" h="9978">
                <a:moveTo>
                  <a:pt x="5784" y="6087"/>
                </a:moveTo>
                <a:cubicBezTo>
                  <a:pt x="5524" y="6087"/>
                  <a:pt x="5336" y="5914"/>
                  <a:pt x="5336" y="5639"/>
                </a:cubicBezTo>
                <a:cubicBezTo>
                  <a:pt x="5336" y="5364"/>
                  <a:pt x="5509" y="5190"/>
                  <a:pt x="5784" y="5190"/>
                </a:cubicBezTo>
                <a:cubicBezTo>
                  <a:pt x="6044" y="5190"/>
                  <a:pt x="6233" y="5364"/>
                  <a:pt x="6233" y="5639"/>
                </a:cubicBezTo>
                <a:cubicBezTo>
                  <a:pt x="6233" y="5914"/>
                  <a:pt x="6046" y="6087"/>
                  <a:pt x="5784" y="6087"/>
                </a:cubicBezTo>
                <a:close/>
                <a:moveTo>
                  <a:pt x="5784" y="6087"/>
                </a:moveTo>
                <a:close/>
                <a:moveTo>
                  <a:pt x="6797" y="0"/>
                </a:moveTo>
                <a:lnTo>
                  <a:pt x="434" y="0"/>
                </a:lnTo>
                <a:cubicBezTo>
                  <a:pt x="188" y="0"/>
                  <a:pt x="0" y="188"/>
                  <a:pt x="0" y="434"/>
                </a:cubicBezTo>
                <a:lnTo>
                  <a:pt x="0" y="9544"/>
                </a:lnTo>
                <a:cubicBezTo>
                  <a:pt x="0" y="9790"/>
                  <a:pt x="188" y="9978"/>
                  <a:pt x="434" y="9978"/>
                </a:cubicBezTo>
                <a:lnTo>
                  <a:pt x="6797" y="9978"/>
                </a:lnTo>
                <a:cubicBezTo>
                  <a:pt x="7043" y="9978"/>
                  <a:pt x="7231" y="9790"/>
                  <a:pt x="7231" y="9544"/>
                </a:cubicBezTo>
                <a:lnTo>
                  <a:pt x="7231" y="434"/>
                </a:lnTo>
                <a:cubicBezTo>
                  <a:pt x="7231" y="188"/>
                  <a:pt x="7043" y="0"/>
                  <a:pt x="6797" y="0"/>
                </a:cubicBezTo>
                <a:close/>
                <a:moveTo>
                  <a:pt x="3977" y="5929"/>
                </a:moveTo>
                <a:cubicBezTo>
                  <a:pt x="3774" y="5929"/>
                  <a:pt x="3616" y="5770"/>
                  <a:pt x="3616" y="5568"/>
                </a:cubicBezTo>
                <a:cubicBezTo>
                  <a:pt x="3616" y="5365"/>
                  <a:pt x="3774" y="5206"/>
                  <a:pt x="3977" y="5206"/>
                </a:cubicBezTo>
                <a:cubicBezTo>
                  <a:pt x="4179" y="5206"/>
                  <a:pt x="4338" y="5365"/>
                  <a:pt x="4338" y="5568"/>
                </a:cubicBezTo>
                <a:cubicBezTo>
                  <a:pt x="4339" y="5770"/>
                  <a:pt x="4179" y="5929"/>
                  <a:pt x="3977" y="5929"/>
                </a:cubicBezTo>
                <a:close/>
                <a:moveTo>
                  <a:pt x="5784" y="6363"/>
                </a:moveTo>
                <a:cubicBezTo>
                  <a:pt x="5394" y="6363"/>
                  <a:pt x="5062" y="6045"/>
                  <a:pt x="5062" y="5640"/>
                </a:cubicBezTo>
                <a:cubicBezTo>
                  <a:pt x="5062" y="5235"/>
                  <a:pt x="5381" y="4918"/>
                  <a:pt x="5784" y="4918"/>
                </a:cubicBezTo>
                <a:cubicBezTo>
                  <a:pt x="6174" y="4918"/>
                  <a:pt x="6507" y="5235"/>
                  <a:pt x="6507" y="5640"/>
                </a:cubicBezTo>
                <a:cubicBezTo>
                  <a:pt x="6508" y="6045"/>
                  <a:pt x="6176" y="6363"/>
                  <a:pt x="5784" y="6363"/>
                </a:cubicBezTo>
                <a:close/>
                <a:moveTo>
                  <a:pt x="6508" y="4338"/>
                </a:moveTo>
                <a:lnTo>
                  <a:pt x="723" y="4338"/>
                </a:lnTo>
                <a:lnTo>
                  <a:pt x="723" y="2893"/>
                </a:lnTo>
                <a:lnTo>
                  <a:pt x="6508" y="2893"/>
                </a:lnTo>
                <a:lnTo>
                  <a:pt x="6508" y="4338"/>
                </a:lnTo>
                <a:close/>
                <a:moveTo>
                  <a:pt x="6508" y="2169"/>
                </a:moveTo>
                <a:lnTo>
                  <a:pt x="723" y="2169"/>
                </a:lnTo>
                <a:lnTo>
                  <a:pt x="723" y="723"/>
                </a:lnTo>
                <a:lnTo>
                  <a:pt x="6508" y="723"/>
                </a:lnTo>
                <a:lnTo>
                  <a:pt x="6508" y="2169"/>
                </a:lnTo>
                <a:close/>
                <a:moveTo>
                  <a:pt x="6508" y="2169"/>
                </a:move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25" name="Title 124">
            <a:extLst>
              <a:ext uri="{FF2B5EF4-FFF2-40B4-BE49-F238E27FC236}">
                <a16:creationId xmlns:a16="http://schemas.microsoft.com/office/drawing/2014/main" id="{2B0500E6-EB4D-7E79-1974-1A8A0EEA0380}"/>
              </a:ext>
            </a:extLst>
          </p:cNvPr>
          <p:cNvSpPr>
            <a:spLocks noGrp="1"/>
          </p:cNvSpPr>
          <p:nvPr>
            <p:ph type="title"/>
          </p:nvPr>
        </p:nvSpPr>
        <p:spPr>
          <a:xfrm>
            <a:off x="355120" y="235728"/>
            <a:ext cx="11836880" cy="540649"/>
          </a:xfrm>
        </p:spPr>
        <p:txBody>
          <a:bodyPr>
            <a:normAutofit fontScale="90000"/>
          </a:bodyPr>
          <a:lstStyle/>
          <a:p>
            <a:r>
              <a:rPr lang="en-US" sz="2800" dirty="0">
                <a:latin typeface="+mn-lt"/>
                <a:ea typeface="+mn-ea"/>
                <a:cs typeface="+mn-ea"/>
                <a:sym typeface="+mn-lt"/>
              </a:rPr>
              <a:t>How does µFAB achieve bandwidth guarantee with work conservation?</a:t>
            </a:r>
          </a:p>
        </p:txBody>
      </p:sp>
      <p:sp>
        <p:nvSpPr>
          <p:cNvPr id="4" name="Slide Number Placeholder 3">
            <a:extLst>
              <a:ext uri="{FF2B5EF4-FFF2-40B4-BE49-F238E27FC236}">
                <a16:creationId xmlns:a16="http://schemas.microsoft.com/office/drawing/2014/main" id="{68154502-AD6D-1B8E-97E2-D741CCA70913}"/>
              </a:ext>
            </a:extLst>
          </p:cNvPr>
          <p:cNvSpPr>
            <a:spLocks noGrp="1"/>
          </p:cNvSpPr>
          <p:nvPr>
            <p:ph type="sldNum" sz="quarter" idx="2"/>
          </p:nvPr>
        </p:nvSpPr>
        <p:spPr/>
        <p:txBody>
          <a:bodyPr/>
          <a:lstStyle/>
          <a:p>
            <a:fld id="{7904A8AC-C669-244C-953E-6C477326AD58}" type="slidenum">
              <a:rPr lang="en-US" smtClean="0">
                <a:cs typeface="+mn-ea"/>
                <a:sym typeface="+mn-lt"/>
              </a:rPr>
              <a:pPr/>
              <a:t>11</a:t>
            </a:fld>
            <a:endParaRPr lang="en-US">
              <a:cs typeface="+mn-ea"/>
              <a:sym typeface="+mn-lt"/>
            </a:endParaRPr>
          </a:p>
        </p:txBody>
      </p:sp>
      <p:sp>
        <p:nvSpPr>
          <p:cNvPr id="2" name="立方体 1">
            <a:extLst>
              <a:ext uri="{FF2B5EF4-FFF2-40B4-BE49-F238E27FC236}">
                <a16:creationId xmlns:a16="http://schemas.microsoft.com/office/drawing/2014/main" id="{D8F89D8F-0B93-2F4A-A8D0-023EFD712330}"/>
              </a:ext>
            </a:extLst>
          </p:cNvPr>
          <p:cNvSpPr/>
          <p:nvPr/>
        </p:nvSpPr>
        <p:spPr>
          <a:xfrm>
            <a:off x="4036746" y="2368121"/>
            <a:ext cx="648000" cy="648000"/>
          </a:xfrm>
          <a:prstGeom prst="cube">
            <a:avLst>
              <a:gd name="adj" fmla="val 195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dirty="0">
                <a:cs typeface="+mn-ea"/>
                <a:sym typeface="+mn-lt"/>
              </a:rPr>
              <a:t>A1</a:t>
            </a:r>
            <a:endParaRPr kumimoji="1" lang="zh-CN" altLang="en-US" dirty="0">
              <a:cs typeface="+mn-ea"/>
              <a:sym typeface="+mn-lt"/>
            </a:endParaRPr>
          </a:p>
        </p:txBody>
      </p:sp>
      <p:sp>
        <p:nvSpPr>
          <p:cNvPr id="23" name="iconfont-11253-5321771">
            <a:extLst>
              <a:ext uri="{FF2B5EF4-FFF2-40B4-BE49-F238E27FC236}">
                <a16:creationId xmlns:a16="http://schemas.microsoft.com/office/drawing/2014/main" id="{7868DE54-8EA4-874F-820C-0534B7EA5476}"/>
              </a:ext>
            </a:extLst>
          </p:cNvPr>
          <p:cNvSpPr>
            <a:spLocks/>
          </p:cNvSpPr>
          <p:nvPr/>
        </p:nvSpPr>
        <p:spPr>
          <a:xfrm>
            <a:off x="3963342" y="3289783"/>
            <a:ext cx="891912" cy="985002"/>
          </a:xfrm>
          <a:custGeom>
            <a:avLst/>
            <a:gdLst>
              <a:gd name="T0" fmla="*/ 5784 w 7231"/>
              <a:gd name="T1" fmla="*/ 6087 h 9978"/>
              <a:gd name="T2" fmla="*/ 5336 w 7231"/>
              <a:gd name="T3" fmla="*/ 5639 h 9978"/>
              <a:gd name="T4" fmla="*/ 5784 w 7231"/>
              <a:gd name="T5" fmla="*/ 5190 h 9978"/>
              <a:gd name="T6" fmla="*/ 6233 w 7231"/>
              <a:gd name="T7" fmla="*/ 5639 h 9978"/>
              <a:gd name="T8" fmla="*/ 5784 w 7231"/>
              <a:gd name="T9" fmla="*/ 6087 h 9978"/>
              <a:gd name="T10" fmla="*/ 5784 w 7231"/>
              <a:gd name="T11" fmla="*/ 6087 h 9978"/>
              <a:gd name="T12" fmla="*/ 6797 w 7231"/>
              <a:gd name="T13" fmla="*/ 0 h 9978"/>
              <a:gd name="T14" fmla="*/ 434 w 7231"/>
              <a:gd name="T15" fmla="*/ 0 h 9978"/>
              <a:gd name="T16" fmla="*/ 0 w 7231"/>
              <a:gd name="T17" fmla="*/ 434 h 9978"/>
              <a:gd name="T18" fmla="*/ 0 w 7231"/>
              <a:gd name="T19" fmla="*/ 9544 h 9978"/>
              <a:gd name="T20" fmla="*/ 434 w 7231"/>
              <a:gd name="T21" fmla="*/ 9978 h 9978"/>
              <a:gd name="T22" fmla="*/ 6797 w 7231"/>
              <a:gd name="T23" fmla="*/ 9978 h 9978"/>
              <a:gd name="T24" fmla="*/ 7231 w 7231"/>
              <a:gd name="T25" fmla="*/ 9544 h 9978"/>
              <a:gd name="T26" fmla="*/ 7231 w 7231"/>
              <a:gd name="T27" fmla="*/ 434 h 9978"/>
              <a:gd name="T28" fmla="*/ 6797 w 7231"/>
              <a:gd name="T29" fmla="*/ 0 h 9978"/>
              <a:gd name="T30" fmla="*/ 3977 w 7231"/>
              <a:gd name="T31" fmla="*/ 5929 h 9978"/>
              <a:gd name="T32" fmla="*/ 3616 w 7231"/>
              <a:gd name="T33" fmla="*/ 5568 h 9978"/>
              <a:gd name="T34" fmla="*/ 3977 w 7231"/>
              <a:gd name="T35" fmla="*/ 5206 h 9978"/>
              <a:gd name="T36" fmla="*/ 4338 w 7231"/>
              <a:gd name="T37" fmla="*/ 5568 h 9978"/>
              <a:gd name="T38" fmla="*/ 3977 w 7231"/>
              <a:gd name="T39" fmla="*/ 5929 h 9978"/>
              <a:gd name="T40" fmla="*/ 5784 w 7231"/>
              <a:gd name="T41" fmla="*/ 6363 h 9978"/>
              <a:gd name="T42" fmla="*/ 5062 w 7231"/>
              <a:gd name="T43" fmla="*/ 5640 h 9978"/>
              <a:gd name="T44" fmla="*/ 5784 w 7231"/>
              <a:gd name="T45" fmla="*/ 4918 h 9978"/>
              <a:gd name="T46" fmla="*/ 6507 w 7231"/>
              <a:gd name="T47" fmla="*/ 5640 h 9978"/>
              <a:gd name="T48" fmla="*/ 5784 w 7231"/>
              <a:gd name="T49" fmla="*/ 6363 h 9978"/>
              <a:gd name="T50" fmla="*/ 6508 w 7231"/>
              <a:gd name="T51" fmla="*/ 4338 h 9978"/>
              <a:gd name="T52" fmla="*/ 723 w 7231"/>
              <a:gd name="T53" fmla="*/ 4338 h 9978"/>
              <a:gd name="T54" fmla="*/ 723 w 7231"/>
              <a:gd name="T55" fmla="*/ 2893 h 9978"/>
              <a:gd name="T56" fmla="*/ 6508 w 7231"/>
              <a:gd name="T57" fmla="*/ 2893 h 9978"/>
              <a:gd name="T58" fmla="*/ 6508 w 7231"/>
              <a:gd name="T59" fmla="*/ 4338 h 9978"/>
              <a:gd name="T60" fmla="*/ 6508 w 7231"/>
              <a:gd name="T61" fmla="*/ 2169 h 9978"/>
              <a:gd name="T62" fmla="*/ 723 w 7231"/>
              <a:gd name="T63" fmla="*/ 2169 h 9978"/>
              <a:gd name="T64" fmla="*/ 723 w 7231"/>
              <a:gd name="T65" fmla="*/ 723 h 9978"/>
              <a:gd name="T66" fmla="*/ 6508 w 7231"/>
              <a:gd name="T67" fmla="*/ 723 h 9978"/>
              <a:gd name="T68" fmla="*/ 6508 w 7231"/>
              <a:gd name="T69" fmla="*/ 2169 h 9978"/>
              <a:gd name="T70" fmla="*/ 6508 w 7231"/>
              <a:gd name="T71" fmla="*/ 2169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31" h="9978">
                <a:moveTo>
                  <a:pt x="5784" y="6087"/>
                </a:moveTo>
                <a:cubicBezTo>
                  <a:pt x="5524" y="6087"/>
                  <a:pt x="5336" y="5914"/>
                  <a:pt x="5336" y="5639"/>
                </a:cubicBezTo>
                <a:cubicBezTo>
                  <a:pt x="5336" y="5364"/>
                  <a:pt x="5509" y="5190"/>
                  <a:pt x="5784" y="5190"/>
                </a:cubicBezTo>
                <a:cubicBezTo>
                  <a:pt x="6044" y="5190"/>
                  <a:pt x="6233" y="5364"/>
                  <a:pt x="6233" y="5639"/>
                </a:cubicBezTo>
                <a:cubicBezTo>
                  <a:pt x="6233" y="5914"/>
                  <a:pt x="6046" y="6087"/>
                  <a:pt x="5784" y="6087"/>
                </a:cubicBezTo>
                <a:close/>
                <a:moveTo>
                  <a:pt x="5784" y="6087"/>
                </a:moveTo>
                <a:close/>
                <a:moveTo>
                  <a:pt x="6797" y="0"/>
                </a:moveTo>
                <a:lnTo>
                  <a:pt x="434" y="0"/>
                </a:lnTo>
                <a:cubicBezTo>
                  <a:pt x="188" y="0"/>
                  <a:pt x="0" y="188"/>
                  <a:pt x="0" y="434"/>
                </a:cubicBezTo>
                <a:lnTo>
                  <a:pt x="0" y="9544"/>
                </a:lnTo>
                <a:cubicBezTo>
                  <a:pt x="0" y="9790"/>
                  <a:pt x="188" y="9978"/>
                  <a:pt x="434" y="9978"/>
                </a:cubicBezTo>
                <a:lnTo>
                  <a:pt x="6797" y="9978"/>
                </a:lnTo>
                <a:cubicBezTo>
                  <a:pt x="7043" y="9978"/>
                  <a:pt x="7231" y="9790"/>
                  <a:pt x="7231" y="9544"/>
                </a:cubicBezTo>
                <a:lnTo>
                  <a:pt x="7231" y="434"/>
                </a:lnTo>
                <a:cubicBezTo>
                  <a:pt x="7231" y="188"/>
                  <a:pt x="7043" y="0"/>
                  <a:pt x="6797" y="0"/>
                </a:cubicBezTo>
                <a:close/>
                <a:moveTo>
                  <a:pt x="3977" y="5929"/>
                </a:moveTo>
                <a:cubicBezTo>
                  <a:pt x="3774" y="5929"/>
                  <a:pt x="3616" y="5770"/>
                  <a:pt x="3616" y="5568"/>
                </a:cubicBezTo>
                <a:cubicBezTo>
                  <a:pt x="3616" y="5365"/>
                  <a:pt x="3774" y="5206"/>
                  <a:pt x="3977" y="5206"/>
                </a:cubicBezTo>
                <a:cubicBezTo>
                  <a:pt x="4179" y="5206"/>
                  <a:pt x="4338" y="5365"/>
                  <a:pt x="4338" y="5568"/>
                </a:cubicBezTo>
                <a:cubicBezTo>
                  <a:pt x="4339" y="5770"/>
                  <a:pt x="4179" y="5929"/>
                  <a:pt x="3977" y="5929"/>
                </a:cubicBezTo>
                <a:close/>
                <a:moveTo>
                  <a:pt x="5784" y="6363"/>
                </a:moveTo>
                <a:cubicBezTo>
                  <a:pt x="5394" y="6363"/>
                  <a:pt x="5062" y="6045"/>
                  <a:pt x="5062" y="5640"/>
                </a:cubicBezTo>
                <a:cubicBezTo>
                  <a:pt x="5062" y="5235"/>
                  <a:pt x="5381" y="4918"/>
                  <a:pt x="5784" y="4918"/>
                </a:cubicBezTo>
                <a:cubicBezTo>
                  <a:pt x="6174" y="4918"/>
                  <a:pt x="6507" y="5235"/>
                  <a:pt x="6507" y="5640"/>
                </a:cubicBezTo>
                <a:cubicBezTo>
                  <a:pt x="6508" y="6045"/>
                  <a:pt x="6176" y="6363"/>
                  <a:pt x="5784" y="6363"/>
                </a:cubicBezTo>
                <a:close/>
                <a:moveTo>
                  <a:pt x="6508" y="4338"/>
                </a:moveTo>
                <a:lnTo>
                  <a:pt x="723" y="4338"/>
                </a:lnTo>
                <a:lnTo>
                  <a:pt x="723" y="2893"/>
                </a:lnTo>
                <a:lnTo>
                  <a:pt x="6508" y="2893"/>
                </a:lnTo>
                <a:lnTo>
                  <a:pt x="6508" y="4338"/>
                </a:lnTo>
                <a:close/>
                <a:moveTo>
                  <a:pt x="6508" y="2169"/>
                </a:moveTo>
                <a:lnTo>
                  <a:pt x="723" y="2169"/>
                </a:lnTo>
                <a:lnTo>
                  <a:pt x="723" y="723"/>
                </a:lnTo>
                <a:lnTo>
                  <a:pt x="6508" y="723"/>
                </a:lnTo>
                <a:lnTo>
                  <a:pt x="6508" y="2169"/>
                </a:lnTo>
                <a:close/>
                <a:moveTo>
                  <a:pt x="6508" y="2169"/>
                </a:move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7" name="立方体 16">
            <a:extLst>
              <a:ext uri="{FF2B5EF4-FFF2-40B4-BE49-F238E27FC236}">
                <a16:creationId xmlns:a16="http://schemas.microsoft.com/office/drawing/2014/main" id="{3098EB91-AAC5-4F48-ADFE-B25FD2571F7E}"/>
              </a:ext>
            </a:extLst>
          </p:cNvPr>
          <p:cNvSpPr/>
          <p:nvPr/>
        </p:nvSpPr>
        <p:spPr>
          <a:xfrm>
            <a:off x="4036746" y="3555845"/>
            <a:ext cx="648000" cy="648000"/>
          </a:xfrm>
          <a:prstGeom prst="cube">
            <a:avLst>
              <a:gd name="adj" fmla="val 195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dirty="0">
                <a:cs typeface="+mn-ea"/>
                <a:sym typeface="+mn-lt"/>
              </a:rPr>
              <a:t>A2</a:t>
            </a:r>
            <a:endParaRPr kumimoji="1" lang="zh-CN" altLang="en-US" dirty="0">
              <a:cs typeface="+mn-ea"/>
              <a:sym typeface="+mn-lt"/>
            </a:endParaRPr>
          </a:p>
        </p:txBody>
      </p:sp>
      <p:sp>
        <p:nvSpPr>
          <p:cNvPr id="19" name="立方体 18">
            <a:extLst>
              <a:ext uri="{FF2B5EF4-FFF2-40B4-BE49-F238E27FC236}">
                <a16:creationId xmlns:a16="http://schemas.microsoft.com/office/drawing/2014/main" id="{395DE337-0455-144A-BEEE-8CEF18C3AD00}"/>
              </a:ext>
            </a:extLst>
          </p:cNvPr>
          <p:cNvSpPr/>
          <p:nvPr/>
        </p:nvSpPr>
        <p:spPr>
          <a:xfrm>
            <a:off x="4046467" y="4759897"/>
            <a:ext cx="648000" cy="648000"/>
          </a:xfrm>
          <a:prstGeom prst="cube">
            <a:avLst>
              <a:gd name="adj" fmla="val 19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cs typeface="+mn-ea"/>
                <a:sym typeface="+mn-lt"/>
              </a:rPr>
              <a:t>B1</a:t>
            </a:r>
            <a:endParaRPr kumimoji="1" lang="zh-CN" altLang="en-US" dirty="0">
              <a:cs typeface="+mn-ea"/>
              <a:sym typeface="+mn-lt"/>
            </a:endParaRPr>
          </a:p>
        </p:txBody>
      </p:sp>
      <p:grpSp>
        <p:nvGrpSpPr>
          <p:cNvPr id="7" name="组合 6">
            <a:extLst>
              <a:ext uri="{FF2B5EF4-FFF2-40B4-BE49-F238E27FC236}">
                <a16:creationId xmlns:a16="http://schemas.microsoft.com/office/drawing/2014/main" id="{416A9F01-323D-2B4A-9F92-E95D4A6DF3D6}"/>
              </a:ext>
            </a:extLst>
          </p:cNvPr>
          <p:cNvGrpSpPr/>
          <p:nvPr/>
        </p:nvGrpSpPr>
        <p:grpSpPr>
          <a:xfrm>
            <a:off x="10268938" y="3180445"/>
            <a:ext cx="1044476" cy="1633849"/>
            <a:chOff x="8665582" y="2882789"/>
            <a:chExt cx="1044476" cy="1633849"/>
          </a:xfrm>
        </p:grpSpPr>
        <p:sp>
          <p:nvSpPr>
            <p:cNvPr id="21" name="iconfont-11253-5321771">
              <a:extLst>
                <a:ext uri="{FF2B5EF4-FFF2-40B4-BE49-F238E27FC236}">
                  <a16:creationId xmlns:a16="http://schemas.microsoft.com/office/drawing/2014/main" id="{B862ACE2-5092-8A4F-A3F5-5DDA45C95E80}"/>
                </a:ext>
              </a:extLst>
            </p:cNvPr>
            <p:cNvSpPr>
              <a:spLocks noChangeAspect="1"/>
            </p:cNvSpPr>
            <p:nvPr/>
          </p:nvSpPr>
          <p:spPr>
            <a:xfrm>
              <a:off x="8665582" y="2882789"/>
              <a:ext cx="1044476" cy="1633849"/>
            </a:xfrm>
            <a:custGeom>
              <a:avLst/>
              <a:gdLst>
                <a:gd name="T0" fmla="*/ 5784 w 7231"/>
                <a:gd name="T1" fmla="*/ 6087 h 9978"/>
                <a:gd name="T2" fmla="*/ 5336 w 7231"/>
                <a:gd name="T3" fmla="*/ 5639 h 9978"/>
                <a:gd name="T4" fmla="*/ 5784 w 7231"/>
                <a:gd name="T5" fmla="*/ 5190 h 9978"/>
                <a:gd name="T6" fmla="*/ 6233 w 7231"/>
                <a:gd name="T7" fmla="*/ 5639 h 9978"/>
                <a:gd name="T8" fmla="*/ 5784 w 7231"/>
                <a:gd name="T9" fmla="*/ 6087 h 9978"/>
                <a:gd name="T10" fmla="*/ 5784 w 7231"/>
                <a:gd name="T11" fmla="*/ 6087 h 9978"/>
                <a:gd name="T12" fmla="*/ 6797 w 7231"/>
                <a:gd name="T13" fmla="*/ 0 h 9978"/>
                <a:gd name="T14" fmla="*/ 434 w 7231"/>
                <a:gd name="T15" fmla="*/ 0 h 9978"/>
                <a:gd name="T16" fmla="*/ 0 w 7231"/>
                <a:gd name="T17" fmla="*/ 434 h 9978"/>
                <a:gd name="T18" fmla="*/ 0 w 7231"/>
                <a:gd name="T19" fmla="*/ 9544 h 9978"/>
                <a:gd name="T20" fmla="*/ 434 w 7231"/>
                <a:gd name="T21" fmla="*/ 9978 h 9978"/>
                <a:gd name="T22" fmla="*/ 6797 w 7231"/>
                <a:gd name="T23" fmla="*/ 9978 h 9978"/>
                <a:gd name="T24" fmla="*/ 7231 w 7231"/>
                <a:gd name="T25" fmla="*/ 9544 h 9978"/>
                <a:gd name="T26" fmla="*/ 7231 w 7231"/>
                <a:gd name="T27" fmla="*/ 434 h 9978"/>
                <a:gd name="T28" fmla="*/ 6797 w 7231"/>
                <a:gd name="T29" fmla="*/ 0 h 9978"/>
                <a:gd name="T30" fmla="*/ 3977 w 7231"/>
                <a:gd name="T31" fmla="*/ 5929 h 9978"/>
                <a:gd name="T32" fmla="*/ 3616 w 7231"/>
                <a:gd name="T33" fmla="*/ 5568 h 9978"/>
                <a:gd name="T34" fmla="*/ 3977 w 7231"/>
                <a:gd name="T35" fmla="*/ 5206 h 9978"/>
                <a:gd name="T36" fmla="*/ 4338 w 7231"/>
                <a:gd name="T37" fmla="*/ 5568 h 9978"/>
                <a:gd name="T38" fmla="*/ 3977 w 7231"/>
                <a:gd name="T39" fmla="*/ 5929 h 9978"/>
                <a:gd name="T40" fmla="*/ 5784 w 7231"/>
                <a:gd name="T41" fmla="*/ 6363 h 9978"/>
                <a:gd name="T42" fmla="*/ 5062 w 7231"/>
                <a:gd name="T43" fmla="*/ 5640 h 9978"/>
                <a:gd name="T44" fmla="*/ 5784 w 7231"/>
                <a:gd name="T45" fmla="*/ 4918 h 9978"/>
                <a:gd name="T46" fmla="*/ 6507 w 7231"/>
                <a:gd name="T47" fmla="*/ 5640 h 9978"/>
                <a:gd name="T48" fmla="*/ 5784 w 7231"/>
                <a:gd name="T49" fmla="*/ 6363 h 9978"/>
                <a:gd name="T50" fmla="*/ 6508 w 7231"/>
                <a:gd name="T51" fmla="*/ 4338 h 9978"/>
                <a:gd name="T52" fmla="*/ 723 w 7231"/>
                <a:gd name="T53" fmla="*/ 4338 h 9978"/>
                <a:gd name="T54" fmla="*/ 723 w 7231"/>
                <a:gd name="T55" fmla="*/ 2893 h 9978"/>
                <a:gd name="T56" fmla="*/ 6508 w 7231"/>
                <a:gd name="T57" fmla="*/ 2893 h 9978"/>
                <a:gd name="T58" fmla="*/ 6508 w 7231"/>
                <a:gd name="T59" fmla="*/ 4338 h 9978"/>
                <a:gd name="T60" fmla="*/ 6508 w 7231"/>
                <a:gd name="T61" fmla="*/ 2169 h 9978"/>
                <a:gd name="T62" fmla="*/ 723 w 7231"/>
                <a:gd name="T63" fmla="*/ 2169 h 9978"/>
                <a:gd name="T64" fmla="*/ 723 w 7231"/>
                <a:gd name="T65" fmla="*/ 723 h 9978"/>
                <a:gd name="T66" fmla="*/ 6508 w 7231"/>
                <a:gd name="T67" fmla="*/ 723 h 9978"/>
                <a:gd name="T68" fmla="*/ 6508 w 7231"/>
                <a:gd name="T69" fmla="*/ 2169 h 9978"/>
                <a:gd name="T70" fmla="*/ 6508 w 7231"/>
                <a:gd name="T71" fmla="*/ 2169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31" h="9978">
                  <a:moveTo>
                    <a:pt x="5784" y="6087"/>
                  </a:moveTo>
                  <a:cubicBezTo>
                    <a:pt x="5524" y="6087"/>
                    <a:pt x="5336" y="5914"/>
                    <a:pt x="5336" y="5639"/>
                  </a:cubicBezTo>
                  <a:cubicBezTo>
                    <a:pt x="5336" y="5364"/>
                    <a:pt x="5509" y="5190"/>
                    <a:pt x="5784" y="5190"/>
                  </a:cubicBezTo>
                  <a:cubicBezTo>
                    <a:pt x="6044" y="5190"/>
                    <a:pt x="6233" y="5364"/>
                    <a:pt x="6233" y="5639"/>
                  </a:cubicBezTo>
                  <a:cubicBezTo>
                    <a:pt x="6233" y="5914"/>
                    <a:pt x="6046" y="6087"/>
                    <a:pt x="5784" y="6087"/>
                  </a:cubicBezTo>
                  <a:close/>
                  <a:moveTo>
                    <a:pt x="5784" y="6087"/>
                  </a:moveTo>
                  <a:close/>
                  <a:moveTo>
                    <a:pt x="6797" y="0"/>
                  </a:moveTo>
                  <a:lnTo>
                    <a:pt x="434" y="0"/>
                  </a:lnTo>
                  <a:cubicBezTo>
                    <a:pt x="188" y="0"/>
                    <a:pt x="0" y="188"/>
                    <a:pt x="0" y="434"/>
                  </a:cubicBezTo>
                  <a:lnTo>
                    <a:pt x="0" y="9544"/>
                  </a:lnTo>
                  <a:cubicBezTo>
                    <a:pt x="0" y="9790"/>
                    <a:pt x="188" y="9978"/>
                    <a:pt x="434" y="9978"/>
                  </a:cubicBezTo>
                  <a:lnTo>
                    <a:pt x="6797" y="9978"/>
                  </a:lnTo>
                  <a:cubicBezTo>
                    <a:pt x="7043" y="9978"/>
                    <a:pt x="7231" y="9790"/>
                    <a:pt x="7231" y="9544"/>
                  </a:cubicBezTo>
                  <a:lnTo>
                    <a:pt x="7231" y="434"/>
                  </a:lnTo>
                  <a:cubicBezTo>
                    <a:pt x="7231" y="188"/>
                    <a:pt x="7043" y="0"/>
                    <a:pt x="6797" y="0"/>
                  </a:cubicBezTo>
                  <a:close/>
                  <a:moveTo>
                    <a:pt x="3977" y="5929"/>
                  </a:moveTo>
                  <a:cubicBezTo>
                    <a:pt x="3774" y="5929"/>
                    <a:pt x="3616" y="5770"/>
                    <a:pt x="3616" y="5568"/>
                  </a:cubicBezTo>
                  <a:cubicBezTo>
                    <a:pt x="3616" y="5365"/>
                    <a:pt x="3774" y="5206"/>
                    <a:pt x="3977" y="5206"/>
                  </a:cubicBezTo>
                  <a:cubicBezTo>
                    <a:pt x="4179" y="5206"/>
                    <a:pt x="4338" y="5365"/>
                    <a:pt x="4338" y="5568"/>
                  </a:cubicBezTo>
                  <a:cubicBezTo>
                    <a:pt x="4339" y="5770"/>
                    <a:pt x="4179" y="5929"/>
                    <a:pt x="3977" y="5929"/>
                  </a:cubicBezTo>
                  <a:close/>
                  <a:moveTo>
                    <a:pt x="5784" y="6363"/>
                  </a:moveTo>
                  <a:cubicBezTo>
                    <a:pt x="5394" y="6363"/>
                    <a:pt x="5062" y="6045"/>
                    <a:pt x="5062" y="5640"/>
                  </a:cubicBezTo>
                  <a:cubicBezTo>
                    <a:pt x="5062" y="5235"/>
                    <a:pt x="5381" y="4918"/>
                    <a:pt x="5784" y="4918"/>
                  </a:cubicBezTo>
                  <a:cubicBezTo>
                    <a:pt x="6174" y="4918"/>
                    <a:pt x="6507" y="5235"/>
                    <a:pt x="6507" y="5640"/>
                  </a:cubicBezTo>
                  <a:cubicBezTo>
                    <a:pt x="6508" y="6045"/>
                    <a:pt x="6176" y="6363"/>
                    <a:pt x="5784" y="6363"/>
                  </a:cubicBezTo>
                  <a:close/>
                  <a:moveTo>
                    <a:pt x="6508" y="4338"/>
                  </a:moveTo>
                  <a:lnTo>
                    <a:pt x="723" y="4338"/>
                  </a:lnTo>
                  <a:lnTo>
                    <a:pt x="723" y="2893"/>
                  </a:lnTo>
                  <a:lnTo>
                    <a:pt x="6508" y="2893"/>
                  </a:lnTo>
                  <a:lnTo>
                    <a:pt x="6508" y="4338"/>
                  </a:lnTo>
                  <a:close/>
                  <a:moveTo>
                    <a:pt x="6508" y="2169"/>
                  </a:moveTo>
                  <a:lnTo>
                    <a:pt x="723" y="2169"/>
                  </a:lnTo>
                  <a:lnTo>
                    <a:pt x="723" y="723"/>
                  </a:lnTo>
                  <a:lnTo>
                    <a:pt x="6508" y="723"/>
                  </a:lnTo>
                  <a:lnTo>
                    <a:pt x="6508" y="2169"/>
                  </a:lnTo>
                  <a:close/>
                  <a:moveTo>
                    <a:pt x="6508" y="2169"/>
                  </a:move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8" name="立方体 17">
              <a:extLst>
                <a:ext uri="{FF2B5EF4-FFF2-40B4-BE49-F238E27FC236}">
                  <a16:creationId xmlns:a16="http://schemas.microsoft.com/office/drawing/2014/main" id="{0A49D384-7737-8343-9D29-F521B7FF4DA0}"/>
                </a:ext>
              </a:extLst>
            </p:cNvPr>
            <p:cNvSpPr/>
            <p:nvPr/>
          </p:nvSpPr>
          <p:spPr>
            <a:xfrm>
              <a:off x="8866908" y="2939604"/>
              <a:ext cx="648000" cy="648000"/>
            </a:xfrm>
            <a:prstGeom prst="cube">
              <a:avLst>
                <a:gd name="adj" fmla="val 195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dirty="0">
                  <a:cs typeface="+mn-ea"/>
                  <a:sym typeface="+mn-lt"/>
                </a:rPr>
                <a:t>A3</a:t>
              </a:r>
              <a:endParaRPr kumimoji="1" lang="zh-CN" altLang="en-US" dirty="0">
                <a:cs typeface="+mn-ea"/>
                <a:sym typeface="+mn-lt"/>
              </a:endParaRPr>
            </a:p>
          </p:txBody>
        </p:sp>
        <p:sp>
          <p:nvSpPr>
            <p:cNvPr id="20" name="立方体 19">
              <a:extLst>
                <a:ext uri="{FF2B5EF4-FFF2-40B4-BE49-F238E27FC236}">
                  <a16:creationId xmlns:a16="http://schemas.microsoft.com/office/drawing/2014/main" id="{A9B9C600-D163-F043-BFFF-3AE1068989B2}"/>
                </a:ext>
              </a:extLst>
            </p:cNvPr>
            <p:cNvSpPr/>
            <p:nvPr/>
          </p:nvSpPr>
          <p:spPr>
            <a:xfrm>
              <a:off x="8866908" y="3794500"/>
              <a:ext cx="648000" cy="648000"/>
            </a:xfrm>
            <a:prstGeom prst="cube">
              <a:avLst>
                <a:gd name="adj" fmla="val 19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cs typeface="+mn-ea"/>
                  <a:sym typeface="+mn-lt"/>
                </a:rPr>
                <a:t>B2</a:t>
              </a:r>
              <a:endParaRPr kumimoji="1" lang="zh-CN" altLang="en-US" dirty="0">
                <a:cs typeface="+mn-ea"/>
                <a:sym typeface="+mn-lt"/>
              </a:endParaRPr>
            </a:p>
          </p:txBody>
        </p:sp>
      </p:grpSp>
      <p:sp>
        <p:nvSpPr>
          <p:cNvPr id="32" name="矩形 31">
            <a:extLst>
              <a:ext uri="{FF2B5EF4-FFF2-40B4-BE49-F238E27FC236}">
                <a16:creationId xmlns:a16="http://schemas.microsoft.com/office/drawing/2014/main" id="{235DEF2D-6DA7-214B-8FA8-221CF0E1BDE5}"/>
              </a:ext>
            </a:extLst>
          </p:cNvPr>
          <p:cNvSpPr/>
          <p:nvPr/>
        </p:nvSpPr>
        <p:spPr>
          <a:xfrm>
            <a:off x="6851376" y="2103734"/>
            <a:ext cx="1421441" cy="3374768"/>
          </a:xfrm>
          <a:prstGeom prst="rect">
            <a:avLst/>
          </a:prstGeom>
          <a:solidFill>
            <a:schemeClr val="bg1"/>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cs typeface="+mn-ea"/>
              <a:sym typeface="+mn-lt"/>
            </a:endParaRPr>
          </a:p>
        </p:txBody>
      </p:sp>
      <p:sp>
        <p:nvSpPr>
          <p:cNvPr id="34" name="右箭头 33">
            <a:extLst>
              <a:ext uri="{FF2B5EF4-FFF2-40B4-BE49-F238E27FC236}">
                <a16:creationId xmlns:a16="http://schemas.microsoft.com/office/drawing/2014/main" id="{EF561FC3-343F-2E4F-AC3A-43A04D6EC4A4}"/>
              </a:ext>
            </a:extLst>
          </p:cNvPr>
          <p:cNvSpPr/>
          <p:nvPr/>
        </p:nvSpPr>
        <p:spPr>
          <a:xfrm>
            <a:off x="7699356" y="3047600"/>
            <a:ext cx="408404" cy="3210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0" name="右箭头 49">
            <a:extLst>
              <a:ext uri="{FF2B5EF4-FFF2-40B4-BE49-F238E27FC236}">
                <a16:creationId xmlns:a16="http://schemas.microsoft.com/office/drawing/2014/main" id="{BD5A362D-3B5B-2F48-BDC3-C26BFF0F7FD8}"/>
              </a:ext>
            </a:extLst>
          </p:cNvPr>
          <p:cNvSpPr/>
          <p:nvPr/>
        </p:nvSpPr>
        <p:spPr>
          <a:xfrm>
            <a:off x="7699356" y="4358685"/>
            <a:ext cx="408404" cy="3210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1" name="右箭头 50">
            <a:extLst>
              <a:ext uri="{FF2B5EF4-FFF2-40B4-BE49-F238E27FC236}">
                <a16:creationId xmlns:a16="http://schemas.microsoft.com/office/drawing/2014/main" id="{AB8145E9-0290-CD41-B93A-0F75DA5E263E}"/>
              </a:ext>
            </a:extLst>
          </p:cNvPr>
          <p:cNvSpPr/>
          <p:nvPr/>
        </p:nvSpPr>
        <p:spPr>
          <a:xfrm flipH="1">
            <a:off x="7005848" y="4371178"/>
            <a:ext cx="408404" cy="3210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2" name="右箭头 51">
            <a:extLst>
              <a:ext uri="{FF2B5EF4-FFF2-40B4-BE49-F238E27FC236}">
                <a16:creationId xmlns:a16="http://schemas.microsoft.com/office/drawing/2014/main" id="{97F305F9-BCD2-AC4A-89CC-04F36659DC3F}"/>
              </a:ext>
            </a:extLst>
          </p:cNvPr>
          <p:cNvSpPr/>
          <p:nvPr/>
        </p:nvSpPr>
        <p:spPr>
          <a:xfrm flipH="1">
            <a:off x="7005848" y="3047600"/>
            <a:ext cx="408404" cy="3210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5" name="文本框 34">
            <a:extLst>
              <a:ext uri="{FF2B5EF4-FFF2-40B4-BE49-F238E27FC236}">
                <a16:creationId xmlns:a16="http://schemas.microsoft.com/office/drawing/2014/main" id="{D4E4A6F2-D263-F840-A779-7538FDCA6B2D}"/>
              </a:ext>
            </a:extLst>
          </p:cNvPr>
          <p:cNvSpPr txBox="1"/>
          <p:nvPr/>
        </p:nvSpPr>
        <p:spPr>
          <a:xfrm>
            <a:off x="7005848" y="2140628"/>
            <a:ext cx="1062767" cy="369332"/>
          </a:xfrm>
          <a:prstGeom prst="rect">
            <a:avLst/>
          </a:prstGeom>
          <a:noFill/>
        </p:spPr>
        <p:txBody>
          <a:bodyPr wrap="square" rtlCol="0">
            <a:spAutoFit/>
          </a:bodyPr>
          <a:lstStyle/>
          <a:p>
            <a:pPr algn="ctr"/>
            <a:r>
              <a:rPr kumimoji="1" lang="en-US" altLang="zh-CN" dirty="0">
                <a:cs typeface="+mn-ea"/>
                <a:sym typeface="+mn-lt"/>
              </a:rPr>
              <a:t>Fabric</a:t>
            </a:r>
            <a:endParaRPr kumimoji="1" lang="zh-CN" altLang="en-US" dirty="0">
              <a:cs typeface="+mn-ea"/>
              <a:sym typeface="+mn-lt"/>
            </a:endParaRPr>
          </a:p>
        </p:txBody>
      </p:sp>
      <p:sp>
        <p:nvSpPr>
          <p:cNvPr id="46" name="任意形状 45">
            <a:extLst>
              <a:ext uri="{FF2B5EF4-FFF2-40B4-BE49-F238E27FC236}">
                <a16:creationId xmlns:a16="http://schemas.microsoft.com/office/drawing/2014/main" id="{10D5D686-67DB-1A42-B332-8B5D5A229096}"/>
              </a:ext>
            </a:extLst>
          </p:cNvPr>
          <p:cNvSpPr/>
          <p:nvPr/>
        </p:nvSpPr>
        <p:spPr>
          <a:xfrm>
            <a:off x="4689456" y="2659030"/>
            <a:ext cx="5796643" cy="1105554"/>
          </a:xfrm>
          <a:custGeom>
            <a:avLst/>
            <a:gdLst>
              <a:gd name="connsiteX0" fmla="*/ 0 w 5796643"/>
              <a:gd name="connsiteY0" fmla="*/ 18854 h 1105554"/>
              <a:gd name="connsiteX1" fmla="*/ 1992086 w 5796643"/>
              <a:gd name="connsiteY1" fmla="*/ 18854 h 1105554"/>
              <a:gd name="connsiteX2" fmla="*/ 2432957 w 5796643"/>
              <a:gd name="connsiteY2" fmla="*/ 214797 h 1105554"/>
              <a:gd name="connsiteX3" fmla="*/ 3167743 w 5796643"/>
              <a:gd name="connsiteY3" fmla="*/ 998568 h 1105554"/>
              <a:gd name="connsiteX4" fmla="*/ 3902529 w 5796643"/>
              <a:gd name="connsiteY4" fmla="*/ 1096539 h 1105554"/>
              <a:gd name="connsiteX5" fmla="*/ 5796643 w 5796643"/>
              <a:gd name="connsiteY5" fmla="*/ 982239 h 1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6643" h="1105554">
                <a:moveTo>
                  <a:pt x="0" y="18854"/>
                </a:moveTo>
                <a:cubicBezTo>
                  <a:pt x="793296" y="2525"/>
                  <a:pt x="1586593" y="-13803"/>
                  <a:pt x="1992086" y="18854"/>
                </a:cubicBezTo>
                <a:cubicBezTo>
                  <a:pt x="2397579" y="51511"/>
                  <a:pt x="2237014" y="51511"/>
                  <a:pt x="2432957" y="214797"/>
                </a:cubicBezTo>
                <a:cubicBezTo>
                  <a:pt x="2628900" y="378083"/>
                  <a:pt x="2922814" y="851611"/>
                  <a:pt x="3167743" y="998568"/>
                </a:cubicBezTo>
                <a:cubicBezTo>
                  <a:pt x="3412672" y="1145525"/>
                  <a:pt x="3464379" y="1099261"/>
                  <a:pt x="3902529" y="1096539"/>
                </a:cubicBezTo>
                <a:cubicBezTo>
                  <a:pt x="4340679" y="1093818"/>
                  <a:pt x="5068661" y="1038028"/>
                  <a:pt x="5796643" y="982239"/>
                </a:cubicBezTo>
              </a:path>
            </a:pathLst>
          </a:custGeom>
          <a:no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49" name="任意形状 48">
            <a:extLst>
              <a:ext uri="{FF2B5EF4-FFF2-40B4-BE49-F238E27FC236}">
                <a16:creationId xmlns:a16="http://schemas.microsoft.com/office/drawing/2014/main" id="{718DE4A6-58DC-604B-B0BE-B69FB7CCAB83}"/>
              </a:ext>
            </a:extLst>
          </p:cNvPr>
          <p:cNvSpPr/>
          <p:nvPr/>
        </p:nvSpPr>
        <p:spPr>
          <a:xfrm>
            <a:off x="4656799" y="3788227"/>
            <a:ext cx="5829300" cy="130628"/>
          </a:xfrm>
          <a:custGeom>
            <a:avLst/>
            <a:gdLst>
              <a:gd name="connsiteX0" fmla="*/ 0 w 5829300"/>
              <a:gd name="connsiteY0" fmla="*/ 97971 h 130628"/>
              <a:gd name="connsiteX1" fmla="*/ 4653643 w 5829300"/>
              <a:gd name="connsiteY1" fmla="*/ 130628 h 130628"/>
              <a:gd name="connsiteX2" fmla="*/ 5829300 w 5829300"/>
              <a:gd name="connsiteY2" fmla="*/ 0 h 130628"/>
            </a:gdLst>
            <a:ahLst/>
            <a:cxnLst>
              <a:cxn ang="0">
                <a:pos x="connsiteX0" y="connsiteY0"/>
              </a:cxn>
              <a:cxn ang="0">
                <a:pos x="connsiteX1" y="connsiteY1"/>
              </a:cxn>
              <a:cxn ang="0">
                <a:pos x="connsiteX2" y="connsiteY2"/>
              </a:cxn>
            </a:cxnLst>
            <a:rect l="l" t="t" r="r" b="b"/>
            <a:pathLst>
              <a:path w="5829300" h="130628">
                <a:moveTo>
                  <a:pt x="0" y="97971"/>
                </a:moveTo>
                <a:lnTo>
                  <a:pt x="4653643" y="130628"/>
                </a:lnTo>
                <a:cubicBezTo>
                  <a:pt x="5625193" y="114300"/>
                  <a:pt x="5727246" y="57150"/>
                  <a:pt x="5829300" y="0"/>
                </a:cubicBezTo>
              </a:path>
            </a:pathLst>
          </a:custGeom>
          <a:no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3" name="任意形状 52">
            <a:extLst>
              <a:ext uri="{FF2B5EF4-FFF2-40B4-BE49-F238E27FC236}">
                <a16:creationId xmlns:a16="http://schemas.microsoft.com/office/drawing/2014/main" id="{8A6C36D1-E634-5C46-A88D-562E016D79FE}"/>
              </a:ext>
            </a:extLst>
          </p:cNvPr>
          <p:cNvSpPr/>
          <p:nvPr/>
        </p:nvSpPr>
        <p:spPr>
          <a:xfrm>
            <a:off x="4689456" y="4090487"/>
            <a:ext cx="5780314" cy="960291"/>
          </a:xfrm>
          <a:custGeom>
            <a:avLst/>
            <a:gdLst>
              <a:gd name="connsiteX0" fmla="*/ 0 w 5780314"/>
              <a:gd name="connsiteY0" fmla="*/ 955040 h 960291"/>
              <a:gd name="connsiteX1" fmla="*/ 2041071 w 5780314"/>
              <a:gd name="connsiteY1" fmla="*/ 955040 h 960291"/>
              <a:gd name="connsiteX2" fmla="*/ 2432957 w 5780314"/>
              <a:gd name="connsiteY2" fmla="*/ 873397 h 960291"/>
              <a:gd name="connsiteX3" fmla="*/ 3184071 w 5780314"/>
              <a:gd name="connsiteY3" fmla="*/ 138611 h 960291"/>
              <a:gd name="connsiteX4" fmla="*/ 4098471 w 5780314"/>
              <a:gd name="connsiteY4" fmla="*/ 24311 h 960291"/>
              <a:gd name="connsiteX5" fmla="*/ 5404757 w 5780314"/>
              <a:gd name="connsiteY5" fmla="*/ 24311 h 960291"/>
              <a:gd name="connsiteX6" fmla="*/ 5780314 w 5780314"/>
              <a:gd name="connsiteY6" fmla="*/ 285568 h 96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314" h="960291">
                <a:moveTo>
                  <a:pt x="0" y="955040"/>
                </a:moveTo>
                <a:lnTo>
                  <a:pt x="2041071" y="955040"/>
                </a:lnTo>
                <a:cubicBezTo>
                  <a:pt x="2446564" y="941433"/>
                  <a:pt x="2242457" y="1009469"/>
                  <a:pt x="2432957" y="873397"/>
                </a:cubicBezTo>
                <a:cubicBezTo>
                  <a:pt x="2623457" y="737325"/>
                  <a:pt x="2906485" y="280125"/>
                  <a:pt x="3184071" y="138611"/>
                </a:cubicBezTo>
                <a:cubicBezTo>
                  <a:pt x="3461657" y="-2903"/>
                  <a:pt x="3728357" y="43361"/>
                  <a:pt x="4098471" y="24311"/>
                </a:cubicBezTo>
                <a:cubicBezTo>
                  <a:pt x="4468585" y="5261"/>
                  <a:pt x="5124450" y="-19232"/>
                  <a:pt x="5404757" y="24311"/>
                </a:cubicBezTo>
                <a:cubicBezTo>
                  <a:pt x="5685064" y="67854"/>
                  <a:pt x="5732689" y="176711"/>
                  <a:pt x="5780314" y="285568"/>
                </a:cubicBezTo>
              </a:path>
            </a:pathLst>
          </a:cu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1" name="圆柱体 30">
            <a:extLst>
              <a:ext uri="{FF2B5EF4-FFF2-40B4-BE49-F238E27FC236}">
                <a16:creationId xmlns:a16="http://schemas.microsoft.com/office/drawing/2014/main" id="{DDA0BB75-0363-CD47-946E-6C72DC058BCA}"/>
              </a:ext>
            </a:extLst>
          </p:cNvPr>
          <p:cNvSpPr/>
          <p:nvPr/>
        </p:nvSpPr>
        <p:spPr>
          <a:xfrm rot="5400000" flipH="1">
            <a:off x="8918512" y="2923316"/>
            <a:ext cx="704732" cy="1996122"/>
          </a:xfrm>
          <a:prstGeom prst="can">
            <a:avLst/>
          </a:prstGeom>
          <a:no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cs typeface="+mn-ea"/>
              <a:sym typeface="+mn-lt"/>
            </a:endParaRPr>
          </a:p>
        </p:txBody>
      </p:sp>
      <p:sp>
        <p:nvSpPr>
          <p:cNvPr id="48" name="圆柱体 47">
            <a:extLst>
              <a:ext uri="{FF2B5EF4-FFF2-40B4-BE49-F238E27FC236}">
                <a16:creationId xmlns:a16="http://schemas.microsoft.com/office/drawing/2014/main" id="{9CC81900-228D-A043-B2BA-984E0775538A}"/>
              </a:ext>
            </a:extLst>
          </p:cNvPr>
          <p:cNvSpPr/>
          <p:nvPr/>
        </p:nvSpPr>
        <p:spPr>
          <a:xfrm rot="5400000" flipH="1">
            <a:off x="5696715" y="4058114"/>
            <a:ext cx="313200" cy="1996122"/>
          </a:xfrm>
          <a:prstGeom prst="can">
            <a:avLst/>
          </a:prstGeom>
          <a:no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cs typeface="+mn-ea"/>
              <a:sym typeface="+mn-lt"/>
            </a:endParaRPr>
          </a:p>
        </p:txBody>
      </p:sp>
      <p:sp>
        <p:nvSpPr>
          <p:cNvPr id="47" name="圆柱体 46">
            <a:extLst>
              <a:ext uri="{FF2B5EF4-FFF2-40B4-BE49-F238E27FC236}">
                <a16:creationId xmlns:a16="http://schemas.microsoft.com/office/drawing/2014/main" id="{8BD0B9AC-6CB3-B14C-BDE0-B69D225A7111}"/>
              </a:ext>
            </a:extLst>
          </p:cNvPr>
          <p:cNvSpPr/>
          <p:nvPr/>
        </p:nvSpPr>
        <p:spPr>
          <a:xfrm rot="5400000" flipH="1">
            <a:off x="5700984" y="2900757"/>
            <a:ext cx="313200" cy="1996122"/>
          </a:xfrm>
          <a:prstGeom prst="can">
            <a:avLst/>
          </a:prstGeom>
          <a:no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cs typeface="+mn-ea"/>
              <a:sym typeface="+mn-lt"/>
            </a:endParaRPr>
          </a:p>
        </p:txBody>
      </p:sp>
      <p:sp>
        <p:nvSpPr>
          <p:cNvPr id="45" name="圆柱体 44">
            <a:extLst>
              <a:ext uri="{FF2B5EF4-FFF2-40B4-BE49-F238E27FC236}">
                <a16:creationId xmlns:a16="http://schemas.microsoft.com/office/drawing/2014/main" id="{A173268C-DEDE-1748-BEEC-7E53845DFE98}"/>
              </a:ext>
            </a:extLst>
          </p:cNvPr>
          <p:cNvSpPr/>
          <p:nvPr/>
        </p:nvSpPr>
        <p:spPr>
          <a:xfrm rot="5400000" flipH="1">
            <a:off x="5696715" y="1698460"/>
            <a:ext cx="313200" cy="1996122"/>
          </a:xfrm>
          <a:prstGeom prst="can">
            <a:avLst/>
          </a:prstGeom>
          <a:no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cs typeface="+mn-ea"/>
              <a:sym typeface="+mn-lt"/>
            </a:endParaRPr>
          </a:p>
        </p:txBody>
      </p:sp>
      <mc:AlternateContent xmlns:mc="http://schemas.openxmlformats.org/markup-compatibility/2006" xmlns:a14="http://schemas.microsoft.com/office/drawing/2010/main">
        <mc:Choice Requires="a14">
          <p:graphicFrame>
            <p:nvGraphicFramePr>
              <p:cNvPr id="56" name="表格 56">
                <a:extLst>
                  <a:ext uri="{FF2B5EF4-FFF2-40B4-BE49-F238E27FC236}">
                    <a16:creationId xmlns:a16="http://schemas.microsoft.com/office/drawing/2014/main" id="{B5924757-0133-4D4B-B86D-F710453955F4}"/>
                  </a:ext>
                </a:extLst>
              </p:cNvPr>
              <p:cNvGraphicFramePr>
                <a:graphicFrameLocks noGrp="1"/>
              </p:cNvGraphicFramePr>
              <p:nvPr>
                <p:extLst>
                  <p:ext uri="{D42A27DB-BD31-4B8C-83A1-F6EECF244321}">
                    <p14:modId xmlns:p14="http://schemas.microsoft.com/office/powerpoint/2010/main" val="3861085163"/>
                  </p:ext>
                </p:extLst>
              </p:nvPr>
            </p:nvGraphicFramePr>
            <p:xfrm>
              <a:off x="9411290" y="1109878"/>
              <a:ext cx="2116960" cy="1524000"/>
            </p:xfrm>
            <a:graphic>
              <a:graphicData uri="http://schemas.openxmlformats.org/drawingml/2006/table">
                <a:tbl>
                  <a:tblPr firstRow="1" bandRow="1">
                    <a:tableStyleId>{5C22544A-7EE6-4342-B048-85BDC9FD1C3A}</a:tableStyleId>
                  </a:tblPr>
                  <a:tblGrid>
                    <a:gridCol w="464546">
                      <a:extLst>
                        <a:ext uri="{9D8B030D-6E8A-4147-A177-3AD203B41FA5}">
                          <a16:colId xmlns:a16="http://schemas.microsoft.com/office/drawing/2014/main" val="3084184331"/>
                        </a:ext>
                      </a:extLst>
                    </a:gridCol>
                    <a:gridCol w="1652414">
                      <a:extLst>
                        <a:ext uri="{9D8B030D-6E8A-4147-A177-3AD203B41FA5}">
                          <a16:colId xmlns:a16="http://schemas.microsoft.com/office/drawing/2014/main" val="4251401531"/>
                        </a:ext>
                      </a:extLst>
                    </a:gridCol>
                  </a:tblGrid>
                  <a:tr h="283373">
                    <a:tc>
                      <a:txBody>
                        <a:bodyPr/>
                        <a:lstStyle/>
                        <a:p>
                          <a:r>
                            <a:rPr lang="en-US" altLang="zh-CN" sz="1400" dirty="0">
                              <a:latin typeface="+mn-lt"/>
                              <a:ea typeface="+mn-ea"/>
                              <a:cs typeface="+mn-ea"/>
                              <a:sym typeface="+mn-lt"/>
                            </a:rPr>
                            <a:t>Var</a:t>
                          </a:r>
                          <a:endParaRPr lang="zh-CN" altLang="en-US" sz="1400" dirty="0">
                            <a:latin typeface="+mn-lt"/>
                            <a:ea typeface="+mn-ea"/>
                            <a:cs typeface="+mn-ea"/>
                            <a:sym typeface="+mn-lt"/>
                          </a:endParaRPr>
                        </a:p>
                      </a:txBody>
                      <a:tcPr/>
                    </a:tc>
                    <a:tc>
                      <a:txBody>
                        <a:bodyPr/>
                        <a:lstStyle/>
                        <a:p>
                          <a:r>
                            <a:rPr lang="en-US" altLang="zh-CN" sz="1400" dirty="0">
                              <a:latin typeface="+mn-lt"/>
                              <a:ea typeface="+mn-ea"/>
                              <a:cs typeface="+mn-ea"/>
                              <a:sym typeface="+mn-lt"/>
                            </a:rPr>
                            <a:t>Description</a:t>
                          </a:r>
                          <a:endParaRPr lang="zh-CN" altLang="en-US" sz="1400" dirty="0">
                            <a:latin typeface="+mn-lt"/>
                            <a:ea typeface="+mn-ea"/>
                            <a:cs typeface="+mn-ea"/>
                            <a:sym typeface="+mn-lt"/>
                          </a:endParaRPr>
                        </a:p>
                      </a:txBody>
                      <a:tcPr/>
                    </a:tc>
                    <a:extLst>
                      <a:ext uri="{0D108BD9-81ED-4DB2-BD59-A6C34878D82A}">
                        <a16:rowId xmlns:a16="http://schemas.microsoft.com/office/drawing/2014/main" val="3284515616"/>
                      </a:ext>
                    </a:extLst>
                  </a:tr>
                  <a:tr h="283373">
                    <a:tc>
                      <a:txBody>
                        <a:bodyPr/>
                        <a:lstStyle/>
                        <a:p>
                          <a:pPr algn="ct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ea typeface="+mn-ea"/>
                                    <a:cs typeface="+mn-ea"/>
                                    <a:sym typeface="+mn-lt"/>
                                  </a:rPr>
                                  <m:t>𝜙</m:t>
                                </m:r>
                              </m:oMath>
                            </m:oMathPara>
                          </a14:m>
                          <a:endParaRPr lang="zh-CN" altLang="en-US" sz="1400" dirty="0">
                            <a:solidFill>
                              <a:schemeClr val="tx1"/>
                            </a:solidFill>
                            <a:latin typeface="+mn-lt"/>
                            <a:ea typeface="+mn-ea"/>
                            <a:cs typeface="+mn-ea"/>
                            <a:sym typeface="+mn-lt"/>
                          </a:endParaRPr>
                        </a:p>
                      </a:txBody>
                      <a:tcPr/>
                    </a:tc>
                    <a:tc>
                      <a:txBody>
                        <a:bodyPr/>
                        <a:lstStyle/>
                        <a:p>
                          <a:pPr algn="ctr"/>
                          <a:r>
                            <a:rPr lang="en-US" altLang="zh-CN" sz="1400" dirty="0">
                              <a:latin typeface="+mn-lt"/>
                              <a:ea typeface="+mn-ea"/>
                              <a:cs typeface="+mn-ea"/>
                              <a:sym typeface="+mn-lt"/>
                            </a:rPr>
                            <a:t>VM pair’s token</a:t>
                          </a:r>
                          <a:endParaRPr lang="zh-CN" altLang="en-US" sz="1400" dirty="0">
                            <a:latin typeface="+mn-lt"/>
                            <a:ea typeface="+mn-ea"/>
                            <a:cs typeface="+mn-ea"/>
                            <a:sym typeface="+mn-lt"/>
                          </a:endParaRPr>
                        </a:p>
                      </a:txBody>
                      <a:tcPr/>
                    </a:tc>
                    <a:extLst>
                      <a:ext uri="{0D108BD9-81ED-4DB2-BD59-A6C34878D82A}">
                        <a16:rowId xmlns:a16="http://schemas.microsoft.com/office/drawing/2014/main" val="3706220431"/>
                      </a:ext>
                    </a:extLst>
                  </a:tr>
                  <a:tr h="283373">
                    <a:tc>
                      <a:txBody>
                        <a:bodyPr/>
                        <a:lstStyle/>
                        <a:p>
                          <a:pPr algn="ctr"/>
                          <a:r>
                            <a:rPr lang="en-US" altLang="zh-CN" sz="1400" dirty="0">
                              <a:latin typeface="+mn-lt"/>
                              <a:ea typeface="+mn-ea"/>
                              <a:cs typeface="+mn-ea"/>
                              <a:sym typeface="+mn-lt"/>
                            </a:rPr>
                            <a:t>C</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Link Capacity</a:t>
                          </a:r>
                          <a:endParaRPr lang="zh-CN" altLang="en-US" sz="1400" dirty="0">
                            <a:latin typeface="+mn-lt"/>
                            <a:ea typeface="+mn-ea"/>
                            <a:cs typeface="+mn-ea"/>
                            <a:sym typeface="+mn-lt"/>
                          </a:endParaRPr>
                        </a:p>
                      </a:txBody>
                      <a:tcPr/>
                    </a:tc>
                    <a:extLst>
                      <a:ext uri="{0D108BD9-81ED-4DB2-BD59-A6C34878D82A}">
                        <a16:rowId xmlns:a16="http://schemas.microsoft.com/office/drawing/2014/main" val="4120070987"/>
                      </a:ext>
                    </a:extLst>
                  </a:tr>
                  <a:tr h="283373">
                    <a:tc>
                      <a:txBody>
                        <a:bodyPr/>
                        <a:lstStyle/>
                        <a:p>
                          <a:pPr algn="ctr"/>
                          <a:r>
                            <a:rPr lang="en-US" altLang="zh-CN" sz="1400" dirty="0" err="1">
                              <a:latin typeface="+mn-lt"/>
                              <a:ea typeface="+mn-ea"/>
                              <a:cs typeface="+mn-ea"/>
                              <a:sym typeface="+mn-lt"/>
                            </a:rPr>
                            <a:t>tx</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output</a:t>
                          </a:r>
                          <a:r>
                            <a:rPr lang="zh-CN" altLang="en-US" sz="1400" dirty="0">
                              <a:latin typeface="+mn-lt"/>
                              <a:ea typeface="+mn-ea"/>
                              <a:cs typeface="+mn-ea"/>
                              <a:sym typeface="+mn-lt"/>
                            </a:rPr>
                            <a:t> </a:t>
                          </a:r>
                          <a:r>
                            <a:rPr lang="en-US" altLang="zh-CN" sz="1400" dirty="0">
                              <a:latin typeface="+mn-lt"/>
                              <a:ea typeface="+mn-ea"/>
                              <a:cs typeface="+mn-ea"/>
                              <a:sym typeface="+mn-lt"/>
                            </a:rPr>
                            <a:t>rate</a:t>
                          </a:r>
                          <a:endParaRPr lang="zh-CN" altLang="en-US" sz="1400" dirty="0">
                            <a:latin typeface="+mn-lt"/>
                            <a:ea typeface="+mn-ea"/>
                            <a:cs typeface="+mn-ea"/>
                            <a:sym typeface="+mn-lt"/>
                          </a:endParaRPr>
                        </a:p>
                      </a:txBody>
                      <a:tcPr/>
                    </a:tc>
                    <a:extLst>
                      <a:ext uri="{0D108BD9-81ED-4DB2-BD59-A6C34878D82A}">
                        <a16:rowId xmlns:a16="http://schemas.microsoft.com/office/drawing/2014/main" val="4164819407"/>
                      </a:ext>
                    </a:extLst>
                  </a:tr>
                  <a:tr h="283373">
                    <a:tc>
                      <a:txBody>
                        <a:bodyPr/>
                        <a:lstStyle/>
                        <a:p>
                          <a:pPr algn="ctr"/>
                          <a:r>
                            <a:rPr lang="en-US" altLang="zh-CN" sz="1400" dirty="0">
                              <a:latin typeface="+mn-lt"/>
                              <a:ea typeface="+mn-ea"/>
                              <a:cs typeface="+mn-ea"/>
                              <a:sym typeface="+mn-lt"/>
                            </a:rPr>
                            <a:t>R</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VM</a:t>
                          </a:r>
                          <a:r>
                            <a:rPr lang="zh-CN" altLang="en-US" sz="1400" dirty="0">
                              <a:latin typeface="+mn-lt"/>
                              <a:ea typeface="+mn-ea"/>
                              <a:cs typeface="+mn-ea"/>
                              <a:sym typeface="+mn-lt"/>
                            </a:rPr>
                            <a:t> </a:t>
                          </a:r>
                          <a:r>
                            <a:rPr lang="en-US" altLang="zh-CN" sz="1400" dirty="0">
                              <a:latin typeface="+mn-lt"/>
                              <a:ea typeface="+mn-ea"/>
                              <a:cs typeface="+mn-ea"/>
                              <a:sym typeface="+mn-lt"/>
                            </a:rPr>
                            <a:t>sending</a:t>
                          </a:r>
                          <a:r>
                            <a:rPr lang="zh-CN" altLang="en-US" sz="1400" dirty="0">
                              <a:latin typeface="+mn-lt"/>
                              <a:ea typeface="+mn-ea"/>
                              <a:cs typeface="+mn-ea"/>
                              <a:sym typeface="+mn-lt"/>
                            </a:rPr>
                            <a:t> </a:t>
                          </a:r>
                          <a:r>
                            <a:rPr lang="en-US" altLang="zh-CN" sz="1400" dirty="0">
                              <a:latin typeface="+mn-lt"/>
                              <a:ea typeface="+mn-ea"/>
                              <a:cs typeface="+mn-ea"/>
                              <a:sym typeface="+mn-lt"/>
                            </a:rPr>
                            <a:t>rate</a:t>
                          </a:r>
                          <a:endParaRPr lang="zh-CN" altLang="en-US" sz="1400" dirty="0">
                            <a:latin typeface="+mn-lt"/>
                            <a:ea typeface="+mn-ea"/>
                            <a:cs typeface="+mn-ea"/>
                            <a:sym typeface="+mn-lt"/>
                          </a:endParaRPr>
                        </a:p>
                      </a:txBody>
                      <a:tcPr/>
                    </a:tc>
                    <a:extLst>
                      <a:ext uri="{0D108BD9-81ED-4DB2-BD59-A6C34878D82A}">
                        <a16:rowId xmlns:a16="http://schemas.microsoft.com/office/drawing/2014/main" val="2264185112"/>
                      </a:ext>
                    </a:extLst>
                  </a:tr>
                </a:tbl>
              </a:graphicData>
            </a:graphic>
          </p:graphicFrame>
        </mc:Choice>
        <mc:Fallback xmlns="">
          <p:graphicFrame>
            <p:nvGraphicFramePr>
              <p:cNvPr id="56" name="表格 56">
                <a:extLst>
                  <a:ext uri="{FF2B5EF4-FFF2-40B4-BE49-F238E27FC236}">
                    <a16:creationId xmlns:a16="http://schemas.microsoft.com/office/drawing/2014/main" id="{B5924757-0133-4D4B-B86D-F710453955F4}"/>
                  </a:ext>
                </a:extLst>
              </p:cNvPr>
              <p:cNvGraphicFramePr>
                <a:graphicFrameLocks noGrp="1"/>
              </p:cNvGraphicFramePr>
              <p:nvPr>
                <p:extLst>
                  <p:ext uri="{D42A27DB-BD31-4B8C-83A1-F6EECF244321}">
                    <p14:modId xmlns:p14="http://schemas.microsoft.com/office/powerpoint/2010/main" val="3861085163"/>
                  </p:ext>
                </p:extLst>
              </p:nvPr>
            </p:nvGraphicFramePr>
            <p:xfrm>
              <a:off x="9411290" y="1109878"/>
              <a:ext cx="2116960" cy="1524000"/>
            </p:xfrm>
            <a:graphic>
              <a:graphicData uri="http://schemas.openxmlformats.org/drawingml/2006/table">
                <a:tbl>
                  <a:tblPr firstRow="1" bandRow="1">
                    <a:tableStyleId>{5C22544A-7EE6-4342-B048-85BDC9FD1C3A}</a:tableStyleId>
                  </a:tblPr>
                  <a:tblGrid>
                    <a:gridCol w="464546">
                      <a:extLst>
                        <a:ext uri="{9D8B030D-6E8A-4147-A177-3AD203B41FA5}">
                          <a16:colId xmlns:a16="http://schemas.microsoft.com/office/drawing/2014/main" val="3084184331"/>
                        </a:ext>
                      </a:extLst>
                    </a:gridCol>
                    <a:gridCol w="1652414">
                      <a:extLst>
                        <a:ext uri="{9D8B030D-6E8A-4147-A177-3AD203B41FA5}">
                          <a16:colId xmlns:a16="http://schemas.microsoft.com/office/drawing/2014/main" val="4251401531"/>
                        </a:ext>
                      </a:extLst>
                    </a:gridCol>
                  </a:tblGrid>
                  <a:tr h="304800">
                    <a:tc>
                      <a:txBody>
                        <a:bodyPr/>
                        <a:lstStyle/>
                        <a:p>
                          <a:r>
                            <a:rPr lang="en-US" altLang="zh-CN" sz="1400" dirty="0">
                              <a:latin typeface="+mn-lt"/>
                              <a:ea typeface="+mn-ea"/>
                              <a:cs typeface="+mn-ea"/>
                              <a:sym typeface="+mn-lt"/>
                            </a:rPr>
                            <a:t>Var</a:t>
                          </a:r>
                          <a:endParaRPr lang="zh-CN" altLang="en-US" sz="1400" dirty="0">
                            <a:latin typeface="+mn-lt"/>
                            <a:ea typeface="+mn-ea"/>
                            <a:cs typeface="+mn-ea"/>
                            <a:sym typeface="+mn-lt"/>
                          </a:endParaRPr>
                        </a:p>
                      </a:txBody>
                      <a:tcPr/>
                    </a:tc>
                    <a:tc>
                      <a:txBody>
                        <a:bodyPr/>
                        <a:lstStyle/>
                        <a:p>
                          <a:r>
                            <a:rPr lang="en-US" altLang="zh-CN" sz="1400" dirty="0">
                              <a:latin typeface="+mn-lt"/>
                              <a:ea typeface="+mn-ea"/>
                              <a:cs typeface="+mn-ea"/>
                              <a:sym typeface="+mn-lt"/>
                            </a:rPr>
                            <a:t>Description</a:t>
                          </a:r>
                          <a:endParaRPr lang="zh-CN" altLang="en-US" sz="1400" dirty="0">
                            <a:latin typeface="+mn-lt"/>
                            <a:ea typeface="+mn-ea"/>
                            <a:cs typeface="+mn-ea"/>
                            <a:sym typeface="+mn-lt"/>
                          </a:endParaRPr>
                        </a:p>
                      </a:txBody>
                      <a:tcPr/>
                    </a:tc>
                    <a:extLst>
                      <a:ext uri="{0D108BD9-81ED-4DB2-BD59-A6C34878D82A}">
                        <a16:rowId xmlns:a16="http://schemas.microsoft.com/office/drawing/2014/main" val="3284515616"/>
                      </a:ext>
                    </a:extLst>
                  </a:tr>
                  <a:tr h="304800">
                    <a:tc>
                      <a:txBody>
                        <a:bodyPr/>
                        <a:lstStyle/>
                        <a:p>
                          <a:endParaRPr lang="zh-CN"/>
                        </a:p>
                      </a:txBody>
                      <a:tcPr>
                        <a:blipFill>
                          <a:blip r:embed="rId3"/>
                          <a:stretch>
                            <a:fillRect l="-1299" t="-106000" r="-358442" b="-320000"/>
                          </a:stretch>
                        </a:blipFill>
                      </a:tcPr>
                    </a:tc>
                    <a:tc>
                      <a:txBody>
                        <a:bodyPr/>
                        <a:lstStyle/>
                        <a:p>
                          <a:pPr algn="ctr"/>
                          <a:r>
                            <a:rPr lang="en-US" altLang="zh-CN" sz="1400" dirty="0">
                              <a:latin typeface="+mn-lt"/>
                              <a:ea typeface="+mn-ea"/>
                              <a:cs typeface="+mn-ea"/>
                              <a:sym typeface="+mn-lt"/>
                            </a:rPr>
                            <a:t>VM pair’s token</a:t>
                          </a:r>
                          <a:endParaRPr lang="zh-CN" altLang="en-US" sz="1400" dirty="0">
                            <a:latin typeface="+mn-lt"/>
                            <a:ea typeface="+mn-ea"/>
                            <a:cs typeface="+mn-ea"/>
                            <a:sym typeface="+mn-lt"/>
                          </a:endParaRPr>
                        </a:p>
                      </a:txBody>
                      <a:tcPr/>
                    </a:tc>
                    <a:extLst>
                      <a:ext uri="{0D108BD9-81ED-4DB2-BD59-A6C34878D82A}">
                        <a16:rowId xmlns:a16="http://schemas.microsoft.com/office/drawing/2014/main" val="3706220431"/>
                      </a:ext>
                    </a:extLst>
                  </a:tr>
                  <a:tr h="304800">
                    <a:tc>
                      <a:txBody>
                        <a:bodyPr/>
                        <a:lstStyle/>
                        <a:p>
                          <a:pPr algn="ctr"/>
                          <a:r>
                            <a:rPr lang="en-US" altLang="zh-CN" sz="1400" dirty="0">
                              <a:latin typeface="+mn-lt"/>
                              <a:ea typeface="+mn-ea"/>
                              <a:cs typeface="+mn-ea"/>
                              <a:sym typeface="+mn-lt"/>
                            </a:rPr>
                            <a:t>C</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Link Capacity</a:t>
                          </a:r>
                          <a:endParaRPr lang="zh-CN" altLang="en-US" sz="1400" dirty="0">
                            <a:latin typeface="+mn-lt"/>
                            <a:ea typeface="+mn-ea"/>
                            <a:cs typeface="+mn-ea"/>
                            <a:sym typeface="+mn-lt"/>
                          </a:endParaRPr>
                        </a:p>
                      </a:txBody>
                      <a:tcPr/>
                    </a:tc>
                    <a:extLst>
                      <a:ext uri="{0D108BD9-81ED-4DB2-BD59-A6C34878D82A}">
                        <a16:rowId xmlns:a16="http://schemas.microsoft.com/office/drawing/2014/main" val="4120070987"/>
                      </a:ext>
                    </a:extLst>
                  </a:tr>
                  <a:tr h="304800">
                    <a:tc>
                      <a:txBody>
                        <a:bodyPr/>
                        <a:lstStyle/>
                        <a:p>
                          <a:pPr algn="ctr"/>
                          <a:r>
                            <a:rPr lang="en-US" altLang="zh-CN" sz="1400" dirty="0" err="1">
                              <a:latin typeface="+mn-lt"/>
                              <a:ea typeface="+mn-ea"/>
                              <a:cs typeface="+mn-ea"/>
                              <a:sym typeface="+mn-lt"/>
                            </a:rPr>
                            <a:t>tx</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output</a:t>
                          </a:r>
                          <a:r>
                            <a:rPr lang="zh-CN" altLang="en-US" sz="1400" dirty="0">
                              <a:latin typeface="+mn-lt"/>
                              <a:ea typeface="+mn-ea"/>
                              <a:cs typeface="+mn-ea"/>
                              <a:sym typeface="+mn-lt"/>
                            </a:rPr>
                            <a:t> </a:t>
                          </a:r>
                          <a:r>
                            <a:rPr lang="en-US" altLang="zh-CN" sz="1400" dirty="0">
                              <a:latin typeface="+mn-lt"/>
                              <a:ea typeface="+mn-ea"/>
                              <a:cs typeface="+mn-ea"/>
                              <a:sym typeface="+mn-lt"/>
                            </a:rPr>
                            <a:t>rate</a:t>
                          </a:r>
                          <a:endParaRPr lang="zh-CN" altLang="en-US" sz="1400" dirty="0">
                            <a:latin typeface="+mn-lt"/>
                            <a:ea typeface="+mn-ea"/>
                            <a:cs typeface="+mn-ea"/>
                            <a:sym typeface="+mn-lt"/>
                          </a:endParaRPr>
                        </a:p>
                      </a:txBody>
                      <a:tcPr/>
                    </a:tc>
                    <a:extLst>
                      <a:ext uri="{0D108BD9-81ED-4DB2-BD59-A6C34878D82A}">
                        <a16:rowId xmlns:a16="http://schemas.microsoft.com/office/drawing/2014/main" val="4164819407"/>
                      </a:ext>
                    </a:extLst>
                  </a:tr>
                  <a:tr h="304800">
                    <a:tc>
                      <a:txBody>
                        <a:bodyPr/>
                        <a:lstStyle/>
                        <a:p>
                          <a:pPr algn="ctr"/>
                          <a:r>
                            <a:rPr lang="en-US" altLang="zh-CN" sz="1400" dirty="0">
                              <a:latin typeface="+mn-lt"/>
                              <a:ea typeface="+mn-ea"/>
                              <a:cs typeface="+mn-ea"/>
                              <a:sym typeface="+mn-lt"/>
                            </a:rPr>
                            <a:t>R</a:t>
                          </a:r>
                          <a:endParaRPr lang="zh-CN" altLang="en-US" sz="1400" dirty="0">
                            <a:latin typeface="+mn-lt"/>
                            <a:ea typeface="+mn-ea"/>
                            <a:cs typeface="+mn-ea"/>
                            <a:sym typeface="+mn-lt"/>
                          </a:endParaRPr>
                        </a:p>
                      </a:txBody>
                      <a:tcPr/>
                    </a:tc>
                    <a:tc>
                      <a:txBody>
                        <a:bodyPr/>
                        <a:lstStyle/>
                        <a:p>
                          <a:pPr algn="ctr"/>
                          <a:r>
                            <a:rPr lang="en-US" altLang="zh-CN" sz="1400" dirty="0">
                              <a:latin typeface="+mn-lt"/>
                              <a:ea typeface="+mn-ea"/>
                              <a:cs typeface="+mn-ea"/>
                              <a:sym typeface="+mn-lt"/>
                            </a:rPr>
                            <a:t>VM</a:t>
                          </a:r>
                          <a:r>
                            <a:rPr lang="zh-CN" altLang="en-US" sz="1400" dirty="0">
                              <a:latin typeface="+mn-lt"/>
                              <a:ea typeface="+mn-ea"/>
                              <a:cs typeface="+mn-ea"/>
                              <a:sym typeface="+mn-lt"/>
                            </a:rPr>
                            <a:t> </a:t>
                          </a:r>
                          <a:r>
                            <a:rPr lang="en-US" altLang="zh-CN" sz="1400" dirty="0">
                              <a:latin typeface="+mn-lt"/>
                              <a:ea typeface="+mn-ea"/>
                              <a:cs typeface="+mn-ea"/>
                              <a:sym typeface="+mn-lt"/>
                            </a:rPr>
                            <a:t>sending</a:t>
                          </a:r>
                          <a:r>
                            <a:rPr lang="zh-CN" altLang="en-US" sz="1400" dirty="0">
                              <a:latin typeface="+mn-lt"/>
                              <a:ea typeface="+mn-ea"/>
                              <a:cs typeface="+mn-ea"/>
                              <a:sym typeface="+mn-lt"/>
                            </a:rPr>
                            <a:t> </a:t>
                          </a:r>
                          <a:r>
                            <a:rPr lang="en-US" altLang="zh-CN" sz="1400" dirty="0">
                              <a:latin typeface="+mn-lt"/>
                              <a:ea typeface="+mn-ea"/>
                              <a:cs typeface="+mn-ea"/>
                              <a:sym typeface="+mn-lt"/>
                            </a:rPr>
                            <a:t>rate</a:t>
                          </a:r>
                          <a:endParaRPr lang="zh-CN" altLang="en-US" sz="1400" dirty="0">
                            <a:latin typeface="+mn-lt"/>
                            <a:ea typeface="+mn-ea"/>
                            <a:cs typeface="+mn-ea"/>
                            <a:sym typeface="+mn-lt"/>
                          </a:endParaRPr>
                        </a:p>
                      </a:txBody>
                      <a:tcPr/>
                    </a:tc>
                    <a:extLst>
                      <a:ext uri="{0D108BD9-81ED-4DB2-BD59-A6C34878D82A}">
                        <a16:rowId xmlns:a16="http://schemas.microsoft.com/office/drawing/2014/main" val="2264185112"/>
                      </a:ext>
                    </a:extLst>
                  </a:tr>
                </a:tbl>
              </a:graphicData>
            </a:graphic>
          </p:graphicFrame>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C6DBBE70-20BD-B243-836E-D0396E47A5FC}"/>
                  </a:ext>
                </a:extLst>
              </p:cNvPr>
              <p:cNvSpPr txBox="1"/>
              <p:nvPr/>
            </p:nvSpPr>
            <p:spPr>
              <a:xfrm>
                <a:off x="2443527" y="999236"/>
                <a:ext cx="6277560" cy="845017"/>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sz="2400" dirty="0">
                    <a:latin typeface="+mn-lt"/>
                    <a:ea typeface="+mn-ea"/>
                    <a:cs typeface="+mn-ea"/>
                    <a:sym typeface="+mn-lt"/>
                  </a:rPr>
                  <a:t>quick judgement: either all satisfied (</a:t>
                </a:r>
                <a14:m>
                  <m:oMath xmlns:m="http://schemas.openxmlformats.org/officeDocument/2006/math">
                    <m:nary>
                      <m:naryPr>
                        <m:chr m:val="∑"/>
                        <m:subHide m:val="on"/>
                        <m:supHide m:val="on"/>
                        <m:ctrlPr>
                          <a:rPr lang="en" altLang="zh-CN" sz="2400" i="1" dirty="0" smtClean="0">
                            <a:latin typeface="Cambria Math" panose="02040503050406030204" pitchFamily="18" charset="0"/>
                            <a:ea typeface="+mn-ea"/>
                            <a:cs typeface="+mn-ea"/>
                            <a:sym typeface="+mn-lt"/>
                          </a:rPr>
                        </m:ctrlPr>
                      </m:naryPr>
                      <m:sub/>
                      <m:sup/>
                      <m:e>
                        <m:r>
                          <a:rPr lang="en" altLang="zh-CN" sz="2400" i="1" dirty="0" smtClean="0">
                            <a:latin typeface="Cambria Math" panose="02040503050406030204" pitchFamily="18" charset="0"/>
                            <a:ea typeface="+mn-ea"/>
                            <a:cs typeface="+mn-ea"/>
                            <a:sym typeface="+mn-lt"/>
                          </a:rPr>
                          <m:t>𝝓</m:t>
                        </m:r>
                      </m:e>
                    </m:nary>
                    <m:r>
                      <a:rPr lang="en" altLang="zh-CN" sz="2400" i="1" dirty="0" smtClean="0">
                        <a:latin typeface="Cambria Math" panose="02040503050406030204" pitchFamily="18" charset="0"/>
                        <a:ea typeface="+mn-ea"/>
                        <a:cs typeface="+mn-ea"/>
                        <a:sym typeface="+mn-lt"/>
                      </a:rPr>
                      <m:t>≤</m:t>
                    </m:r>
                    <m:r>
                      <a:rPr lang="en-US" altLang="zh-CN" sz="2400" b="1" i="1" dirty="0" smtClean="0">
                        <a:latin typeface="Cambria Math" panose="02040503050406030204" pitchFamily="18" charset="0"/>
                        <a:ea typeface="+mn-ea"/>
                        <a:cs typeface="+mn-ea"/>
                        <a:sym typeface="+mn-lt"/>
                      </a:rPr>
                      <m:t>𝑪</m:t>
                    </m:r>
                  </m:oMath>
                </a14:m>
                <a:r>
                  <a:rPr lang="en" altLang="zh-CN" sz="2400" dirty="0">
                    <a:latin typeface="+mn-lt"/>
                    <a:ea typeface="+mn-ea"/>
                    <a:cs typeface="+mn-ea"/>
                    <a:sym typeface="+mn-lt"/>
                  </a:rPr>
                  <a:t>) or none satisfied (</a:t>
                </a:r>
                <a14:m>
                  <m:oMath xmlns:m="http://schemas.openxmlformats.org/officeDocument/2006/math">
                    <m:nary>
                      <m:naryPr>
                        <m:chr m:val="∑"/>
                        <m:subHide m:val="on"/>
                        <m:supHide m:val="on"/>
                        <m:ctrlPr>
                          <a:rPr lang="en" altLang="zh-CN" sz="2400" i="1" dirty="0">
                            <a:latin typeface="Cambria Math" panose="02040503050406030204" pitchFamily="18" charset="0"/>
                            <a:ea typeface="+mn-ea"/>
                            <a:cs typeface="+mn-ea"/>
                            <a:sym typeface="+mn-lt"/>
                          </a:rPr>
                        </m:ctrlPr>
                      </m:naryPr>
                      <m:sub/>
                      <m:sup/>
                      <m:e>
                        <m:r>
                          <a:rPr lang="en" altLang="zh-CN" sz="2400" i="1" dirty="0">
                            <a:latin typeface="Cambria Math" panose="02040503050406030204" pitchFamily="18" charset="0"/>
                            <a:ea typeface="+mn-ea"/>
                            <a:cs typeface="+mn-ea"/>
                            <a:sym typeface="+mn-lt"/>
                          </a:rPr>
                          <m:t>𝝓</m:t>
                        </m:r>
                      </m:e>
                    </m:nary>
                    <m:r>
                      <a:rPr lang="en" altLang="zh-CN" sz="2400" i="1" dirty="0" smtClean="0">
                        <a:latin typeface="Cambria Math" panose="02040503050406030204" pitchFamily="18" charset="0"/>
                        <a:ea typeface="+mn-ea"/>
                        <a:cs typeface="+mn-ea"/>
                        <a:sym typeface="+mn-lt"/>
                      </a:rPr>
                      <m:t>&gt;</m:t>
                    </m:r>
                    <m:r>
                      <a:rPr lang="en-US" altLang="zh-CN" sz="2400" i="1" dirty="0">
                        <a:latin typeface="Cambria Math" panose="02040503050406030204" pitchFamily="18" charset="0"/>
                        <a:ea typeface="+mn-ea"/>
                        <a:cs typeface="+mn-ea"/>
                        <a:sym typeface="+mn-lt"/>
                      </a:rPr>
                      <m:t>𝑪</m:t>
                    </m:r>
                  </m:oMath>
                </a14:m>
                <a:r>
                  <a:rPr lang="en" altLang="zh-CN" sz="2400" dirty="0">
                    <a:latin typeface="+mn-lt"/>
                    <a:ea typeface="+mn-ea"/>
                    <a:cs typeface="+mn-ea"/>
                    <a:sym typeface="+mn-lt"/>
                  </a:rPr>
                  <a:t>) </a:t>
                </a:r>
              </a:p>
            </p:txBody>
          </p:sp>
        </mc:Choice>
        <mc:Fallback xmlns="">
          <p:sp>
            <p:nvSpPr>
              <p:cNvPr id="73" name="文本框 72">
                <a:extLst>
                  <a:ext uri="{FF2B5EF4-FFF2-40B4-BE49-F238E27FC236}">
                    <a16:creationId xmlns:a16="http://schemas.microsoft.com/office/drawing/2014/main" id="{C6DBBE70-20BD-B243-836E-D0396E47A5FC}"/>
                  </a:ext>
                </a:extLst>
              </p:cNvPr>
              <p:cNvSpPr txBox="1">
                <a:spLocks noRot="1" noChangeAspect="1" noMove="1" noResize="1" noEditPoints="1" noAdjustHandles="1" noChangeArrowheads="1" noChangeShapeType="1" noTextEdit="1"/>
              </p:cNvSpPr>
              <p:nvPr/>
            </p:nvSpPr>
            <p:spPr>
              <a:xfrm>
                <a:off x="2443527" y="999236"/>
                <a:ext cx="6277560" cy="845017"/>
              </a:xfrm>
              <a:prstGeom prst="rect">
                <a:avLst/>
              </a:prstGeom>
              <a:blipFill>
                <a:blip r:embed="rId5"/>
                <a:stretch>
                  <a:fillRect t="-11628" b="-38605"/>
                </a:stretch>
              </a:blipFill>
              <a:ln w="38100">
                <a:solidFill>
                  <a:srgbClr val="C00000"/>
                </a:solidFill>
              </a:ln>
              <a:effectLst>
                <a:outerShdw blurRad="254000" dist="127000" dir="5400000" sx="90000" sy="90000" rotWithShape="0">
                  <a:prstClr val="black">
                    <a:alpha val="15000"/>
                  </a:prstClr>
                </a:outerShdw>
              </a:effectLst>
            </p:spPr>
            <p:txBody>
              <a:bodyPr/>
              <a:lstStyle/>
              <a:p>
                <a:r>
                  <a:rPr lang="zh-CN" altLang="en-US">
                    <a:noFill/>
                  </a:rPr>
                  <a:t> </a:t>
                </a:r>
              </a:p>
            </p:txBody>
          </p:sp>
        </mc:Fallback>
      </mc:AlternateContent>
      <p:sp>
        <p:nvSpPr>
          <p:cNvPr id="75" name="文本框 74">
            <a:extLst>
              <a:ext uri="{FF2B5EF4-FFF2-40B4-BE49-F238E27FC236}">
                <a16:creationId xmlns:a16="http://schemas.microsoft.com/office/drawing/2014/main" id="{5F9967E1-A72C-E349-99D8-E4D2A55E78F0}"/>
              </a:ext>
            </a:extLst>
          </p:cNvPr>
          <p:cNvSpPr txBox="1"/>
          <p:nvPr/>
        </p:nvSpPr>
        <p:spPr>
          <a:xfrm>
            <a:off x="524822" y="3446483"/>
            <a:ext cx="2771109" cy="707886"/>
          </a:xfrm>
          <a:prstGeom prst="rect">
            <a:avLst/>
          </a:prstGeom>
          <a:noFill/>
        </p:spPr>
        <p:txBody>
          <a:bodyPr wrap="square">
            <a:spAutoFit/>
          </a:bodyPr>
          <a:lstStyle/>
          <a:p>
            <a:r>
              <a:rPr lang="en-US" altLang="zh-CN" sz="2000" dirty="0">
                <a:solidFill>
                  <a:schemeClr val="accent2"/>
                </a:solidFill>
                <a:cs typeface="+mn-ea"/>
                <a:sym typeface="+mn-lt"/>
              </a:rPr>
              <a:t>What</a:t>
            </a:r>
            <a:r>
              <a:rPr lang="zh-CN" altLang="en-US" sz="2000" dirty="0">
                <a:solidFill>
                  <a:schemeClr val="accent2"/>
                </a:solidFill>
                <a:cs typeface="+mn-ea"/>
                <a:sym typeface="+mn-lt"/>
              </a:rPr>
              <a:t> </a:t>
            </a:r>
            <a:r>
              <a:rPr lang="en-US" altLang="zh-CN" sz="2000" dirty="0">
                <a:solidFill>
                  <a:schemeClr val="accent2"/>
                </a:solidFill>
                <a:cs typeface="+mn-ea"/>
                <a:sym typeface="+mn-lt"/>
              </a:rPr>
              <a:t>if some senders have insufficient traffic?</a:t>
            </a:r>
            <a:endParaRPr lang="zh-CN" altLang="en-US" sz="2000" dirty="0">
              <a:solidFill>
                <a:schemeClr val="accent2"/>
              </a:solidFill>
              <a:cs typeface="+mn-ea"/>
              <a:sym typeface="+mn-lt"/>
            </a:endParaRPr>
          </a:p>
        </p:txBody>
      </p:sp>
      <p:sp>
        <p:nvSpPr>
          <p:cNvPr id="76" name="任意形状 75">
            <a:extLst>
              <a:ext uri="{FF2B5EF4-FFF2-40B4-BE49-F238E27FC236}">
                <a16:creationId xmlns:a16="http://schemas.microsoft.com/office/drawing/2014/main" id="{2304F8B5-0655-A647-A820-C5946BEE2222}"/>
              </a:ext>
            </a:extLst>
          </p:cNvPr>
          <p:cNvSpPr/>
          <p:nvPr/>
        </p:nvSpPr>
        <p:spPr>
          <a:xfrm>
            <a:off x="4689456" y="2663264"/>
            <a:ext cx="5796643" cy="1105554"/>
          </a:xfrm>
          <a:custGeom>
            <a:avLst/>
            <a:gdLst>
              <a:gd name="connsiteX0" fmla="*/ 0 w 5796643"/>
              <a:gd name="connsiteY0" fmla="*/ 18854 h 1105554"/>
              <a:gd name="connsiteX1" fmla="*/ 1992086 w 5796643"/>
              <a:gd name="connsiteY1" fmla="*/ 18854 h 1105554"/>
              <a:gd name="connsiteX2" fmla="*/ 2432957 w 5796643"/>
              <a:gd name="connsiteY2" fmla="*/ 214797 h 1105554"/>
              <a:gd name="connsiteX3" fmla="*/ 3167743 w 5796643"/>
              <a:gd name="connsiteY3" fmla="*/ 998568 h 1105554"/>
              <a:gd name="connsiteX4" fmla="*/ 3902529 w 5796643"/>
              <a:gd name="connsiteY4" fmla="*/ 1096539 h 1105554"/>
              <a:gd name="connsiteX5" fmla="*/ 5796643 w 5796643"/>
              <a:gd name="connsiteY5" fmla="*/ 982239 h 1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6643" h="1105554">
                <a:moveTo>
                  <a:pt x="0" y="18854"/>
                </a:moveTo>
                <a:cubicBezTo>
                  <a:pt x="793296" y="2525"/>
                  <a:pt x="1586593" y="-13803"/>
                  <a:pt x="1992086" y="18854"/>
                </a:cubicBezTo>
                <a:cubicBezTo>
                  <a:pt x="2397579" y="51511"/>
                  <a:pt x="2237014" y="51511"/>
                  <a:pt x="2432957" y="214797"/>
                </a:cubicBezTo>
                <a:cubicBezTo>
                  <a:pt x="2628900" y="378083"/>
                  <a:pt x="2922814" y="851611"/>
                  <a:pt x="3167743" y="998568"/>
                </a:cubicBezTo>
                <a:cubicBezTo>
                  <a:pt x="3412672" y="1145525"/>
                  <a:pt x="3464379" y="1099261"/>
                  <a:pt x="3902529" y="1096539"/>
                </a:cubicBezTo>
                <a:cubicBezTo>
                  <a:pt x="4340679" y="1093818"/>
                  <a:pt x="5068661" y="1038028"/>
                  <a:pt x="5796643" y="982239"/>
                </a:cubicBezTo>
              </a:path>
            </a:pathLst>
          </a:cu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7" name="任意形状 76">
            <a:extLst>
              <a:ext uri="{FF2B5EF4-FFF2-40B4-BE49-F238E27FC236}">
                <a16:creationId xmlns:a16="http://schemas.microsoft.com/office/drawing/2014/main" id="{5DC5801D-608F-7948-83F3-67149731EED8}"/>
              </a:ext>
            </a:extLst>
          </p:cNvPr>
          <p:cNvSpPr/>
          <p:nvPr/>
        </p:nvSpPr>
        <p:spPr>
          <a:xfrm>
            <a:off x="4663642" y="3775851"/>
            <a:ext cx="5829300" cy="130628"/>
          </a:xfrm>
          <a:custGeom>
            <a:avLst/>
            <a:gdLst>
              <a:gd name="connsiteX0" fmla="*/ 0 w 5829300"/>
              <a:gd name="connsiteY0" fmla="*/ 97971 h 130628"/>
              <a:gd name="connsiteX1" fmla="*/ 4653643 w 5829300"/>
              <a:gd name="connsiteY1" fmla="*/ 130628 h 130628"/>
              <a:gd name="connsiteX2" fmla="*/ 5829300 w 5829300"/>
              <a:gd name="connsiteY2" fmla="*/ 0 h 130628"/>
            </a:gdLst>
            <a:ahLst/>
            <a:cxnLst>
              <a:cxn ang="0">
                <a:pos x="connsiteX0" y="connsiteY0"/>
              </a:cxn>
              <a:cxn ang="0">
                <a:pos x="connsiteX1" y="connsiteY1"/>
              </a:cxn>
              <a:cxn ang="0">
                <a:pos x="connsiteX2" y="connsiteY2"/>
              </a:cxn>
            </a:cxnLst>
            <a:rect l="l" t="t" r="r" b="b"/>
            <a:pathLst>
              <a:path w="5829300" h="130628">
                <a:moveTo>
                  <a:pt x="0" y="97971"/>
                </a:moveTo>
                <a:lnTo>
                  <a:pt x="4653643" y="130628"/>
                </a:lnTo>
                <a:cubicBezTo>
                  <a:pt x="5625193" y="114300"/>
                  <a:pt x="5727246" y="57150"/>
                  <a:pt x="5829300" y="0"/>
                </a:cubicBezTo>
              </a:path>
            </a:pathLst>
          </a:cu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1AE5CC34-484B-7042-BB03-0D228C44DD26}"/>
                  </a:ext>
                </a:extLst>
              </p:cNvPr>
              <p:cNvSpPr txBox="1"/>
              <p:nvPr/>
            </p:nvSpPr>
            <p:spPr>
              <a:xfrm>
                <a:off x="747947" y="4292924"/>
                <a:ext cx="2172813" cy="529825"/>
              </a:xfrm>
              <a:prstGeom prst="rect">
                <a:avLst/>
              </a:prstGeom>
              <a:noFill/>
            </p:spPr>
            <p:txBody>
              <a:bodyPr wrap="square">
                <a:spAutoFit/>
              </a:bodyPr>
              <a:lstStyle/>
              <a:p>
                <a14:m>
                  <m:oMath xmlns:m="http://schemas.openxmlformats.org/officeDocument/2006/math">
                    <m:r>
                      <a:rPr lang="en-US" altLang="zh-CN" sz="1800" b="0" i="1" smtClean="0">
                        <a:solidFill>
                          <a:schemeClr val="tx1"/>
                        </a:solidFill>
                        <a:latin typeface="Cambria Math" panose="02040503050406030204" pitchFamily="18" charset="0"/>
                        <a:cs typeface="+mn-ea"/>
                        <a:sym typeface="+mn-lt"/>
                      </a:rPr>
                      <m:t>𝑅</m:t>
                    </m:r>
                    <m:r>
                      <a:rPr lang="en-US" altLang="zh-CN" sz="1800" b="0" i="1" smtClean="0">
                        <a:solidFill>
                          <a:schemeClr val="tx1"/>
                        </a:solidFill>
                        <a:latin typeface="Cambria Math" panose="02040503050406030204" pitchFamily="18" charset="0"/>
                        <a:cs typeface="+mn-ea"/>
                        <a:sym typeface="+mn-lt"/>
                      </a:rPr>
                      <m:t>= </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𝜙</m:t>
                        </m:r>
                      </m:num>
                      <m:den>
                        <m:nary>
                          <m:naryPr>
                            <m:chr m:val="∑"/>
                            <m:subHide m:val="on"/>
                            <m:supHide m:val="on"/>
                            <m:ctrlPr>
                              <a:rPr lang="en-US" altLang="zh-CN" sz="1800" b="0" i="1" smtClean="0">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m:t>
                            </m:r>
                          </m:e>
                        </m:nary>
                      </m:den>
                    </m:f>
                    <m:r>
                      <a:rPr lang="en-US" altLang="zh-CN" sz="1800" b="0" i="1" smtClean="0">
                        <a:solidFill>
                          <a:schemeClr val="tx1"/>
                        </a:solidFill>
                        <a:latin typeface="Cambria Math" panose="02040503050406030204" pitchFamily="18" charset="0"/>
                        <a:cs typeface="+mn-ea"/>
                        <a:sym typeface="+mn-lt"/>
                      </a:rPr>
                      <m:t>×</m:t>
                    </m:r>
                    <m:nary>
                      <m:naryPr>
                        <m:chr m:val="∑"/>
                        <m:subHide m:val="on"/>
                        <m:supHide m:val="on"/>
                        <m:ctrlPr>
                          <a:rPr lang="en-US" altLang="zh-CN" sz="1800" i="1">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𝑅</m:t>
                        </m:r>
                      </m:e>
                    </m:nary>
                    <m:r>
                      <a:rPr lang="en-US" altLang="zh-CN" sz="1800" b="0" i="1" smtClean="0">
                        <a:solidFill>
                          <a:schemeClr val="tx1"/>
                        </a:solidFill>
                        <a:latin typeface="Cambria Math" panose="02040503050406030204" pitchFamily="18" charset="0"/>
                        <a:cs typeface="+mn-ea"/>
                        <a:sym typeface="+mn-lt"/>
                      </a:rPr>
                      <m:t>×</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𝐶</m:t>
                        </m:r>
                      </m:num>
                      <m:den>
                        <m:r>
                          <a:rPr lang="en-US" altLang="zh-CN" sz="1800" b="0" i="1" smtClean="0">
                            <a:solidFill>
                              <a:schemeClr val="tx1"/>
                            </a:solidFill>
                            <a:latin typeface="Cambria Math" panose="02040503050406030204" pitchFamily="18" charset="0"/>
                            <a:cs typeface="+mn-ea"/>
                            <a:sym typeface="+mn-lt"/>
                          </a:rPr>
                          <m:t>𝑡𝑥</m:t>
                        </m:r>
                      </m:den>
                    </m:f>
                  </m:oMath>
                </a14:m>
                <a:r>
                  <a:rPr lang="en-US" altLang="zh-CN" sz="1800" dirty="0">
                    <a:solidFill>
                      <a:schemeClr val="tx1"/>
                    </a:solidFill>
                    <a:cs typeface="+mn-ea"/>
                    <a:sym typeface="+mn-lt"/>
                  </a:rPr>
                  <a:t> </a:t>
                </a:r>
              </a:p>
            </p:txBody>
          </p:sp>
        </mc:Choice>
        <mc:Fallback xmlns="">
          <p:sp>
            <p:nvSpPr>
              <p:cNvPr id="79" name="文本框 78">
                <a:extLst>
                  <a:ext uri="{FF2B5EF4-FFF2-40B4-BE49-F238E27FC236}">
                    <a16:creationId xmlns:a16="http://schemas.microsoft.com/office/drawing/2014/main" id="{1AE5CC34-484B-7042-BB03-0D228C44DD26}"/>
                  </a:ext>
                </a:extLst>
              </p:cNvPr>
              <p:cNvSpPr txBox="1">
                <a:spLocks noRot="1" noChangeAspect="1" noMove="1" noResize="1" noEditPoints="1" noAdjustHandles="1" noChangeArrowheads="1" noChangeShapeType="1" noTextEdit="1"/>
              </p:cNvSpPr>
              <p:nvPr/>
            </p:nvSpPr>
            <p:spPr>
              <a:xfrm>
                <a:off x="747947" y="4292924"/>
                <a:ext cx="2172813" cy="529825"/>
              </a:xfrm>
              <a:prstGeom prst="rect">
                <a:avLst/>
              </a:prstGeom>
              <a:blipFill>
                <a:blip r:embed="rId6"/>
                <a:stretch>
                  <a:fillRect t="-65116" b="-97674"/>
                </a:stretch>
              </a:blipFill>
            </p:spPr>
            <p:txBody>
              <a:bodyPr/>
              <a:lstStyle/>
              <a:p>
                <a:r>
                  <a:rPr lang="zh-CN" altLang="en-US">
                    <a:noFill/>
                  </a:rPr>
                  <a:t> </a:t>
                </a:r>
              </a:p>
            </p:txBody>
          </p:sp>
        </mc:Fallback>
      </mc:AlternateContent>
      <p:sp>
        <p:nvSpPr>
          <p:cNvPr id="80" name="任意形状 79">
            <a:extLst>
              <a:ext uri="{FF2B5EF4-FFF2-40B4-BE49-F238E27FC236}">
                <a16:creationId xmlns:a16="http://schemas.microsoft.com/office/drawing/2014/main" id="{1B02E79D-183B-154D-A9B2-06658D87D573}"/>
              </a:ext>
            </a:extLst>
          </p:cNvPr>
          <p:cNvSpPr/>
          <p:nvPr/>
        </p:nvSpPr>
        <p:spPr>
          <a:xfrm>
            <a:off x="4687460" y="4102550"/>
            <a:ext cx="5780314" cy="960291"/>
          </a:xfrm>
          <a:custGeom>
            <a:avLst/>
            <a:gdLst>
              <a:gd name="connsiteX0" fmla="*/ 0 w 5780314"/>
              <a:gd name="connsiteY0" fmla="*/ 955040 h 960291"/>
              <a:gd name="connsiteX1" fmla="*/ 2041071 w 5780314"/>
              <a:gd name="connsiteY1" fmla="*/ 955040 h 960291"/>
              <a:gd name="connsiteX2" fmla="*/ 2432957 w 5780314"/>
              <a:gd name="connsiteY2" fmla="*/ 873397 h 960291"/>
              <a:gd name="connsiteX3" fmla="*/ 3184071 w 5780314"/>
              <a:gd name="connsiteY3" fmla="*/ 138611 h 960291"/>
              <a:gd name="connsiteX4" fmla="*/ 4098471 w 5780314"/>
              <a:gd name="connsiteY4" fmla="*/ 24311 h 960291"/>
              <a:gd name="connsiteX5" fmla="*/ 5404757 w 5780314"/>
              <a:gd name="connsiteY5" fmla="*/ 24311 h 960291"/>
              <a:gd name="connsiteX6" fmla="*/ 5780314 w 5780314"/>
              <a:gd name="connsiteY6" fmla="*/ 285568 h 96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314" h="960291">
                <a:moveTo>
                  <a:pt x="0" y="955040"/>
                </a:moveTo>
                <a:lnTo>
                  <a:pt x="2041071" y="955040"/>
                </a:lnTo>
                <a:cubicBezTo>
                  <a:pt x="2446564" y="941433"/>
                  <a:pt x="2242457" y="1009469"/>
                  <a:pt x="2432957" y="873397"/>
                </a:cubicBezTo>
                <a:cubicBezTo>
                  <a:pt x="2623457" y="737325"/>
                  <a:pt x="2906485" y="280125"/>
                  <a:pt x="3184071" y="138611"/>
                </a:cubicBezTo>
                <a:cubicBezTo>
                  <a:pt x="3461657" y="-2903"/>
                  <a:pt x="3728357" y="43361"/>
                  <a:pt x="4098471" y="24311"/>
                </a:cubicBezTo>
                <a:cubicBezTo>
                  <a:pt x="4468585" y="5261"/>
                  <a:pt x="5124450" y="-19232"/>
                  <a:pt x="5404757" y="24311"/>
                </a:cubicBezTo>
                <a:cubicBezTo>
                  <a:pt x="5685064" y="67854"/>
                  <a:pt x="5732689" y="176711"/>
                  <a:pt x="5780314" y="285568"/>
                </a:cubicBez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62" name="矩形 61">
            <a:extLst>
              <a:ext uri="{FF2B5EF4-FFF2-40B4-BE49-F238E27FC236}">
                <a16:creationId xmlns:a16="http://schemas.microsoft.com/office/drawing/2014/main" id="{6DB7F0E0-B95B-4C4D-97E5-86CB271B73E9}"/>
              </a:ext>
            </a:extLst>
          </p:cNvPr>
          <p:cNvSpPr/>
          <p:nvPr/>
        </p:nvSpPr>
        <p:spPr>
          <a:xfrm>
            <a:off x="9251572" y="2030925"/>
            <a:ext cx="2276678" cy="59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83" name="组合 82">
            <a:extLst>
              <a:ext uri="{FF2B5EF4-FFF2-40B4-BE49-F238E27FC236}">
                <a16:creationId xmlns:a16="http://schemas.microsoft.com/office/drawing/2014/main" id="{1B3A93F6-43CA-BA4A-B90C-311F07B11EC5}"/>
              </a:ext>
            </a:extLst>
          </p:cNvPr>
          <p:cNvGrpSpPr/>
          <p:nvPr/>
        </p:nvGrpSpPr>
        <p:grpSpPr>
          <a:xfrm>
            <a:off x="-18825" y="4814959"/>
            <a:ext cx="4240316" cy="1032868"/>
            <a:chOff x="-18825" y="4664347"/>
            <a:chExt cx="4240316" cy="1032868"/>
          </a:xfrm>
        </p:grpSpPr>
        <p:cxnSp>
          <p:nvCxnSpPr>
            <p:cNvPr id="64" name="直线箭头连接符 63">
              <a:extLst>
                <a:ext uri="{FF2B5EF4-FFF2-40B4-BE49-F238E27FC236}">
                  <a16:creationId xmlns:a16="http://schemas.microsoft.com/office/drawing/2014/main" id="{37089A23-1A01-B240-8AAD-C6FEB9C9727B}"/>
                </a:ext>
              </a:extLst>
            </p:cNvPr>
            <p:cNvCxnSpPr>
              <a:cxnSpLocks/>
            </p:cNvCxnSpPr>
            <p:nvPr/>
          </p:nvCxnSpPr>
          <p:spPr>
            <a:xfrm flipH="1">
              <a:off x="1075806" y="4679760"/>
              <a:ext cx="344395" cy="5330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2A761C53-ABB2-7B4C-9496-47D2025F7C7C}"/>
                </a:ext>
              </a:extLst>
            </p:cNvPr>
            <p:cNvSpPr txBox="1"/>
            <p:nvPr/>
          </p:nvSpPr>
          <p:spPr>
            <a:xfrm>
              <a:off x="-18825" y="5309728"/>
              <a:ext cx="2481903" cy="369332"/>
            </a:xfrm>
            <a:prstGeom prst="rect">
              <a:avLst/>
            </a:prstGeom>
            <a:noFill/>
          </p:spPr>
          <p:txBody>
            <a:bodyPr wrap="square" rtlCol="0">
              <a:spAutoFit/>
            </a:bodyPr>
            <a:lstStyle/>
            <a:p>
              <a:r>
                <a:rPr lang="en-US" altLang="zh-CN" dirty="0">
                  <a:cs typeface="+mn-ea"/>
                  <a:sym typeface="+mn-lt"/>
                </a:rPr>
                <a:t>Proportional</a:t>
              </a:r>
              <a:r>
                <a:rPr lang="zh-CN" altLang="en-US" dirty="0">
                  <a:cs typeface="+mn-ea"/>
                  <a:sym typeface="+mn-lt"/>
                </a:rPr>
                <a:t> </a:t>
              </a:r>
              <a:r>
                <a:rPr lang="en-US" altLang="zh-CN" dirty="0">
                  <a:cs typeface="+mn-ea"/>
                  <a:sym typeface="+mn-lt"/>
                </a:rPr>
                <a:t>sharing</a:t>
              </a:r>
              <a:endParaRPr kumimoji="1" lang="zh-CN" altLang="en-US" dirty="0">
                <a:cs typeface="+mn-ea"/>
                <a:sym typeface="+mn-lt"/>
              </a:endParaRPr>
            </a:p>
          </p:txBody>
        </p:sp>
        <p:cxnSp>
          <p:nvCxnSpPr>
            <p:cNvPr id="70" name="直线连接符 69">
              <a:extLst>
                <a:ext uri="{FF2B5EF4-FFF2-40B4-BE49-F238E27FC236}">
                  <a16:creationId xmlns:a16="http://schemas.microsoft.com/office/drawing/2014/main" id="{5227284E-031A-C449-9308-D01C15007DDA}"/>
                </a:ext>
              </a:extLst>
            </p:cNvPr>
            <p:cNvCxnSpPr/>
            <p:nvPr/>
          </p:nvCxnSpPr>
          <p:spPr>
            <a:xfrm>
              <a:off x="1270955" y="4679760"/>
              <a:ext cx="2984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直线连接符 88">
              <a:extLst>
                <a:ext uri="{FF2B5EF4-FFF2-40B4-BE49-F238E27FC236}">
                  <a16:creationId xmlns:a16="http://schemas.microsoft.com/office/drawing/2014/main" id="{B5B5277D-A35C-EE44-83A1-8B70CC8BC9FD}"/>
                </a:ext>
              </a:extLst>
            </p:cNvPr>
            <p:cNvCxnSpPr/>
            <p:nvPr/>
          </p:nvCxnSpPr>
          <p:spPr>
            <a:xfrm>
              <a:off x="2320707" y="4664347"/>
              <a:ext cx="2984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线箭头连接符 89">
              <a:extLst>
                <a:ext uri="{FF2B5EF4-FFF2-40B4-BE49-F238E27FC236}">
                  <a16:creationId xmlns:a16="http://schemas.microsoft.com/office/drawing/2014/main" id="{C7DFFA9C-C404-5E4D-AC64-2D052089F363}"/>
                </a:ext>
              </a:extLst>
            </p:cNvPr>
            <p:cNvCxnSpPr>
              <a:cxnSpLocks/>
            </p:cNvCxnSpPr>
            <p:nvPr/>
          </p:nvCxnSpPr>
          <p:spPr>
            <a:xfrm>
              <a:off x="2463078" y="4664347"/>
              <a:ext cx="476283" cy="5883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79240432-5EC9-3841-B36C-01E478ECB94E}"/>
                </a:ext>
              </a:extLst>
            </p:cNvPr>
            <p:cNvSpPr txBox="1"/>
            <p:nvPr/>
          </p:nvSpPr>
          <p:spPr>
            <a:xfrm>
              <a:off x="2329995" y="5327883"/>
              <a:ext cx="1891496" cy="369332"/>
            </a:xfrm>
            <a:prstGeom prst="rect">
              <a:avLst/>
            </a:prstGeom>
            <a:noFill/>
          </p:spPr>
          <p:txBody>
            <a:bodyPr wrap="square" rtlCol="0">
              <a:spAutoFit/>
            </a:bodyPr>
            <a:lstStyle/>
            <a:p>
              <a:r>
                <a:rPr lang="en-US" altLang="zh-CN" dirty="0">
                  <a:cs typeface="+mn-ea"/>
                  <a:sym typeface="+mn-lt"/>
                </a:rPr>
                <a:t>High</a:t>
              </a:r>
              <a:r>
                <a:rPr lang="zh-CN" altLang="en-US" dirty="0">
                  <a:cs typeface="+mn-ea"/>
                  <a:sym typeface="+mn-lt"/>
                </a:rPr>
                <a:t> </a:t>
              </a:r>
              <a:r>
                <a:rPr lang="en-US" altLang="zh-CN" dirty="0">
                  <a:cs typeface="+mn-ea"/>
                  <a:sym typeface="+mn-lt"/>
                </a:rPr>
                <a:t>utilization</a:t>
              </a:r>
              <a:endParaRPr kumimoji="1" lang="zh-CN" altLang="en-US" dirty="0">
                <a:cs typeface="+mn-ea"/>
                <a:sym typeface="+mn-lt"/>
              </a:endParaRPr>
            </a:p>
          </p:txBody>
        </p:sp>
      </p:grpSp>
      <p:sp>
        <p:nvSpPr>
          <p:cNvPr id="95" name="文本框 94">
            <a:extLst>
              <a:ext uri="{FF2B5EF4-FFF2-40B4-BE49-F238E27FC236}">
                <a16:creationId xmlns:a16="http://schemas.microsoft.com/office/drawing/2014/main" id="{B42B42F9-8358-7A48-A44C-DE11B0803250}"/>
              </a:ext>
            </a:extLst>
          </p:cNvPr>
          <p:cNvSpPr txBox="1"/>
          <p:nvPr/>
        </p:nvSpPr>
        <p:spPr>
          <a:xfrm>
            <a:off x="1901223" y="5953534"/>
            <a:ext cx="9137275" cy="603922"/>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sz="2400" dirty="0">
                <a:latin typeface="+mn-lt"/>
                <a:ea typeface="+mn-ea"/>
                <a:cs typeface="+mn-ea"/>
                <a:sym typeface="+mn-lt"/>
              </a:rPr>
              <a:t>𝑟 serves as the lower bound, </a:t>
            </a:r>
            <a:r>
              <a:rPr lang="en" altLang="zh-CN" sz="2400" i="1" dirty="0">
                <a:latin typeface="+mn-lt"/>
                <a:ea typeface="+mn-ea"/>
                <a:cs typeface="+mn-ea"/>
                <a:sym typeface="+mn-lt"/>
              </a:rPr>
              <a:t>R</a:t>
            </a:r>
            <a:r>
              <a:rPr lang="en" altLang="zh-CN" sz="2400" dirty="0">
                <a:latin typeface="+mn-lt"/>
                <a:ea typeface="+mn-ea"/>
                <a:cs typeface="+mn-ea"/>
                <a:sym typeface="+mn-lt"/>
              </a:rPr>
              <a:t> servers as the expected rate</a:t>
            </a:r>
          </a:p>
        </p:txBody>
      </p:sp>
      <p:grpSp>
        <p:nvGrpSpPr>
          <p:cNvPr id="5" name="组合 4">
            <a:extLst>
              <a:ext uri="{FF2B5EF4-FFF2-40B4-BE49-F238E27FC236}">
                <a16:creationId xmlns:a16="http://schemas.microsoft.com/office/drawing/2014/main" id="{8771FCB1-5C4E-D64D-B9C8-734E28970841}"/>
              </a:ext>
            </a:extLst>
          </p:cNvPr>
          <p:cNvGrpSpPr/>
          <p:nvPr/>
        </p:nvGrpSpPr>
        <p:grpSpPr>
          <a:xfrm>
            <a:off x="71769" y="1525260"/>
            <a:ext cx="3764975" cy="1572895"/>
            <a:chOff x="71769" y="1525260"/>
            <a:chExt cx="3764975" cy="1572895"/>
          </a:xfrm>
        </p:grpSpPr>
        <p:grpSp>
          <p:nvGrpSpPr>
            <p:cNvPr id="82" name="组合 81">
              <a:extLst>
                <a:ext uri="{FF2B5EF4-FFF2-40B4-BE49-F238E27FC236}">
                  <a16:creationId xmlns:a16="http://schemas.microsoft.com/office/drawing/2014/main" id="{FD6CDBB0-7665-F04A-A62B-7F24A10BFADB}"/>
                </a:ext>
              </a:extLst>
            </p:cNvPr>
            <p:cNvGrpSpPr/>
            <p:nvPr/>
          </p:nvGrpSpPr>
          <p:grpSpPr>
            <a:xfrm>
              <a:off x="71769" y="1525260"/>
              <a:ext cx="2622445" cy="1097863"/>
              <a:chOff x="71769" y="1525260"/>
              <a:chExt cx="2622445" cy="1097863"/>
            </a:xfrm>
          </p:grpSpPr>
          <mc:AlternateContent xmlns:mc="http://schemas.openxmlformats.org/markup-compatibility/2006" xmlns:a14="http://schemas.microsoft.com/office/drawing/2010/main">
            <mc:Choice Requires="a14">
              <p:sp>
                <p:nvSpPr>
                  <p:cNvPr id="66" name="TextBox 137">
                    <a:extLst>
                      <a:ext uri="{FF2B5EF4-FFF2-40B4-BE49-F238E27FC236}">
                        <a16:creationId xmlns:a16="http://schemas.microsoft.com/office/drawing/2014/main" id="{3AAA6855-64D2-D947-87EC-19ED9E845C54}"/>
                      </a:ext>
                    </a:extLst>
                  </p:cNvPr>
                  <p:cNvSpPr txBox="1"/>
                  <p:nvPr/>
                </p:nvSpPr>
                <p:spPr>
                  <a:xfrm>
                    <a:off x="1129214" y="1991925"/>
                    <a:ext cx="1405128" cy="6311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cs typeface="+mn-ea"/>
                              <a:sym typeface="+mn-lt"/>
                            </a:rPr>
                            <m:t>𝑟</m:t>
                          </m:r>
                          <m:r>
                            <a:rPr lang="en-US" sz="2000" b="0" i="1" smtClean="0">
                              <a:solidFill>
                                <a:schemeClr val="tx1"/>
                              </a:solidFill>
                              <a:latin typeface="Cambria Math" panose="02040503050406030204" pitchFamily="18" charset="0"/>
                              <a:cs typeface="+mn-ea"/>
                              <a:sym typeface="+mn-lt"/>
                            </a:rPr>
                            <m:t>= </m:t>
                          </m:r>
                          <m:f>
                            <m:fPr>
                              <m:ctrlPr>
                                <a:rPr lang="en-US" sz="2000" b="0" i="1" smtClean="0">
                                  <a:solidFill>
                                    <a:schemeClr val="tx1"/>
                                  </a:solidFill>
                                  <a:latin typeface="Cambria Math" panose="02040503050406030204" pitchFamily="18" charset="0"/>
                                  <a:cs typeface="+mn-ea"/>
                                  <a:sym typeface="+mn-lt"/>
                                </a:rPr>
                              </m:ctrlPr>
                            </m:fPr>
                            <m:num>
                              <m:r>
                                <a:rPr lang="en-US" sz="2000" b="0" i="1" smtClean="0">
                                  <a:solidFill>
                                    <a:schemeClr val="tx1"/>
                                  </a:solidFill>
                                  <a:latin typeface="Cambria Math" panose="02040503050406030204" pitchFamily="18" charset="0"/>
                                  <a:cs typeface="+mn-ea"/>
                                  <a:sym typeface="+mn-lt"/>
                                </a:rPr>
                                <m:t>𝜙</m:t>
                              </m:r>
                            </m:num>
                            <m:den>
                              <m:nary>
                                <m:naryPr>
                                  <m:chr m:val="∑"/>
                                  <m:subHide m:val="on"/>
                                  <m:supHide m:val="on"/>
                                  <m:ctrlPr>
                                    <a:rPr lang="en-US" sz="2000" b="0" i="1" smtClean="0">
                                      <a:solidFill>
                                        <a:schemeClr val="tx1"/>
                                      </a:solidFill>
                                      <a:latin typeface="Cambria Math" panose="02040503050406030204" pitchFamily="18" charset="0"/>
                                      <a:cs typeface="+mn-ea"/>
                                      <a:sym typeface="+mn-lt"/>
                                    </a:rPr>
                                  </m:ctrlPr>
                                </m:naryPr>
                                <m:sub/>
                                <m:sup/>
                                <m:e>
                                  <m:r>
                                    <a:rPr lang="en-US" sz="2000" b="0" i="1" smtClean="0">
                                      <a:solidFill>
                                        <a:schemeClr val="tx1"/>
                                      </a:solidFill>
                                      <a:latin typeface="Cambria Math" panose="02040503050406030204" pitchFamily="18" charset="0"/>
                                      <a:cs typeface="+mn-ea"/>
                                      <a:sym typeface="+mn-lt"/>
                                    </a:rPr>
                                    <m:t>∅</m:t>
                                  </m:r>
                                </m:e>
                              </m:nary>
                            </m:den>
                          </m:f>
                          <m:r>
                            <a:rPr lang="en-US" sz="2000" b="0" i="1" smtClean="0">
                              <a:solidFill>
                                <a:schemeClr val="tx1"/>
                              </a:solidFill>
                              <a:latin typeface="Cambria Math" panose="02040503050406030204" pitchFamily="18" charset="0"/>
                              <a:cs typeface="+mn-ea"/>
                              <a:sym typeface="+mn-lt"/>
                            </a:rPr>
                            <m:t>×∁</m:t>
                          </m:r>
                        </m:oMath>
                      </m:oMathPara>
                    </a14:m>
                    <a:endParaRPr lang="en-US" sz="2000" dirty="0">
                      <a:solidFill>
                        <a:schemeClr val="tx1"/>
                      </a:solidFill>
                      <a:cs typeface="+mn-ea"/>
                      <a:sym typeface="+mn-lt"/>
                    </a:endParaRPr>
                  </a:p>
                </p:txBody>
              </p:sp>
            </mc:Choice>
            <mc:Fallback xmlns="">
              <p:sp>
                <p:nvSpPr>
                  <p:cNvPr id="66" name="TextBox 137">
                    <a:extLst>
                      <a:ext uri="{FF2B5EF4-FFF2-40B4-BE49-F238E27FC236}">
                        <a16:creationId xmlns:a16="http://schemas.microsoft.com/office/drawing/2014/main" id="{3AAA6855-64D2-D947-87EC-19ED9E845C54}"/>
                      </a:ext>
                    </a:extLst>
                  </p:cNvPr>
                  <p:cNvSpPr txBox="1">
                    <a:spLocks noRot="1" noChangeAspect="1" noMove="1" noResize="1" noEditPoints="1" noAdjustHandles="1" noChangeArrowheads="1" noChangeShapeType="1" noTextEdit="1"/>
                  </p:cNvSpPr>
                  <p:nvPr/>
                </p:nvSpPr>
                <p:spPr>
                  <a:xfrm>
                    <a:off x="1129214" y="1991925"/>
                    <a:ext cx="1405128" cy="631198"/>
                  </a:xfrm>
                  <a:prstGeom prst="rect">
                    <a:avLst/>
                  </a:prstGeom>
                  <a:blipFill>
                    <a:blip r:embed="rId4"/>
                    <a:stretch>
                      <a:fillRect/>
                    </a:stretch>
                  </a:blipFill>
                </p:spPr>
                <p:txBody>
                  <a:bodyPr/>
                  <a:lstStyle/>
                  <a:p>
                    <a:r>
                      <a:rPr lang="zh-CN" altLang="en-US">
                        <a:noFill/>
                      </a:rPr>
                      <a:t> </a:t>
                    </a:r>
                  </a:p>
                </p:txBody>
              </p:sp>
            </mc:Fallback>
          </mc:AlternateContent>
          <p:sp>
            <p:nvSpPr>
              <p:cNvPr id="69" name="文本框 68">
                <a:extLst>
                  <a:ext uri="{FF2B5EF4-FFF2-40B4-BE49-F238E27FC236}">
                    <a16:creationId xmlns:a16="http://schemas.microsoft.com/office/drawing/2014/main" id="{D7D0A05D-CA9A-334F-A376-AABF98BE588E}"/>
                  </a:ext>
                </a:extLst>
              </p:cNvPr>
              <p:cNvSpPr txBox="1"/>
              <p:nvPr/>
            </p:nvSpPr>
            <p:spPr>
              <a:xfrm>
                <a:off x="71769" y="1525260"/>
                <a:ext cx="2622445" cy="369332"/>
              </a:xfrm>
              <a:prstGeom prst="rect">
                <a:avLst/>
              </a:prstGeom>
              <a:noFill/>
            </p:spPr>
            <p:txBody>
              <a:bodyPr wrap="square">
                <a:spAutoFit/>
              </a:bodyPr>
              <a:lstStyle/>
              <a:p>
                <a:r>
                  <a:rPr lang="en-US" altLang="zh-CN" sz="1800" dirty="0">
                    <a:cs typeface="+mn-ea"/>
                    <a:sym typeface="+mn-lt"/>
                  </a:rPr>
                  <a:t>Proportional sharing</a:t>
                </a:r>
                <a:r>
                  <a:rPr lang="zh-CN" altLang="en-US" sz="1800" dirty="0">
                    <a:cs typeface="+mn-ea"/>
                    <a:sym typeface="+mn-lt"/>
                  </a:rPr>
                  <a:t>：</a:t>
                </a:r>
                <a:r>
                  <a:rPr lang="en-US" altLang="zh-CN" sz="1800" dirty="0">
                    <a:cs typeface="+mn-ea"/>
                    <a:sym typeface="+mn-lt"/>
                  </a:rPr>
                  <a:t> </a:t>
                </a:r>
                <a:endParaRPr lang="zh-CN" altLang="en-US" dirty="0">
                  <a:cs typeface="+mn-ea"/>
                  <a:sym typeface="+mn-lt"/>
                </a:endParaRPr>
              </a:p>
            </p:txBody>
          </p:sp>
        </p:grpSp>
        <p:sp>
          <p:nvSpPr>
            <p:cNvPr id="57" name="文本框 56">
              <a:extLst>
                <a:ext uri="{FF2B5EF4-FFF2-40B4-BE49-F238E27FC236}">
                  <a16:creationId xmlns:a16="http://schemas.microsoft.com/office/drawing/2014/main" id="{18A327AE-A3F3-FD4C-827C-C846631F0A54}"/>
                </a:ext>
              </a:extLst>
            </p:cNvPr>
            <p:cNvSpPr txBox="1"/>
            <p:nvPr/>
          </p:nvSpPr>
          <p:spPr>
            <a:xfrm>
              <a:off x="323431" y="2790378"/>
              <a:ext cx="3513313" cy="307777"/>
            </a:xfrm>
            <a:prstGeom prst="rect">
              <a:avLst/>
            </a:prstGeom>
            <a:noFill/>
          </p:spPr>
          <p:txBody>
            <a:bodyPr wrap="square">
              <a:spAutoFit/>
            </a:bodyPr>
            <a:lstStyle/>
            <a:p>
              <a:r>
                <a:rPr lang="en-US" altLang="zh-CN" sz="1400" dirty="0">
                  <a:solidFill>
                    <a:srgbClr val="0432FF"/>
                  </a:solidFill>
                  <a:latin typeface="Cambria Math" panose="02040503050406030204" pitchFamily="18" charset="0"/>
                </a:rPr>
                <a:t>∑</a:t>
              </a:r>
              <a:r>
                <a:rPr lang="en-US" altLang="zh-CN" sz="1400" dirty="0">
                  <a:solidFill>
                    <a:srgbClr val="0432FF"/>
                  </a:solidFill>
                  <a:latin typeface="Cambria Math" panose="02040503050406030204" pitchFamily="18" charset="0"/>
                  <a:ea typeface="Cambria Math" panose="02040503050406030204" pitchFamily="18" charset="0"/>
                </a:rPr>
                <a:t>∅</a:t>
              </a:r>
              <a:r>
                <a:rPr lang="en-US" altLang="zh-CN" sz="1400" dirty="0">
                  <a:solidFill>
                    <a:srgbClr val="0432FF"/>
                  </a:solidFill>
                </a:rPr>
                <a:t> is total token of all active VM-pairs</a:t>
              </a:r>
              <a:endParaRPr lang="zh-CN" altLang="en-US" sz="1400" dirty="0"/>
            </a:p>
          </p:txBody>
        </p:sp>
      </p:grpSp>
    </p:spTree>
    <p:extLst>
      <p:ext uri="{BB962C8B-B14F-4D97-AF65-F5344CB8AC3E}">
        <p14:creationId xmlns:p14="http://schemas.microsoft.com/office/powerpoint/2010/main" val="2750246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blinds(horizontal)">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checkerboard(across)">
                                      <p:cBhvr>
                                        <p:cTn id="25" dur="500"/>
                                        <p:tgtEl>
                                          <p:spTgt spid="75"/>
                                        </p:tgtEl>
                                      </p:cBhvr>
                                    </p:animEffect>
                                  </p:childTnLst>
                                </p:cTn>
                              </p:par>
                              <p:par>
                                <p:cTn id="26" presetID="1" presetClass="exit"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blinds(horizontal)">
                                      <p:cBhvr>
                                        <p:cTn id="39" dur="50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fade">
                                      <p:cBhvr>
                                        <p:cTn id="44" dur="500"/>
                                        <p:tgtEl>
                                          <p:spTgt spid="8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500"/>
                                        <p:tgtEl>
                                          <p:spTgt spid="8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blinds(horizontal)">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6" grpId="0" animBg="1"/>
      <p:bldP spid="49" grpId="0" animBg="1"/>
      <p:bldP spid="73" grpId="0" animBg="1"/>
      <p:bldP spid="75" grpId="0"/>
      <p:bldP spid="79" grpId="0"/>
      <p:bldP spid="80" grpId="0" animBg="1"/>
      <p:bldP spid="62" grpId="0" animBg="1"/>
      <p:bldP spid="62" grpId="1" animBg="1"/>
      <p:bldP spid="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线连接符 65">
            <a:extLst>
              <a:ext uri="{FF2B5EF4-FFF2-40B4-BE49-F238E27FC236}">
                <a16:creationId xmlns:a16="http://schemas.microsoft.com/office/drawing/2014/main" id="{8B6B0D91-8A53-8D45-A4BA-6CE552BB9CAE}"/>
              </a:ext>
            </a:extLst>
          </p:cNvPr>
          <p:cNvCxnSpPr>
            <a:cxnSpLocks/>
          </p:cNvCxnSpPr>
          <p:nvPr/>
        </p:nvCxnSpPr>
        <p:spPr>
          <a:xfrm>
            <a:off x="8262332" y="5264371"/>
            <a:ext cx="29569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427DA4-F975-DF70-F11E-CE1D4BF2331A}"/>
              </a:ext>
            </a:extLst>
          </p:cNvPr>
          <p:cNvSpPr>
            <a:spLocks noGrp="1"/>
          </p:cNvSpPr>
          <p:nvPr>
            <p:ph type="title"/>
          </p:nvPr>
        </p:nvSpPr>
        <p:spPr/>
        <p:txBody>
          <a:bodyPr>
            <a:normAutofit/>
          </a:bodyPr>
          <a:lstStyle/>
          <a:p>
            <a:r>
              <a:rPr lang="en-US" sz="2800" dirty="0">
                <a:latin typeface="+mn-lt"/>
                <a:ea typeface="+mn-ea"/>
                <a:cs typeface="+mn-ea"/>
                <a:sym typeface="+mn-lt"/>
              </a:rPr>
              <a:t>How does µFAB achieve latency guarantee?</a:t>
            </a:r>
          </a:p>
        </p:txBody>
      </p:sp>
      <p:sp>
        <p:nvSpPr>
          <p:cNvPr id="4" name="Slide Number Placeholder 3">
            <a:extLst>
              <a:ext uri="{FF2B5EF4-FFF2-40B4-BE49-F238E27FC236}">
                <a16:creationId xmlns:a16="http://schemas.microsoft.com/office/drawing/2014/main" id="{9DB0D295-725D-1CB7-54B3-35345AC892B6}"/>
              </a:ext>
            </a:extLst>
          </p:cNvPr>
          <p:cNvSpPr>
            <a:spLocks noGrp="1"/>
          </p:cNvSpPr>
          <p:nvPr>
            <p:ph type="sldNum" sz="quarter" idx="2"/>
          </p:nvPr>
        </p:nvSpPr>
        <p:spPr/>
        <p:txBody>
          <a:bodyPr/>
          <a:lstStyle/>
          <a:p>
            <a:fld id="{86CB4B4D-7CA3-9044-876B-883B54F8677D}" type="slidenum">
              <a:rPr lang="en-US" smtClean="0">
                <a:cs typeface="+mn-ea"/>
                <a:sym typeface="+mn-lt"/>
              </a:rPr>
              <a:t>12</a:t>
            </a:fld>
            <a:endParaRPr lang="en-US">
              <a:cs typeface="+mn-ea"/>
              <a:sym typeface="+mn-lt"/>
            </a:endParaRPr>
          </a:p>
        </p:txBody>
      </p:sp>
      <p:sp>
        <p:nvSpPr>
          <p:cNvPr id="11" name="TextBox 10">
            <a:extLst>
              <a:ext uri="{FF2B5EF4-FFF2-40B4-BE49-F238E27FC236}">
                <a16:creationId xmlns:a16="http://schemas.microsoft.com/office/drawing/2014/main" id="{D7E23ECA-CB1E-D5B1-9E50-097EB4319A54}"/>
              </a:ext>
            </a:extLst>
          </p:cNvPr>
          <p:cNvSpPr txBox="1"/>
          <p:nvPr/>
        </p:nvSpPr>
        <p:spPr>
          <a:xfrm>
            <a:off x="11111254" y="9673009"/>
            <a:ext cx="184731" cy="369332"/>
          </a:xfrm>
          <a:prstGeom prst="rect">
            <a:avLst/>
          </a:prstGeom>
          <a:noFill/>
        </p:spPr>
        <p:txBody>
          <a:bodyPr wrap="none" rtlCol="0">
            <a:spAutoFit/>
          </a:bodyPr>
          <a:lstStyle/>
          <a:p>
            <a:endParaRPr lang="en-US" dirty="0">
              <a:cs typeface="+mn-ea"/>
              <a:sym typeface="+mn-lt"/>
            </a:endParaRPr>
          </a:p>
        </p:txBody>
      </p:sp>
      <p:grpSp>
        <p:nvGrpSpPr>
          <p:cNvPr id="4110" name="组合 4109">
            <a:extLst>
              <a:ext uri="{FF2B5EF4-FFF2-40B4-BE49-F238E27FC236}">
                <a16:creationId xmlns:a16="http://schemas.microsoft.com/office/drawing/2014/main" id="{CB03AAF2-D998-2147-89BF-2F654A4DEB66}"/>
              </a:ext>
            </a:extLst>
          </p:cNvPr>
          <p:cNvGrpSpPr/>
          <p:nvPr/>
        </p:nvGrpSpPr>
        <p:grpSpPr>
          <a:xfrm>
            <a:off x="44262" y="4536670"/>
            <a:ext cx="4431695" cy="790622"/>
            <a:chOff x="44262" y="4536670"/>
            <a:chExt cx="4431695" cy="790622"/>
          </a:xfrm>
        </p:grpSpPr>
        <p:sp>
          <p:nvSpPr>
            <p:cNvPr id="13" name="TextBox 12">
              <a:extLst>
                <a:ext uri="{FF2B5EF4-FFF2-40B4-BE49-F238E27FC236}">
                  <a16:creationId xmlns:a16="http://schemas.microsoft.com/office/drawing/2014/main" id="{A73338DA-D7D9-9627-405E-8F5FB8BCCDCA}"/>
                </a:ext>
              </a:extLst>
            </p:cNvPr>
            <p:cNvSpPr txBox="1"/>
            <p:nvPr/>
          </p:nvSpPr>
          <p:spPr>
            <a:xfrm>
              <a:off x="44262" y="4619406"/>
              <a:ext cx="1802673" cy="707886"/>
            </a:xfrm>
            <a:prstGeom prst="rect">
              <a:avLst/>
            </a:prstGeom>
            <a:noFill/>
          </p:spPr>
          <p:txBody>
            <a:bodyPr wrap="none" rtlCol="0">
              <a:spAutoFit/>
            </a:bodyPr>
            <a:lstStyle/>
            <a:p>
              <a:r>
                <a:rPr lang="en-US" sz="2000" b="1" dirty="0">
                  <a:solidFill>
                    <a:schemeClr val="accent1"/>
                  </a:solidFill>
                  <a:cs typeface="+mn-ea"/>
                  <a:sym typeface="+mn-lt"/>
                </a:rPr>
                <a:t>What tenants</a:t>
              </a:r>
            </a:p>
            <a:p>
              <a:r>
                <a:rPr lang="en-US" sz="2000" b="1" dirty="0">
                  <a:solidFill>
                    <a:schemeClr val="accent1"/>
                  </a:solidFill>
                  <a:cs typeface="+mn-ea"/>
                  <a:sym typeface="+mn-lt"/>
                </a:rPr>
                <a:t> pay for</a:t>
              </a:r>
            </a:p>
          </p:txBody>
        </p:sp>
        <p:sp>
          <p:nvSpPr>
            <p:cNvPr id="14" name="Oval 13">
              <a:extLst>
                <a:ext uri="{FF2B5EF4-FFF2-40B4-BE49-F238E27FC236}">
                  <a16:creationId xmlns:a16="http://schemas.microsoft.com/office/drawing/2014/main" id="{529B4134-B2BA-C726-6ED4-29625E1503D9}"/>
                </a:ext>
              </a:extLst>
            </p:cNvPr>
            <p:cNvSpPr/>
            <p:nvPr/>
          </p:nvSpPr>
          <p:spPr>
            <a:xfrm>
              <a:off x="2077150" y="4536670"/>
              <a:ext cx="2398807" cy="55043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16" name="Straight Arrow Connector 15">
              <a:extLst>
                <a:ext uri="{FF2B5EF4-FFF2-40B4-BE49-F238E27FC236}">
                  <a16:creationId xmlns:a16="http://schemas.microsoft.com/office/drawing/2014/main" id="{7E4D57C5-9AD2-EFEF-1993-C6E634A4D61D}"/>
                </a:ext>
              </a:extLst>
            </p:cNvPr>
            <p:cNvCxnSpPr>
              <a:cxnSpLocks/>
              <a:stCxn id="14" idx="3"/>
            </p:cNvCxnSpPr>
            <p:nvPr/>
          </p:nvCxnSpPr>
          <p:spPr>
            <a:xfrm flipH="1">
              <a:off x="1786567" y="5006499"/>
              <a:ext cx="641880" cy="51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13" name="组合 4112">
            <a:extLst>
              <a:ext uri="{FF2B5EF4-FFF2-40B4-BE49-F238E27FC236}">
                <a16:creationId xmlns:a16="http://schemas.microsoft.com/office/drawing/2014/main" id="{3987CA93-CE72-7E47-89EC-3D772BE935D7}"/>
              </a:ext>
            </a:extLst>
          </p:cNvPr>
          <p:cNvGrpSpPr/>
          <p:nvPr/>
        </p:nvGrpSpPr>
        <p:grpSpPr>
          <a:xfrm>
            <a:off x="1308145" y="1830283"/>
            <a:ext cx="6686757" cy="532556"/>
            <a:chOff x="1308145" y="1830283"/>
            <a:chExt cx="6686757" cy="532556"/>
          </a:xfrm>
        </p:grpSpPr>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FDC07C8A-5751-CD44-839D-A4E9F45E0E6A}"/>
                    </a:ext>
                  </a:extLst>
                </p:cNvPr>
                <p:cNvSpPr txBox="1"/>
                <p:nvPr/>
              </p:nvSpPr>
              <p:spPr>
                <a:xfrm>
                  <a:off x="1308145" y="1830283"/>
                  <a:ext cx="2172813" cy="529825"/>
                </a:xfrm>
                <a:prstGeom prst="rect">
                  <a:avLst/>
                </a:prstGeom>
                <a:noFill/>
              </p:spPr>
              <p:txBody>
                <a:bodyPr wrap="square">
                  <a:spAutoFit/>
                </a:bodyPr>
                <a:lstStyle/>
                <a:p>
                  <a14:m>
                    <m:oMath xmlns:m="http://schemas.openxmlformats.org/officeDocument/2006/math">
                      <m:r>
                        <a:rPr lang="en-US" altLang="zh-CN" sz="1800" b="0" i="1" smtClean="0">
                          <a:solidFill>
                            <a:schemeClr val="tx1"/>
                          </a:solidFill>
                          <a:latin typeface="Cambria Math" panose="02040503050406030204" pitchFamily="18" charset="0"/>
                          <a:cs typeface="+mn-ea"/>
                          <a:sym typeface="+mn-lt"/>
                        </a:rPr>
                        <m:t>𝑅</m:t>
                      </m:r>
                      <m:r>
                        <a:rPr lang="en-US" altLang="zh-CN" sz="1800" b="0" i="1" smtClean="0">
                          <a:solidFill>
                            <a:schemeClr val="tx1"/>
                          </a:solidFill>
                          <a:latin typeface="Cambria Math" panose="02040503050406030204" pitchFamily="18" charset="0"/>
                          <a:cs typeface="+mn-ea"/>
                          <a:sym typeface="+mn-lt"/>
                        </a:rPr>
                        <m:t>= </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𝜙</m:t>
                          </m:r>
                        </m:num>
                        <m:den>
                          <m:nary>
                            <m:naryPr>
                              <m:chr m:val="∑"/>
                              <m:subHide m:val="on"/>
                              <m:supHide m:val="on"/>
                              <m:ctrlPr>
                                <a:rPr lang="en-US" altLang="zh-CN" sz="1800" b="0" i="1" smtClean="0">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m:t>
                              </m:r>
                            </m:e>
                          </m:nary>
                        </m:den>
                      </m:f>
                      <m:r>
                        <a:rPr lang="en-US" altLang="zh-CN" sz="1800" b="0" i="1" smtClean="0">
                          <a:solidFill>
                            <a:schemeClr val="tx1"/>
                          </a:solidFill>
                          <a:latin typeface="Cambria Math" panose="02040503050406030204" pitchFamily="18" charset="0"/>
                          <a:cs typeface="+mn-ea"/>
                          <a:sym typeface="+mn-lt"/>
                        </a:rPr>
                        <m:t>×</m:t>
                      </m:r>
                      <m:nary>
                        <m:naryPr>
                          <m:chr m:val="∑"/>
                          <m:subHide m:val="on"/>
                          <m:supHide m:val="on"/>
                          <m:ctrlPr>
                            <a:rPr lang="en-US" altLang="zh-CN" sz="1800" i="1">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𝑅</m:t>
                          </m:r>
                        </m:e>
                      </m:nary>
                      <m:r>
                        <a:rPr lang="en-US" altLang="zh-CN" sz="1800" b="0" i="1" smtClean="0">
                          <a:solidFill>
                            <a:schemeClr val="tx1"/>
                          </a:solidFill>
                          <a:latin typeface="Cambria Math" panose="02040503050406030204" pitchFamily="18" charset="0"/>
                          <a:cs typeface="+mn-ea"/>
                          <a:sym typeface="+mn-lt"/>
                        </a:rPr>
                        <m:t>×</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𝐶</m:t>
                          </m:r>
                        </m:num>
                        <m:den>
                          <m:r>
                            <a:rPr lang="en-US" altLang="zh-CN" sz="1800" b="0" i="1" smtClean="0">
                              <a:solidFill>
                                <a:schemeClr val="tx1"/>
                              </a:solidFill>
                              <a:latin typeface="Cambria Math" panose="02040503050406030204" pitchFamily="18" charset="0"/>
                              <a:cs typeface="+mn-ea"/>
                              <a:sym typeface="+mn-lt"/>
                            </a:rPr>
                            <m:t>𝑡𝑥</m:t>
                          </m:r>
                        </m:den>
                      </m:f>
                    </m:oMath>
                  </a14:m>
                  <a:r>
                    <a:rPr lang="en-US" altLang="zh-CN" sz="1800" dirty="0">
                      <a:solidFill>
                        <a:schemeClr val="tx1"/>
                      </a:solidFill>
                      <a:cs typeface="+mn-ea"/>
                      <a:sym typeface="+mn-lt"/>
                    </a:rPr>
                    <a:t> </a:t>
                  </a:r>
                </a:p>
              </p:txBody>
            </p:sp>
          </mc:Choice>
          <mc:Fallback xmlns="">
            <p:sp>
              <p:nvSpPr>
                <p:cNvPr id="24" name="文本框 23">
                  <a:extLst>
                    <a:ext uri="{FF2B5EF4-FFF2-40B4-BE49-F238E27FC236}">
                      <a16:creationId xmlns:a16="http://schemas.microsoft.com/office/drawing/2014/main" id="{FDC07C8A-5751-CD44-839D-A4E9F45E0E6A}"/>
                    </a:ext>
                  </a:extLst>
                </p:cNvPr>
                <p:cNvSpPr txBox="1">
                  <a:spLocks noRot="1" noChangeAspect="1" noMove="1" noResize="1" noEditPoints="1" noAdjustHandles="1" noChangeArrowheads="1" noChangeShapeType="1" noTextEdit="1"/>
                </p:cNvSpPr>
                <p:nvPr/>
              </p:nvSpPr>
              <p:spPr>
                <a:xfrm>
                  <a:off x="1308145" y="1830283"/>
                  <a:ext cx="2172813" cy="529825"/>
                </a:xfrm>
                <a:prstGeom prst="rect">
                  <a:avLst/>
                </a:prstGeom>
                <a:blipFill>
                  <a:blip r:embed="rId3"/>
                  <a:stretch>
                    <a:fillRect t="-71264" b="-111494"/>
                  </a:stretch>
                </a:blipFill>
              </p:spPr>
              <p:txBody>
                <a:bodyPr/>
                <a:lstStyle/>
                <a:p>
                  <a:r>
                    <a:rPr lang="zh-CN" altLang="en-US">
                      <a:noFill/>
                    </a:rPr>
                    <a:t> </a:t>
                  </a:r>
                </a:p>
              </p:txBody>
            </p:sp>
          </mc:Fallback>
        </mc:AlternateContent>
        <p:sp>
          <p:nvSpPr>
            <p:cNvPr id="3" name="右箭头 2">
              <a:extLst>
                <a:ext uri="{FF2B5EF4-FFF2-40B4-BE49-F238E27FC236}">
                  <a16:creationId xmlns:a16="http://schemas.microsoft.com/office/drawing/2014/main" id="{58EAA724-7983-0942-BF58-09265A414CC2}"/>
                </a:ext>
              </a:extLst>
            </p:cNvPr>
            <p:cNvSpPr/>
            <p:nvPr/>
          </p:nvSpPr>
          <p:spPr>
            <a:xfrm>
              <a:off x="3787174" y="1921768"/>
              <a:ext cx="501339" cy="326859"/>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cs typeface="+mn-ea"/>
                <a:sym typeface="+mn-lt"/>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30376FC4-665B-6F41-BC76-F6AF1D837EF1}"/>
                    </a:ext>
                  </a:extLst>
                </p:cNvPr>
                <p:cNvSpPr txBox="1"/>
                <p:nvPr/>
              </p:nvSpPr>
              <p:spPr>
                <a:xfrm>
                  <a:off x="4669045" y="1833014"/>
                  <a:ext cx="3325857" cy="529825"/>
                </a:xfrm>
                <a:prstGeom prst="rect">
                  <a:avLst/>
                </a:prstGeom>
                <a:noFill/>
              </p:spPr>
              <p:txBody>
                <a:bodyPr wrap="square">
                  <a:spAutoFit/>
                </a:bodyPr>
                <a:lstStyle/>
                <a:p>
                  <a14:m>
                    <m:oMath xmlns:m="http://schemas.openxmlformats.org/officeDocument/2006/math">
                      <m:r>
                        <a:rPr lang="en-US" altLang="zh-CN" sz="1800" b="0" i="1" smtClean="0">
                          <a:solidFill>
                            <a:schemeClr val="tx1"/>
                          </a:solidFill>
                          <a:latin typeface="Cambria Math" panose="02040503050406030204" pitchFamily="18" charset="0"/>
                          <a:cs typeface="+mn-ea"/>
                          <a:sym typeface="+mn-lt"/>
                        </a:rPr>
                        <m:t>𝑤</m:t>
                      </m:r>
                      <m:r>
                        <a:rPr lang="en-US" altLang="zh-CN" sz="1800" b="0" i="1" smtClean="0">
                          <a:solidFill>
                            <a:schemeClr val="tx1"/>
                          </a:solidFill>
                          <a:latin typeface="Cambria Math" panose="02040503050406030204" pitchFamily="18" charset="0"/>
                          <a:cs typeface="+mn-ea"/>
                          <a:sym typeface="+mn-lt"/>
                        </a:rPr>
                        <m:t>= </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𝜙</m:t>
                          </m:r>
                        </m:num>
                        <m:den>
                          <m:nary>
                            <m:naryPr>
                              <m:chr m:val="∑"/>
                              <m:subHide m:val="on"/>
                              <m:supHide m:val="on"/>
                              <m:ctrlPr>
                                <a:rPr lang="en-US" altLang="zh-CN" sz="1800" b="0" i="1" smtClean="0">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m:t>
                              </m:r>
                            </m:e>
                          </m:nary>
                        </m:den>
                      </m:f>
                      <m:r>
                        <a:rPr lang="en-US" altLang="zh-CN" sz="1800" b="0" i="1" smtClean="0">
                          <a:solidFill>
                            <a:schemeClr val="tx1"/>
                          </a:solidFill>
                          <a:latin typeface="Cambria Math" panose="02040503050406030204" pitchFamily="18" charset="0"/>
                          <a:cs typeface="+mn-ea"/>
                          <a:sym typeface="+mn-lt"/>
                        </a:rPr>
                        <m:t>×</m:t>
                      </m:r>
                      <m:nary>
                        <m:naryPr>
                          <m:chr m:val="∑"/>
                          <m:subHide m:val="on"/>
                          <m:supHide m:val="on"/>
                          <m:ctrlPr>
                            <a:rPr lang="en-US" altLang="zh-CN" sz="1800" i="1">
                              <a:solidFill>
                                <a:schemeClr val="tx1"/>
                              </a:solidFill>
                              <a:latin typeface="Cambria Math" panose="02040503050406030204" pitchFamily="18" charset="0"/>
                              <a:cs typeface="+mn-ea"/>
                              <a:sym typeface="+mn-lt"/>
                            </a:rPr>
                          </m:ctrlPr>
                        </m:naryPr>
                        <m:sub/>
                        <m:sup/>
                        <m:e>
                          <m:r>
                            <a:rPr lang="en-US" altLang="zh-CN" sz="1800" b="0" i="1" smtClean="0">
                              <a:solidFill>
                                <a:schemeClr val="tx1"/>
                              </a:solidFill>
                              <a:latin typeface="Cambria Math" panose="02040503050406030204" pitchFamily="18" charset="0"/>
                              <a:cs typeface="+mn-ea"/>
                              <a:sym typeface="+mn-lt"/>
                            </a:rPr>
                            <m:t>𝑤</m:t>
                          </m:r>
                        </m:e>
                      </m:nary>
                      <m:r>
                        <a:rPr lang="en-US" altLang="zh-CN" sz="1800" b="0" i="1" smtClean="0">
                          <a:solidFill>
                            <a:schemeClr val="tx1"/>
                          </a:solidFill>
                          <a:latin typeface="Cambria Math" panose="02040503050406030204" pitchFamily="18" charset="0"/>
                          <a:cs typeface="+mn-ea"/>
                          <a:sym typeface="+mn-lt"/>
                        </a:rPr>
                        <m:t>×</m:t>
                      </m:r>
                      <m:f>
                        <m:fPr>
                          <m:ctrlPr>
                            <a:rPr lang="en-US" altLang="zh-CN" sz="1800" b="0" i="1" smtClean="0">
                              <a:solidFill>
                                <a:schemeClr val="tx1"/>
                              </a:solidFill>
                              <a:latin typeface="Cambria Math" panose="02040503050406030204" pitchFamily="18" charset="0"/>
                              <a:cs typeface="+mn-ea"/>
                              <a:sym typeface="+mn-lt"/>
                            </a:rPr>
                          </m:ctrlPr>
                        </m:fPr>
                        <m:num>
                          <m:r>
                            <a:rPr lang="en-US" altLang="zh-CN" sz="1800" b="0" i="1" smtClean="0">
                              <a:solidFill>
                                <a:schemeClr val="tx1"/>
                              </a:solidFill>
                              <a:latin typeface="Cambria Math" panose="02040503050406030204" pitchFamily="18" charset="0"/>
                              <a:cs typeface="+mn-ea"/>
                              <a:sym typeface="+mn-lt"/>
                            </a:rPr>
                            <m:t>𝐶</m:t>
                          </m:r>
                          <m:r>
                            <a:rPr lang="en-US" altLang="zh-CN" sz="1800" b="0" i="1" smtClean="0">
                              <a:solidFill>
                                <a:schemeClr val="tx1"/>
                              </a:solidFill>
                              <a:latin typeface="Cambria Math" panose="02040503050406030204" pitchFamily="18" charset="0"/>
                              <a:cs typeface="+mn-ea"/>
                              <a:sym typeface="+mn-lt"/>
                            </a:rPr>
                            <m:t> × </m:t>
                          </m:r>
                          <m:r>
                            <a:rPr lang="en-US" altLang="zh-CN" b="0" i="1" smtClean="0">
                              <a:latin typeface="Cambria Math" panose="02040503050406030204" pitchFamily="18" charset="0"/>
                              <a:cs typeface="+mn-ea"/>
                              <a:sym typeface="+mn-lt"/>
                            </a:rPr>
                            <m:t>𝑅𝑇𝑇</m:t>
                          </m:r>
                        </m:num>
                        <m:den>
                          <m:r>
                            <a:rPr lang="en-US" altLang="zh-CN" sz="1800" b="0" i="1" smtClean="0">
                              <a:solidFill>
                                <a:schemeClr val="tx1"/>
                              </a:solidFill>
                              <a:latin typeface="Cambria Math" panose="02040503050406030204" pitchFamily="18" charset="0"/>
                              <a:cs typeface="+mn-ea"/>
                              <a:sym typeface="+mn-lt"/>
                            </a:rPr>
                            <m:t>𝑡𝑥</m:t>
                          </m:r>
                          <m:r>
                            <a:rPr lang="en-US" altLang="zh-CN" sz="1800" b="0" i="1" smtClean="0">
                              <a:solidFill>
                                <a:schemeClr val="tx1"/>
                              </a:solidFill>
                              <a:latin typeface="Cambria Math" panose="02040503050406030204" pitchFamily="18" charset="0"/>
                              <a:cs typeface="+mn-ea"/>
                              <a:sym typeface="+mn-lt"/>
                            </a:rPr>
                            <m:t> × </m:t>
                          </m:r>
                          <m:r>
                            <a:rPr lang="en-US" altLang="zh-CN" b="0" i="1" smtClean="0">
                              <a:latin typeface="Cambria Math" panose="02040503050406030204" pitchFamily="18" charset="0"/>
                              <a:cs typeface="+mn-ea"/>
                              <a:sym typeface="+mn-lt"/>
                            </a:rPr>
                            <m:t>𝑅𝑇𝑇</m:t>
                          </m:r>
                          <m:r>
                            <a:rPr lang="en-US" altLang="zh-CN" b="0" i="1" smtClean="0">
                              <a:latin typeface="Cambria Math" panose="02040503050406030204" pitchFamily="18" charset="0"/>
                              <a:cs typeface="+mn-ea"/>
                              <a:sym typeface="+mn-lt"/>
                            </a:rPr>
                            <m:t>+</m:t>
                          </m:r>
                          <m:r>
                            <a:rPr lang="en-US" altLang="zh-CN" b="0" i="1" smtClean="0">
                              <a:latin typeface="Cambria Math" panose="02040503050406030204" pitchFamily="18" charset="0"/>
                              <a:cs typeface="+mn-ea"/>
                              <a:sym typeface="+mn-lt"/>
                            </a:rPr>
                            <m:t>𝑞𝑙𝑒𝑛</m:t>
                          </m:r>
                        </m:den>
                      </m:f>
                    </m:oMath>
                  </a14:m>
                  <a:r>
                    <a:rPr lang="en-US" altLang="zh-CN" sz="1800" dirty="0">
                      <a:solidFill>
                        <a:schemeClr val="tx1"/>
                      </a:solidFill>
                      <a:cs typeface="+mn-ea"/>
                      <a:sym typeface="+mn-lt"/>
                    </a:rPr>
                    <a:t> </a:t>
                  </a:r>
                </a:p>
              </p:txBody>
            </p:sp>
          </mc:Choice>
          <mc:Fallback xmlns="">
            <p:sp>
              <p:nvSpPr>
                <p:cNvPr id="25" name="文本框 24">
                  <a:extLst>
                    <a:ext uri="{FF2B5EF4-FFF2-40B4-BE49-F238E27FC236}">
                      <a16:creationId xmlns:a16="http://schemas.microsoft.com/office/drawing/2014/main" id="{30376FC4-665B-6F41-BC76-F6AF1D837EF1}"/>
                    </a:ext>
                  </a:extLst>
                </p:cNvPr>
                <p:cNvSpPr txBox="1">
                  <a:spLocks noRot="1" noChangeAspect="1" noMove="1" noResize="1" noEditPoints="1" noAdjustHandles="1" noChangeArrowheads="1" noChangeShapeType="1" noTextEdit="1"/>
                </p:cNvSpPr>
                <p:nvPr/>
              </p:nvSpPr>
              <p:spPr>
                <a:xfrm>
                  <a:off x="4669045" y="1833014"/>
                  <a:ext cx="3325857" cy="529825"/>
                </a:xfrm>
                <a:prstGeom prst="rect">
                  <a:avLst/>
                </a:prstGeom>
                <a:blipFill>
                  <a:blip r:embed="rId4"/>
                  <a:stretch>
                    <a:fillRect t="-71264" b="-111494"/>
                  </a:stretch>
                </a:blipFill>
              </p:spPr>
              <p:txBody>
                <a:bodyPr/>
                <a:lstStyle/>
                <a:p>
                  <a:r>
                    <a:rPr lang="zh-CN" altLang="en-US">
                      <a:noFill/>
                    </a:rPr>
                    <a:t> </a:t>
                  </a:r>
                </a:p>
              </p:txBody>
            </p:sp>
          </mc:Fallback>
        </mc:AlternateContent>
      </p:grpSp>
      <p:grpSp>
        <p:nvGrpSpPr>
          <p:cNvPr id="4114" name="组合 4113">
            <a:extLst>
              <a:ext uri="{FF2B5EF4-FFF2-40B4-BE49-F238E27FC236}">
                <a16:creationId xmlns:a16="http://schemas.microsoft.com/office/drawing/2014/main" id="{F0C08383-23E4-E042-A2EB-14C5460957E6}"/>
              </a:ext>
            </a:extLst>
          </p:cNvPr>
          <p:cNvGrpSpPr/>
          <p:nvPr/>
        </p:nvGrpSpPr>
        <p:grpSpPr>
          <a:xfrm>
            <a:off x="7164780" y="1843882"/>
            <a:ext cx="4457842" cy="515109"/>
            <a:chOff x="7164780" y="1843882"/>
            <a:chExt cx="4457842" cy="515109"/>
          </a:xfrm>
        </p:grpSpPr>
        <p:sp>
          <p:nvSpPr>
            <p:cNvPr id="26" name="文本框 25">
              <a:extLst>
                <a:ext uri="{FF2B5EF4-FFF2-40B4-BE49-F238E27FC236}">
                  <a16:creationId xmlns:a16="http://schemas.microsoft.com/office/drawing/2014/main" id="{0EC94669-33B0-5840-ABFF-106880AF6AF2}"/>
                </a:ext>
              </a:extLst>
            </p:cNvPr>
            <p:cNvSpPr txBox="1"/>
            <p:nvPr/>
          </p:nvSpPr>
          <p:spPr>
            <a:xfrm>
              <a:off x="8169729" y="1843882"/>
              <a:ext cx="3452893" cy="369332"/>
            </a:xfrm>
            <a:prstGeom prst="rect">
              <a:avLst/>
            </a:prstGeom>
            <a:noFill/>
          </p:spPr>
          <p:txBody>
            <a:bodyPr wrap="square">
              <a:spAutoFit/>
            </a:bodyPr>
            <a:lstStyle/>
            <a:p>
              <a:r>
                <a:rPr lang="en-US" altLang="zh-CN" sz="1800" dirty="0">
                  <a:cs typeface="+mn-ea"/>
                  <a:sym typeface="+mn-lt"/>
                </a:rPr>
                <a:t>handle short-term traffic bursts</a:t>
              </a:r>
              <a:endParaRPr lang="zh-CN" altLang="en-US" dirty="0">
                <a:cs typeface="+mn-ea"/>
                <a:sym typeface="+mn-lt"/>
              </a:endParaRPr>
            </a:p>
          </p:txBody>
        </p:sp>
        <p:cxnSp>
          <p:nvCxnSpPr>
            <p:cNvPr id="17" name="直线连接符 16">
              <a:extLst>
                <a:ext uri="{FF2B5EF4-FFF2-40B4-BE49-F238E27FC236}">
                  <a16:creationId xmlns:a16="http://schemas.microsoft.com/office/drawing/2014/main" id="{8C07368E-AEDC-BD46-BD25-9ED3332318C7}"/>
                </a:ext>
              </a:extLst>
            </p:cNvPr>
            <p:cNvCxnSpPr/>
            <p:nvPr/>
          </p:nvCxnSpPr>
          <p:spPr>
            <a:xfrm>
              <a:off x="7164780" y="2358991"/>
              <a:ext cx="41712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9B5EB9D6-1633-8E4D-AE5C-C3F3576AEAC2}"/>
                </a:ext>
              </a:extLst>
            </p:cNvPr>
            <p:cNvCxnSpPr>
              <a:cxnSpLocks/>
            </p:cNvCxnSpPr>
            <p:nvPr/>
          </p:nvCxnSpPr>
          <p:spPr>
            <a:xfrm flipV="1">
              <a:off x="7581901" y="2070461"/>
              <a:ext cx="587828" cy="2885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a:extLst>
                <a:ext uri="{FF2B5EF4-FFF2-40B4-BE49-F238E27FC236}">
                  <a16:creationId xmlns:a16="http://schemas.microsoft.com/office/drawing/2014/main" id="{AA540773-A92D-1048-BC00-9174EB5FEEEA}"/>
                </a:ext>
              </a:extLst>
            </p:cNvPr>
            <p:cNvCxnSpPr>
              <a:cxnSpLocks/>
            </p:cNvCxnSpPr>
            <p:nvPr/>
          </p:nvCxnSpPr>
          <p:spPr>
            <a:xfrm flipV="1">
              <a:off x="8169729" y="1868000"/>
              <a:ext cx="0" cy="3946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12" name="组合 4111">
            <a:extLst>
              <a:ext uri="{FF2B5EF4-FFF2-40B4-BE49-F238E27FC236}">
                <a16:creationId xmlns:a16="http://schemas.microsoft.com/office/drawing/2014/main" id="{22FC8A56-CBDD-0F41-9B7B-9FE88536CBB5}"/>
              </a:ext>
            </a:extLst>
          </p:cNvPr>
          <p:cNvGrpSpPr/>
          <p:nvPr/>
        </p:nvGrpSpPr>
        <p:grpSpPr>
          <a:xfrm>
            <a:off x="355121" y="1106633"/>
            <a:ext cx="11706886" cy="401415"/>
            <a:chOff x="355121" y="1106633"/>
            <a:chExt cx="11706886" cy="401415"/>
          </a:xfrm>
        </p:grpSpPr>
        <p:sp>
          <p:nvSpPr>
            <p:cNvPr id="23" name="文本框 22">
              <a:extLst>
                <a:ext uri="{FF2B5EF4-FFF2-40B4-BE49-F238E27FC236}">
                  <a16:creationId xmlns:a16="http://schemas.microsoft.com/office/drawing/2014/main" id="{1B7547B8-5603-AE4B-9531-918FF34DA1A9}"/>
                </a:ext>
              </a:extLst>
            </p:cNvPr>
            <p:cNvSpPr txBox="1"/>
            <p:nvPr/>
          </p:nvSpPr>
          <p:spPr>
            <a:xfrm>
              <a:off x="355121" y="1107938"/>
              <a:ext cx="3989016" cy="400110"/>
            </a:xfrm>
            <a:prstGeom prst="rect">
              <a:avLst/>
            </a:prstGeom>
            <a:solidFill>
              <a:schemeClr val="accent1"/>
            </a:solidFill>
          </p:spPr>
          <p:txBody>
            <a:bodyPr wrap="square">
              <a:spAutoFit/>
            </a:bodyPr>
            <a:lstStyle/>
            <a:p>
              <a:r>
                <a:rPr lang="en-US" altLang="zh-CN" sz="2000" dirty="0">
                  <a:solidFill>
                    <a:schemeClr val="bg1"/>
                  </a:solidFill>
                  <a:cs typeface="+mn-ea"/>
                  <a:sym typeface="+mn-lt"/>
                </a:rPr>
                <a:t>Window-based</a:t>
              </a:r>
              <a:r>
                <a:rPr lang="zh-CN" altLang="en-US" sz="2000" dirty="0">
                  <a:solidFill>
                    <a:schemeClr val="bg1"/>
                  </a:solidFill>
                  <a:cs typeface="+mn-ea"/>
                  <a:sym typeface="+mn-lt"/>
                </a:rPr>
                <a:t> </a:t>
              </a:r>
              <a:r>
                <a:rPr lang="en-US" altLang="zh-CN" sz="2000" dirty="0">
                  <a:solidFill>
                    <a:schemeClr val="bg1"/>
                  </a:solidFill>
                  <a:cs typeface="+mn-ea"/>
                  <a:sym typeface="+mn-lt"/>
                </a:rPr>
                <a:t>traffic</a:t>
              </a:r>
              <a:r>
                <a:rPr lang="zh-CN" altLang="en-US" sz="2000" dirty="0">
                  <a:solidFill>
                    <a:schemeClr val="bg1"/>
                  </a:solidFill>
                  <a:cs typeface="+mn-ea"/>
                  <a:sym typeface="+mn-lt"/>
                </a:rPr>
                <a:t> </a:t>
              </a:r>
              <a:r>
                <a:rPr lang="en-US" altLang="zh-CN" sz="2000" dirty="0">
                  <a:solidFill>
                    <a:schemeClr val="bg1"/>
                  </a:solidFill>
                  <a:cs typeface="+mn-ea"/>
                  <a:sym typeface="+mn-lt"/>
                </a:rPr>
                <a:t>admission </a:t>
              </a:r>
              <a:endParaRPr lang="zh-CN" altLang="en-US" sz="2000" dirty="0">
                <a:solidFill>
                  <a:schemeClr val="bg1"/>
                </a:solidFill>
                <a:cs typeface="+mn-ea"/>
                <a:sym typeface="+mn-lt"/>
              </a:endParaRPr>
            </a:p>
          </p:txBody>
        </p:sp>
        <p:sp>
          <p:nvSpPr>
            <p:cNvPr id="42" name="文本框 41">
              <a:extLst>
                <a:ext uri="{FF2B5EF4-FFF2-40B4-BE49-F238E27FC236}">
                  <a16:creationId xmlns:a16="http://schemas.microsoft.com/office/drawing/2014/main" id="{C91765B4-D4FC-9E48-AEA2-B0F749E59793}"/>
                </a:ext>
              </a:extLst>
            </p:cNvPr>
            <p:cNvSpPr txBox="1"/>
            <p:nvPr/>
          </p:nvSpPr>
          <p:spPr>
            <a:xfrm>
              <a:off x="4344136" y="1106633"/>
              <a:ext cx="7717871" cy="400110"/>
            </a:xfrm>
            <a:prstGeom prst="rect">
              <a:avLst/>
            </a:prstGeom>
            <a:solidFill>
              <a:schemeClr val="accent2"/>
            </a:solidFill>
          </p:spPr>
          <p:txBody>
            <a:bodyPr wrap="square">
              <a:spAutoFit/>
            </a:bodyPr>
            <a:lstStyle/>
            <a:p>
              <a:r>
                <a:rPr lang="en-US" altLang="zh-CN" sz="2000" dirty="0">
                  <a:solidFill>
                    <a:schemeClr val="bg1"/>
                  </a:solidFill>
                  <a:cs typeface="+mn-ea"/>
                  <a:sym typeface="+mn-lt"/>
                </a:rPr>
                <a:t>limit the inflight traffic</a:t>
              </a:r>
              <a:endParaRPr lang="zh-CN" altLang="en-US" sz="2000" dirty="0">
                <a:solidFill>
                  <a:schemeClr val="bg1"/>
                </a:solidFill>
                <a:cs typeface="+mn-ea"/>
                <a:sym typeface="+mn-lt"/>
              </a:endParaRPr>
            </a:p>
          </p:txBody>
        </p:sp>
      </p:grpSp>
      <p:grpSp>
        <p:nvGrpSpPr>
          <p:cNvPr id="4115" name="组合 4114">
            <a:extLst>
              <a:ext uri="{FF2B5EF4-FFF2-40B4-BE49-F238E27FC236}">
                <a16:creationId xmlns:a16="http://schemas.microsoft.com/office/drawing/2014/main" id="{9B66FCAA-DA48-3E4E-9927-B580B6637A80}"/>
              </a:ext>
            </a:extLst>
          </p:cNvPr>
          <p:cNvGrpSpPr/>
          <p:nvPr/>
        </p:nvGrpSpPr>
        <p:grpSpPr>
          <a:xfrm>
            <a:off x="355121" y="2684914"/>
            <a:ext cx="11706890" cy="401415"/>
            <a:chOff x="355121" y="2684914"/>
            <a:chExt cx="11706890" cy="401415"/>
          </a:xfrm>
        </p:grpSpPr>
        <p:sp>
          <p:nvSpPr>
            <p:cNvPr id="43" name="文本框 42">
              <a:extLst>
                <a:ext uri="{FF2B5EF4-FFF2-40B4-BE49-F238E27FC236}">
                  <a16:creationId xmlns:a16="http://schemas.microsoft.com/office/drawing/2014/main" id="{C9C21657-94CB-D344-AB2F-7AC25C8C16AB}"/>
                </a:ext>
              </a:extLst>
            </p:cNvPr>
            <p:cNvSpPr txBox="1"/>
            <p:nvPr/>
          </p:nvSpPr>
          <p:spPr>
            <a:xfrm>
              <a:off x="355121" y="2686219"/>
              <a:ext cx="3989016" cy="400110"/>
            </a:xfrm>
            <a:prstGeom prst="rect">
              <a:avLst/>
            </a:prstGeom>
            <a:solidFill>
              <a:schemeClr val="accent1"/>
            </a:solidFill>
          </p:spPr>
          <p:txBody>
            <a:bodyPr wrap="square">
              <a:spAutoFit/>
            </a:bodyPr>
            <a:lstStyle/>
            <a:p>
              <a:r>
                <a:rPr lang="en-US" altLang="zh-CN" sz="2000" dirty="0">
                  <a:solidFill>
                    <a:schemeClr val="bg1"/>
                  </a:solidFill>
                  <a:cs typeface="+mn-ea"/>
                  <a:sym typeface="+mn-lt"/>
                </a:rPr>
                <a:t>Two-stage</a:t>
              </a:r>
              <a:r>
                <a:rPr lang="zh-CN" altLang="en-US" sz="2000" dirty="0">
                  <a:solidFill>
                    <a:schemeClr val="bg1"/>
                  </a:solidFill>
                  <a:cs typeface="+mn-ea"/>
                  <a:sym typeface="+mn-lt"/>
                </a:rPr>
                <a:t> </a:t>
              </a:r>
              <a:r>
                <a:rPr lang="en-US" altLang="zh-CN" sz="2000" dirty="0">
                  <a:solidFill>
                    <a:schemeClr val="bg1"/>
                  </a:solidFill>
                  <a:cs typeface="+mn-ea"/>
                  <a:sym typeface="+mn-lt"/>
                </a:rPr>
                <a:t>traffic</a:t>
              </a:r>
              <a:r>
                <a:rPr lang="zh-CN" altLang="en-US" sz="2000" dirty="0">
                  <a:solidFill>
                    <a:schemeClr val="bg1"/>
                  </a:solidFill>
                  <a:cs typeface="+mn-ea"/>
                  <a:sym typeface="+mn-lt"/>
                </a:rPr>
                <a:t> </a:t>
              </a:r>
              <a:r>
                <a:rPr lang="en-US" altLang="zh-CN" sz="2000" dirty="0">
                  <a:solidFill>
                    <a:schemeClr val="bg1"/>
                  </a:solidFill>
                  <a:cs typeface="+mn-ea"/>
                  <a:sym typeface="+mn-lt"/>
                </a:rPr>
                <a:t>admission </a:t>
              </a:r>
              <a:endParaRPr lang="zh-CN" altLang="en-US" sz="2000" dirty="0">
                <a:solidFill>
                  <a:schemeClr val="bg1"/>
                </a:solidFill>
                <a:cs typeface="+mn-ea"/>
                <a:sym typeface="+mn-lt"/>
              </a:endParaRPr>
            </a:p>
          </p:txBody>
        </p:sp>
        <p:sp>
          <p:nvSpPr>
            <p:cNvPr id="44" name="文本框 43">
              <a:extLst>
                <a:ext uri="{FF2B5EF4-FFF2-40B4-BE49-F238E27FC236}">
                  <a16:creationId xmlns:a16="http://schemas.microsoft.com/office/drawing/2014/main" id="{92948FDE-2DF4-4348-A131-DE9DB583E45D}"/>
                </a:ext>
              </a:extLst>
            </p:cNvPr>
            <p:cNvSpPr txBox="1"/>
            <p:nvPr/>
          </p:nvSpPr>
          <p:spPr>
            <a:xfrm>
              <a:off x="4344136" y="2684914"/>
              <a:ext cx="7717875" cy="400110"/>
            </a:xfrm>
            <a:prstGeom prst="rect">
              <a:avLst/>
            </a:prstGeom>
            <a:solidFill>
              <a:schemeClr val="accent2"/>
            </a:solidFill>
          </p:spPr>
          <p:txBody>
            <a:bodyPr wrap="square">
              <a:spAutoFit/>
            </a:bodyPr>
            <a:lstStyle/>
            <a:p>
              <a:pPr algn="ctr"/>
              <a:r>
                <a:rPr lang="en-US" altLang="zh-CN" sz="2000" dirty="0">
                  <a:solidFill>
                    <a:schemeClr val="bg1"/>
                  </a:solidFill>
                  <a:cs typeface="+mn-ea"/>
                  <a:sym typeface="+mn-lt"/>
                </a:rPr>
                <a:t>handle</a:t>
              </a:r>
              <a:r>
                <a:rPr lang="zh-CN" altLang="en-US" sz="2000" dirty="0">
                  <a:solidFill>
                    <a:schemeClr val="bg1"/>
                  </a:solidFill>
                  <a:cs typeface="+mn-ea"/>
                  <a:sym typeface="+mn-lt"/>
                </a:rPr>
                <a:t> </a:t>
              </a:r>
              <a:r>
                <a:rPr lang="en-US" altLang="zh-CN" sz="2000" dirty="0">
                  <a:solidFill>
                    <a:schemeClr val="bg1"/>
                  </a:solidFill>
                  <a:cs typeface="+mn-ea"/>
                  <a:sym typeface="+mn-lt"/>
                </a:rPr>
                <a:t>sudden conversion</a:t>
              </a:r>
              <a:r>
                <a:rPr lang="zh-CN" altLang="en-US" sz="2000" dirty="0">
                  <a:solidFill>
                    <a:schemeClr val="bg1"/>
                  </a:solidFill>
                  <a:cs typeface="+mn-ea"/>
                  <a:sym typeface="+mn-lt"/>
                </a:rPr>
                <a:t> </a:t>
              </a:r>
              <a:r>
                <a:rPr lang="en-US" altLang="zh-CN" sz="2000" dirty="0">
                  <a:solidFill>
                    <a:schemeClr val="bg1"/>
                  </a:solidFill>
                  <a:cs typeface="+mn-ea"/>
                  <a:sym typeface="+mn-lt"/>
                </a:rPr>
                <a:t>from under-utilization to full-utilization</a:t>
              </a:r>
              <a:r>
                <a:rPr lang="zh-CN" altLang="en-US" sz="2000" dirty="0">
                  <a:solidFill>
                    <a:schemeClr val="bg1"/>
                  </a:solidFill>
                  <a:cs typeface="+mn-ea"/>
                  <a:sym typeface="+mn-lt"/>
                </a:rPr>
                <a:t> </a:t>
              </a:r>
            </a:p>
          </p:txBody>
        </p:sp>
      </p:grpSp>
      <p:grpSp>
        <p:nvGrpSpPr>
          <p:cNvPr id="4116" name="组合 4115">
            <a:extLst>
              <a:ext uri="{FF2B5EF4-FFF2-40B4-BE49-F238E27FC236}">
                <a16:creationId xmlns:a16="http://schemas.microsoft.com/office/drawing/2014/main" id="{75C48041-7FF6-CA46-823E-F9B7B4B2C72D}"/>
              </a:ext>
            </a:extLst>
          </p:cNvPr>
          <p:cNvGrpSpPr/>
          <p:nvPr/>
        </p:nvGrpSpPr>
        <p:grpSpPr>
          <a:xfrm>
            <a:off x="2161418" y="4133975"/>
            <a:ext cx="6922867" cy="1230688"/>
            <a:chOff x="2161418" y="4133975"/>
            <a:chExt cx="6922867" cy="1230688"/>
          </a:xfrm>
        </p:grpSpPr>
        <p:cxnSp>
          <p:nvCxnSpPr>
            <p:cNvPr id="53" name="直线连接符 52">
              <a:extLst>
                <a:ext uri="{FF2B5EF4-FFF2-40B4-BE49-F238E27FC236}">
                  <a16:creationId xmlns:a16="http://schemas.microsoft.com/office/drawing/2014/main" id="{2AB25BB8-9F14-B546-8CB2-8CBE6DEC1D44}"/>
                </a:ext>
              </a:extLst>
            </p:cNvPr>
            <p:cNvCxnSpPr/>
            <p:nvPr/>
          </p:nvCxnSpPr>
          <p:spPr>
            <a:xfrm>
              <a:off x="2298773" y="5263402"/>
              <a:ext cx="601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339F782A-749F-7548-AC93-A814013AFE3A}"/>
                </a:ext>
              </a:extLst>
            </p:cNvPr>
            <p:cNvSpPr txBox="1"/>
            <p:nvPr/>
          </p:nvSpPr>
          <p:spPr>
            <a:xfrm>
              <a:off x="2161418" y="4604986"/>
              <a:ext cx="2466975" cy="369332"/>
            </a:xfrm>
            <a:prstGeom prst="rect">
              <a:avLst/>
            </a:prstGeom>
            <a:noFill/>
          </p:spPr>
          <p:txBody>
            <a:bodyPr wrap="square">
              <a:spAutoFit/>
            </a:bodyPr>
            <a:lstStyle/>
            <a:p>
              <a:r>
                <a:rPr kumimoji="0" lang="en-US" altLang="zh-CN" sz="1800" b="0" i="0" u="none" strike="noStrike" cap="none" spc="0" normalizeH="0" baseline="0" dirty="0">
                  <a:ln>
                    <a:noFill/>
                  </a:ln>
                  <a:solidFill>
                    <a:srgbClr val="000000"/>
                  </a:solidFill>
                  <a:effectLst/>
                  <a:uFillTx/>
                  <a:cs typeface="+mn-ea"/>
                  <a:sym typeface="+mn-lt"/>
                </a:rPr>
                <a:t>bandwidth guarantee</a:t>
              </a:r>
              <a:endParaRPr lang="zh-CN" altLang="en-US" dirty="0">
                <a:cs typeface="+mn-ea"/>
                <a:sym typeface="+mn-lt"/>
              </a:endParaRPr>
            </a:p>
          </p:txBody>
        </p:sp>
        <p:pic>
          <p:nvPicPr>
            <p:cNvPr id="4098" name="Picture 2">
              <a:extLst>
                <a:ext uri="{FF2B5EF4-FFF2-40B4-BE49-F238E27FC236}">
                  <a16:creationId xmlns:a16="http://schemas.microsoft.com/office/drawing/2014/main" id="{6F10F6CC-5A73-7B4D-9CFF-C939F562A7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437" t="19769" r="20730" b="17462"/>
            <a:stretch/>
          </p:blipFill>
          <p:spPr bwMode="auto">
            <a:xfrm>
              <a:off x="6508845" y="4519883"/>
              <a:ext cx="723562" cy="662848"/>
            </a:xfrm>
            <a:prstGeom prst="rect">
              <a:avLst/>
            </a:prstGeom>
            <a:noFill/>
            <a:extLst>
              <a:ext uri="{909E8E84-426E-40DD-AFC4-6F175D3DCCD1}">
                <a14:hiddenFill xmlns:a14="http://schemas.microsoft.com/office/drawing/2010/main">
                  <a:solidFill>
                    <a:srgbClr val="FFFFFF"/>
                  </a:solidFill>
                </a14:hiddenFill>
              </a:ext>
            </a:extLst>
          </p:spPr>
        </p:pic>
        <p:sp>
          <p:nvSpPr>
            <p:cNvPr id="47" name="圆柱体 46">
              <a:extLst>
                <a:ext uri="{FF2B5EF4-FFF2-40B4-BE49-F238E27FC236}">
                  <a16:creationId xmlns:a16="http://schemas.microsoft.com/office/drawing/2014/main" id="{E9DE33B5-EE2C-C841-A818-9B856EA60414}"/>
                </a:ext>
              </a:extLst>
            </p:cNvPr>
            <p:cNvSpPr/>
            <p:nvPr/>
          </p:nvSpPr>
          <p:spPr>
            <a:xfrm>
              <a:off x="7517971" y="4133975"/>
              <a:ext cx="1566314" cy="1230688"/>
            </a:xfrm>
            <a:prstGeom prst="can">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cs typeface="+mn-ea"/>
                <a:sym typeface="+mn-lt"/>
              </a:endParaRPr>
            </a:p>
          </p:txBody>
        </p:sp>
        <p:cxnSp>
          <p:nvCxnSpPr>
            <p:cNvPr id="55" name="直线连接符 54">
              <a:extLst>
                <a:ext uri="{FF2B5EF4-FFF2-40B4-BE49-F238E27FC236}">
                  <a16:creationId xmlns:a16="http://schemas.microsoft.com/office/drawing/2014/main" id="{C3FA360A-DD3B-F944-98D8-3F22FC80F9F4}"/>
                </a:ext>
              </a:extLst>
            </p:cNvPr>
            <p:cNvCxnSpPr>
              <a:cxnSpLocks/>
            </p:cNvCxnSpPr>
            <p:nvPr/>
          </p:nvCxnSpPr>
          <p:spPr>
            <a:xfrm>
              <a:off x="2261205" y="4256527"/>
              <a:ext cx="608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文本框 61">
            <a:extLst>
              <a:ext uri="{FF2B5EF4-FFF2-40B4-BE49-F238E27FC236}">
                <a16:creationId xmlns:a16="http://schemas.microsoft.com/office/drawing/2014/main" id="{056D24CA-C1A2-E945-97FB-0D1468182DC7}"/>
              </a:ext>
            </a:extLst>
          </p:cNvPr>
          <p:cNvSpPr txBox="1"/>
          <p:nvPr/>
        </p:nvSpPr>
        <p:spPr>
          <a:xfrm>
            <a:off x="2256995" y="3717520"/>
            <a:ext cx="2144891" cy="369332"/>
          </a:xfrm>
          <a:prstGeom prst="rect">
            <a:avLst/>
          </a:prstGeom>
          <a:noFill/>
        </p:spPr>
        <p:txBody>
          <a:bodyPr wrap="square">
            <a:spAutoFit/>
          </a:bodyPr>
          <a:lstStyle/>
          <a:p>
            <a:r>
              <a:rPr kumimoji="0" lang="en-US" altLang="zh-CN" sz="1800" b="0" i="0" u="none" strike="noStrike" cap="none" spc="0" normalizeH="0" baseline="0" dirty="0">
                <a:ln>
                  <a:noFill/>
                </a:ln>
                <a:solidFill>
                  <a:srgbClr val="000000"/>
                </a:solidFill>
                <a:effectLst/>
                <a:uFillTx/>
                <a:cs typeface="+mn-ea"/>
                <a:sym typeface="+mn-lt"/>
              </a:rPr>
              <a:t>work conservation</a:t>
            </a:r>
            <a:endParaRPr lang="zh-CN" altLang="en-US" dirty="0">
              <a:cs typeface="+mn-ea"/>
              <a:sym typeface="+mn-lt"/>
            </a:endParaRPr>
          </a:p>
        </p:txBody>
      </p:sp>
      <p:pic>
        <p:nvPicPr>
          <p:cNvPr id="64" name="Picture 2">
            <a:extLst>
              <a:ext uri="{FF2B5EF4-FFF2-40B4-BE49-F238E27FC236}">
                <a16:creationId xmlns:a16="http://schemas.microsoft.com/office/drawing/2014/main" id="{B186EF85-31C7-474A-A70F-19220097B3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54" t="43710" r="52409" b="16621"/>
          <a:stretch/>
        </p:blipFill>
        <p:spPr bwMode="auto">
          <a:xfrm>
            <a:off x="9307624" y="4548935"/>
            <a:ext cx="919766" cy="683076"/>
          </a:xfrm>
          <a:prstGeom prst="rect">
            <a:avLst/>
          </a:prstGeom>
          <a:noFill/>
          <a:extLst>
            <a:ext uri="{909E8E84-426E-40DD-AFC4-6F175D3DCCD1}">
              <a14:hiddenFill xmlns:a14="http://schemas.microsoft.com/office/drawing/2010/main">
                <a:solidFill>
                  <a:srgbClr val="FFFFFF"/>
                </a:solidFill>
              </a14:hiddenFill>
            </a:ext>
          </a:extLst>
        </p:spPr>
      </p:pic>
      <p:grpSp>
        <p:nvGrpSpPr>
          <p:cNvPr id="4099" name="组合 4098">
            <a:extLst>
              <a:ext uri="{FF2B5EF4-FFF2-40B4-BE49-F238E27FC236}">
                <a16:creationId xmlns:a16="http://schemas.microsoft.com/office/drawing/2014/main" id="{897FB7E9-5138-6746-B56F-4651C3FB36D6}"/>
              </a:ext>
            </a:extLst>
          </p:cNvPr>
          <p:cNvGrpSpPr/>
          <p:nvPr/>
        </p:nvGrpSpPr>
        <p:grpSpPr>
          <a:xfrm>
            <a:off x="10436124" y="3461436"/>
            <a:ext cx="1566314" cy="1903229"/>
            <a:chOff x="10436124" y="3461436"/>
            <a:chExt cx="1566314" cy="1903229"/>
          </a:xfrm>
        </p:grpSpPr>
        <p:sp>
          <p:nvSpPr>
            <p:cNvPr id="49" name="圆柱体 48">
              <a:extLst>
                <a:ext uri="{FF2B5EF4-FFF2-40B4-BE49-F238E27FC236}">
                  <a16:creationId xmlns:a16="http://schemas.microsoft.com/office/drawing/2014/main" id="{11CA17D9-39BB-A54D-93C7-BA9D86E5955F}"/>
                </a:ext>
              </a:extLst>
            </p:cNvPr>
            <p:cNvSpPr/>
            <p:nvPr/>
          </p:nvSpPr>
          <p:spPr>
            <a:xfrm>
              <a:off x="10436124" y="4117727"/>
              <a:ext cx="1566314" cy="1246938"/>
            </a:xfrm>
            <a:prstGeom prst="can">
              <a:avLst>
                <a:gd name="adj" fmla="val 20888"/>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cs typeface="+mn-ea"/>
                <a:sym typeface="+mn-lt"/>
              </a:endParaRPr>
            </a:p>
          </p:txBody>
        </p:sp>
        <p:sp>
          <p:nvSpPr>
            <p:cNvPr id="48" name="圆柱体 47">
              <a:extLst>
                <a:ext uri="{FF2B5EF4-FFF2-40B4-BE49-F238E27FC236}">
                  <a16:creationId xmlns:a16="http://schemas.microsoft.com/office/drawing/2014/main" id="{71F7DBE0-390E-D34D-A700-922E419C7062}"/>
                </a:ext>
              </a:extLst>
            </p:cNvPr>
            <p:cNvSpPr/>
            <p:nvPr/>
          </p:nvSpPr>
          <p:spPr>
            <a:xfrm>
              <a:off x="10436124" y="3461436"/>
              <a:ext cx="1566314" cy="906280"/>
            </a:xfrm>
            <a:prstGeom prst="can">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cs typeface="+mn-ea"/>
                <a:sym typeface="+mn-lt"/>
              </a:endParaRPr>
            </a:p>
          </p:txBody>
        </p:sp>
      </p:grpSp>
      <p:cxnSp>
        <p:nvCxnSpPr>
          <p:cNvPr id="58" name="直线连接符 57">
            <a:extLst>
              <a:ext uri="{FF2B5EF4-FFF2-40B4-BE49-F238E27FC236}">
                <a16:creationId xmlns:a16="http://schemas.microsoft.com/office/drawing/2014/main" id="{5AE3AEB1-9D66-F14F-94C5-AF00F6FAFE2F}"/>
              </a:ext>
            </a:extLst>
          </p:cNvPr>
          <p:cNvCxnSpPr>
            <a:cxnSpLocks/>
          </p:cNvCxnSpPr>
          <p:nvPr/>
        </p:nvCxnSpPr>
        <p:spPr>
          <a:xfrm flipV="1">
            <a:off x="2279433" y="3575955"/>
            <a:ext cx="8928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11" name="组合 4110">
            <a:extLst>
              <a:ext uri="{FF2B5EF4-FFF2-40B4-BE49-F238E27FC236}">
                <a16:creationId xmlns:a16="http://schemas.microsoft.com/office/drawing/2014/main" id="{8C2CFFDA-80B8-A641-9822-8D80CD0AA19C}"/>
              </a:ext>
            </a:extLst>
          </p:cNvPr>
          <p:cNvGrpSpPr/>
          <p:nvPr/>
        </p:nvGrpSpPr>
        <p:grpSpPr>
          <a:xfrm>
            <a:off x="225655" y="3710415"/>
            <a:ext cx="4250302" cy="623615"/>
            <a:chOff x="225655" y="3710415"/>
            <a:chExt cx="4250302" cy="623615"/>
          </a:xfrm>
        </p:grpSpPr>
        <p:sp>
          <p:nvSpPr>
            <p:cNvPr id="19" name="TextBox 18">
              <a:extLst>
                <a:ext uri="{FF2B5EF4-FFF2-40B4-BE49-F238E27FC236}">
                  <a16:creationId xmlns:a16="http://schemas.microsoft.com/office/drawing/2014/main" id="{F8ADBF58-F924-3919-E27F-CEA82A76FBA0}"/>
                </a:ext>
              </a:extLst>
            </p:cNvPr>
            <p:cNvSpPr txBox="1"/>
            <p:nvPr/>
          </p:nvSpPr>
          <p:spPr>
            <a:xfrm>
              <a:off x="225655" y="3933920"/>
              <a:ext cx="1183337" cy="400110"/>
            </a:xfrm>
            <a:prstGeom prst="rect">
              <a:avLst/>
            </a:prstGeom>
            <a:noFill/>
          </p:spPr>
          <p:txBody>
            <a:bodyPr wrap="none" rtlCol="0">
              <a:spAutoFit/>
            </a:bodyPr>
            <a:lstStyle/>
            <a:p>
              <a:r>
                <a:rPr lang="en-US" sz="2000" b="1" dirty="0">
                  <a:solidFill>
                    <a:schemeClr val="accent1"/>
                  </a:solidFill>
                  <a:cs typeface="+mn-ea"/>
                  <a:sym typeface="+mn-lt"/>
                </a:rPr>
                <a:t>“Bonus”</a:t>
              </a:r>
            </a:p>
          </p:txBody>
        </p:sp>
        <p:sp>
          <p:nvSpPr>
            <p:cNvPr id="75" name="Oval 19">
              <a:extLst>
                <a:ext uri="{FF2B5EF4-FFF2-40B4-BE49-F238E27FC236}">
                  <a16:creationId xmlns:a16="http://schemas.microsoft.com/office/drawing/2014/main" id="{41707A48-897D-3A4A-891C-F9F954261774}"/>
                </a:ext>
              </a:extLst>
            </p:cNvPr>
            <p:cNvSpPr/>
            <p:nvPr/>
          </p:nvSpPr>
          <p:spPr>
            <a:xfrm>
              <a:off x="2087559" y="3710415"/>
              <a:ext cx="2388398" cy="4295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cxnSp>
          <p:nvCxnSpPr>
            <p:cNvPr id="76" name="Straight Arrow Connector 20">
              <a:extLst>
                <a:ext uri="{FF2B5EF4-FFF2-40B4-BE49-F238E27FC236}">
                  <a16:creationId xmlns:a16="http://schemas.microsoft.com/office/drawing/2014/main" id="{08AC9D22-B3F9-2540-8C2D-D71598D0073F}"/>
                </a:ext>
              </a:extLst>
            </p:cNvPr>
            <p:cNvCxnSpPr>
              <a:cxnSpLocks/>
              <a:stCxn id="75" idx="2"/>
              <a:endCxn id="19" idx="3"/>
            </p:cNvCxnSpPr>
            <p:nvPr/>
          </p:nvCxnSpPr>
          <p:spPr>
            <a:xfrm flipH="1">
              <a:off x="1408992" y="3925185"/>
              <a:ext cx="678567"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9" name="文本框 88">
            <a:extLst>
              <a:ext uri="{FF2B5EF4-FFF2-40B4-BE49-F238E27FC236}">
                <a16:creationId xmlns:a16="http://schemas.microsoft.com/office/drawing/2014/main" id="{833A4AFF-9601-7848-9A94-2AD3924876CB}"/>
              </a:ext>
            </a:extLst>
          </p:cNvPr>
          <p:cNvSpPr txBox="1"/>
          <p:nvPr/>
        </p:nvSpPr>
        <p:spPr>
          <a:xfrm>
            <a:off x="1940207" y="5772362"/>
            <a:ext cx="9137275" cy="603922"/>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pPr defTabSz="825500" latinLnBrk="1" hangingPunct="0"/>
            <a:r>
              <a:rPr lang="en-US" altLang="zh-CN" sz="2400" dirty="0">
                <a:solidFill>
                  <a:srgbClr val="000000"/>
                </a:solidFill>
                <a:latin typeface="+mn-lt"/>
                <a:ea typeface="+mn-ea"/>
                <a:cs typeface="+mn-ea"/>
                <a:sym typeface="+mn-lt"/>
              </a:rPr>
              <a:t>The maximum in-flight bytes is limited to 3 times BDP</a:t>
            </a:r>
            <a:endParaRPr kumimoji="0" lang="en-US" altLang="zh-CN" sz="3600" b="0" dirty="0">
              <a:solidFill>
                <a:srgbClr val="000000"/>
              </a:solidFill>
              <a:latin typeface="+mn-lt"/>
              <a:ea typeface="+mn-ea"/>
              <a:cs typeface="+mn-ea"/>
              <a:sym typeface="+mn-lt"/>
            </a:endParaRPr>
          </a:p>
        </p:txBody>
      </p:sp>
      <p:sp>
        <p:nvSpPr>
          <p:cNvPr id="46" name="圆柱体 45">
            <a:extLst>
              <a:ext uri="{FF2B5EF4-FFF2-40B4-BE49-F238E27FC236}">
                <a16:creationId xmlns:a16="http://schemas.microsoft.com/office/drawing/2014/main" id="{1AD7AB6E-7657-134F-BBBA-08A3A00D81B2}"/>
              </a:ext>
            </a:extLst>
          </p:cNvPr>
          <p:cNvSpPr/>
          <p:nvPr/>
        </p:nvSpPr>
        <p:spPr>
          <a:xfrm>
            <a:off x="4628393" y="4548935"/>
            <a:ext cx="1566314" cy="815725"/>
          </a:xfrm>
          <a:prstGeom prst="can">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cs typeface="+mn-ea"/>
              <a:sym typeface="+mn-lt"/>
            </a:endParaRPr>
          </a:p>
        </p:txBody>
      </p:sp>
    </p:spTree>
    <p:extLst>
      <p:ext uri="{BB962C8B-B14F-4D97-AF65-F5344CB8AC3E}">
        <p14:creationId xmlns:p14="http://schemas.microsoft.com/office/powerpoint/2010/main" val="3059987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wipe(left)">
                                      <p:cBhvr>
                                        <p:cTn id="7" dur="500"/>
                                        <p:tgtEl>
                                          <p:spTgt spid="41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13"/>
                                        </p:tgtEl>
                                        <p:attrNameLst>
                                          <p:attrName>style.visibility</p:attrName>
                                        </p:attrNameLst>
                                      </p:cBhvr>
                                      <p:to>
                                        <p:strVal val="visible"/>
                                      </p:to>
                                    </p:set>
                                    <p:animEffect transition="in" filter="wipe(left)">
                                      <p:cBhvr>
                                        <p:cTn id="12" dur="500"/>
                                        <p:tgtEl>
                                          <p:spTgt spid="4113"/>
                                        </p:tgtEl>
                                      </p:cBhvr>
                                    </p:animEffect>
                                  </p:childTnLst>
                                </p:cTn>
                              </p:par>
                              <p:par>
                                <p:cTn id="13" presetID="10" presetClass="entr" presetSubtype="0" fill="hold" nodeType="withEffect">
                                  <p:stCondLst>
                                    <p:cond delay="0"/>
                                  </p:stCondLst>
                                  <p:childTnLst>
                                    <p:set>
                                      <p:cBhvr>
                                        <p:cTn id="14" dur="1" fill="hold">
                                          <p:stCondLst>
                                            <p:cond delay="0"/>
                                          </p:stCondLst>
                                        </p:cTn>
                                        <p:tgtEl>
                                          <p:spTgt spid="4114"/>
                                        </p:tgtEl>
                                        <p:attrNameLst>
                                          <p:attrName>style.visibility</p:attrName>
                                        </p:attrNameLst>
                                      </p:cBhvr>
                                      <p:to>
                                        <p:strVal val="visible"/>
                                      </p:to>
                                    </p:set>
                                    <p:animEffect transition="in" filter="fade">
                                      <p:cBhvr>
                                        <p:cTn id="15" dur="500"/>
                                        <p:tgtEl>
                                          <p:spTgt spid="41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115"/>
                                        </p:tgtEl>
                                        <p:attrNameLst>
                                          <p:attrName>style.visibility</p:attrName>
                                        </p:attrNameLst>
                                      </p:cBhvr>
                                      <p:to>
                                        <p:strVal val="visible"/>
                                      </p:to>
                                    </p:set>
                                    <p:animEffect transition="in" filter="wipe(left)">
                                      <p:cBhvr>
                                        <p:cTn id="20" dur="500"/>
                                        <p:tgtEl>
                                          <p:spTgt spid="41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22" presetClass="entr" presetSubtype="4" fill="hold" nodeType="withEffect">
                                  <p:stCondLst>
                                    <p:cond delay="0"/>
                                  </p:stCondLst>
                                  <p:childTnLst>
                                    <p:set>
                                      <p:cBhvr>
                                        <p:cTn id="26" dur="1" fill="hold">
                                          <p:stCondLst>
                                            <p:cond delay="0"/>
                                          </p:stCondLst>
                                        </p:cTn>
                                        <p:tgtEl>
                                          <p:spTgt spid="4116"/>
                                        </p:tgtEl>
                                        <p:attrNameLst>
                                          <p:attrName>style.visibility</p:attrName>
                                        </p:attrNameLst>
                                      </p:cBhvr>
                                      <p:to>
                                        <p:strVal val="visible"/>
                                      </p:to>
                                    </p:set>
                                    <p:animEffect transition="in" filter="wipe(down)">
                                      <p:cBhvr>
                                        <p:cTn id="27" dur="500"/>
                                        <p:tgtEl>
                                          <p:spTgt spid="41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wipe(down)">
                                      <p:cBhvr>
                                        <p:cTn id="32" dur="1000"/>
                                        <p:tgtEl>
                                          <p:spTgt spid="4099"/>
                                        </p:tgtEl>
                                      </p:cBhvr>
                                    </p:animEffect>
                                  </p:childTnLst>
                                </p:cTn>
                              </p:par>
                              <p:par>
                                <p:cTn id="33" presetID="22" presetClass="entr" presetSubtype="4"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1000"/>
                                        <p:tgtEl>
                                          <p:spTgt spid="66"/>
                                        </p:tgtEl>
                                      </p:cBhvr>
                                    </p:animEffect>
                                  </p:childTnLst>
                                </p:cTn>
                              </p:par>
                              <p:par>
                                <p:cTn id="36" presetID="22" presetClass="entr" presetSubtype="4"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down)">
                                      <p:cBhvr>
                                        <p:cTn id="38" dur="1000"/>
                                        <p:tgtEl>
                                          <p:spTgt spid="64"/>
                                        </p:tgtEl>
                                      </p:cBhvr>
                                    </p:animEffect>
                                  </p:childTnLst>
                                </p:cTn>
                              </p:par>
                              <p:par>
                                <p:cTn id="39" presetID="22" presetClass="entr" presetSubtype="4"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down)">
                                      <p:cBhvr>
                                        <p:cTn id="41" dur="1000"/>
                                        <p:tgtEl>
                                          <p:spTgt spid="5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10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4110"/>
                                        </p:tgtEl>
                                        <p:attrNameLst>
                                          <p:attrName>style.visibility</p:attrName>
                                        </p:attrNameLst>
                                      </p:cBhvr>
                                      <p:to>
                                        <p:strVal val="visible"/>
                                      </p:to>
                                    </p:set>
                                    <p:animEffect transition="in" filter="blinds(horizontal)">
                                      <p:cBhvr>
                                        <p:cTn id="49" dur="500"/>
                                        <p:tgtEl>
                                          <p:spTgt spid="4110"/>
                                        </p:tgtEl>
                                      </p:cBhvr>
                                    </p:animEffect>
                                  </p:childTnLst>
                                </p:cTn>
                              </p:par>
                              <p:par>
                                <p:cTn id="50" presetID="3" presetClass="entr" presetSubtype="10" fill="hold" nodeType="withEffect">
                                  <p:stCondLst>
                                    <p:cond delay="0"/>
                                  </p:stCondLst>
                                  <p:childTnLst>
                                    <p:set>
                                      <p:cBhvr>
                                        <p:cTn id="51" dur="1" fill="hold">
                                          <p:stCondLst>
                                            <p:cond delay="0"/>
                                          </p:stCondLst>
                                        </p:cTn>
                                        <p:tgtEl>
                                          <p:spTgt spid="4111"/>
                                        </p:tgtEl>
                                        <p:attrNameLst>
                                          <p:attrName>style.visibility</p:attrName>
                                        </p:attrNameLst>
                                      </p:cBhvr>
                                      <p:to>
                                        <p:strVal val="visible"/>
                                      </p:to>
                                    </p:set>
                                    <p:animEffect transition="in" filter="blinds(horizontal)">
                                      <p:cBhvr>
                                        <p:cTn id="52" dur="500"/>
                                        <p:tgtEl>
                                          <p:spTgt spid="41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linds(horizontal)">
                                      <p:cBhvr>
                                        <p:cTn id="5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89"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3183-AC05-553C-9F38-E439F69D9600}"/>
              </a:ext>
            </a:extLst>
          </p:cNvPr>
          <p:cNvSpPr>
            <a:spLocks noGrp="1"/>
          </p:cNvSpPr>
          <p:nvPr>
            <p:ph type="title"/>
          </p:nvPr>
        </p:nvSpPr>
        <p:spPr/>
        <p:txBody>
          <a:bodyPr/>
          <a:lstStyle/>
          <a:p>
            <a:r>
              <a:rPr lang="en-US" dirty="0">
                <a:latin typeface="+mn-lt"/>
                <a:ea typeface="+mn-ea"/>
                <a:cs typeface="+mn-ea"/>
                <a:sym typeface="+mn-lt"/>
              </a:rPr>
              <a:t>How does µFAB migrate to other paths?</a:t>
            </a:r>
          </a:p>
        </p:txBody>
      </p:sp>
      <p:sp>
        <p:nvSpPr>
          <p:cNvPr id="4" name="Slide Number Placeholder 3">
            <a:extLst>
              <a:ext uri="{FF2B5EF4-FFF2-40B4-BE49-F238E27FC236}">
                <a16:creationId xmlns:a16="http://schemas.microsoft.com/office/drawing/2014/main" id="{0F279090-A8BE-B27C-3A53-EE278936D972}"/>
              </a:ext>
            </a:extLst>
          </p:cNvPr>
          <p:cNvSpPr>
            <a:spLocks noGrp="1"/>
          </p:cNvSpPr>
          <p:nvPr>
            <p:ph type="sldNum" sz="quarter" idx="2"/>
          </p:nvPr>
        </p:nvSpPr>
        <p:spPr/>
        <p:txBody>
          <a:bodyPr/>
          <a:lstStyle/>
          <a:p>
            <a:fld id="{86CB4B4D-7CA3-9044-876B-883B54F8677D}" type="slidenum">
              <a:rPr lang="en-US" smtClean="0">
                <a:cs typeface="+mn-ea"/>
                <a:sym typeface="+mn-lt"/>
              </a:rPr>
              <a:t>13</a:t>
            </a:fld>
            <a:endParaRPr lang="en-US">
              <a:cs typeface="+mn-ea"/>
              <a:sym typeface="+mn-lt"/>
            </a:endParaRPr>
          </a:p>
        </p:txBody>
      </p:sp>
      <p:sp>
        <p:nvSpPr>
          <p:cNvPr id="5" name="TextBox 4">
            <a:extLst>
              <a:ext uri="{FF2B5EF4-FFF2-40B4-BE49-F238E27FC236}">
                <a16:creationId xmlns:a16="http://schemas.microsoft.com/office/drawing/2014/main" id="{CAD1044E-4D8B-8D32-C891-C32B32B9D722}"/>
              </a:ext>
            </a:extLst>
          </p:cNvPr>
          <p:cNvSpPr txBox="1"/>
          <p:nvPr/>
        </p:nvSpPr>
        <p:spPr>
          <a:xfrm>
            <a:off x="866311" y="1349139"/>
            <a:ext cx="3004925" cy="400110"/>
          </a:xfrm>
          <a:prstGeom prst="rect">
            <a:avLst/>
          </a:prstGeom>
          <a:noFill/>
        </p:spPr>
        <p:txBody>
          <a:bodyPr wrap="none" rtlCol="0">
            <a:spAutoFit/>
          </a:bodyPr>
          <a:lstStyle/>
          <a:p>
            <a:r>
              <a:rPr lang="en-US" sz="2000" dirty="0">
                <a:cs typeface="+mn-ea"/>
                <a:sym typeface="+mn-lt"/>
              </a:rPr>
              <a:t>Trigger path migration if:</a:t>
            </a:r>
          </a:p>
        </p:txBody>
      </p:sp>
      <p:sp>
        <p:nvSpPr>
          <p:cNvPr id="7" name="Rectangle 6">
            <a:extLst>
              <a:ext uri="{FF2B5EF4-FFF2-40B4-BE49-F238E27FC236}">
                <a16:creationId xmlns:a16="http://schemas.microsoft.com/office/drawing/2014/main" id="{8A502468-9214-7C2D-0176-D88214EA006D}"/>
              </a:ext>
            </a:extLst>
          </p:cNvPr>
          <p:cNvSpPr/>
          <p:nvPr/>
        </p:nvSpPr>
        <p:spPr>
          <a:xfrm>
            <a:off x="1145137" y="2079779"/>
            <a:ext cx="4027309"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cs typeface="+mn-ea"/>
                <a:sym typeface="+mn-lt"/>
              </a:rPr>
              <a:t>Current path is incapable to satisfy minimum bandwidth guarantee</a:t>
            </a:r>
          </a:p>
        </p:txBody>
      </p:sp>
      <p:sp>
        <p:nvSpPr>
          <p:cNvPr id="8" name="Rectangle 7">
            <a:extLst>
              <a:ext uri="{FF2B5EF4-FFF2-40B4-BE49-F238E27FC236}">
                <a16:creationId xmlns:a16="http://schemas.microsoft.com/office/drawing/2014/main" id="{E7CF55FF-A4C8-338B-3FF0-E6289786F235}"/>
              </a:ext>
            </a:extLst>
          </p:cNvPr>
          <p:cNvSpPr/>
          <p:nvPr/>
        </p:nvSpPr>
        <p:spPr>
          <a:xfrm>
            <a:off x="1145137" y="3970657"/>
            <a:ext cx="4027309"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cs typeface="+mn-ea"/>
                <a:sym typeface="+mn-lt"/>
              </a:rPr>
              <a:t>More bandwidth in other paths for work conservation</a:t>
            </a:r>
          </a:p>
        </p:txBody>
      </p:sp>
      <p:sp>
        <p:nvSpPr>
          <p:cNvPr id="9" name="Right Arrow 8">
            <a:extLst>
              <a:ext uri="{FF2B5EF4-FFF2-40B4-BE49-F238E27FC236}">
                <a16:creationId xmlns:a16="http://schemas.microsoft.com/office/drawing/2014/main" id="{A0033903-217E-BE92-775F-24BBF2D560E5}"/>
              </a:ext>
            </a:extLst>
          </p:cNvPr>
          <p:cNvSpPr/>
          <p:nvPr/>
        </p:nvSpPr>
        <p:spPr>
          <a:xfrm>
            <a:off x="5660367" y="2238339"/>
            <a:ext cx="875489" cy="505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Right Arrow 9">
            <a:extLst>
              <a:ext uri="{FF2B5EF4-FFF2-40B4-BE49-F238E27FC236}">
                <a16:creationId xmlns:a16="http://schemas.microsoft.com/office/drawing/2014/main" id="{75A6D387-1AC7-8874-1FEE-C3D1A1BA8EB2}"/>
              </a:ext>
            </a:extLst>
          </p:cNvPr>
          <p:cNvSpPr/>
          <p:nvPr/>
        </p:nvSpPr>
        <p:spPr>
          <a:xfrm>
            <a:off x="5660367" y="4079864"/>
            <a:ext cx="875489" cy="505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1" name="Rectangle 10">
            <a:extLst>
              <a:ext uri="{FF2B5EF4-FFF2-40B4-BE49-F238E27FC236}">
                <a16:creationId xmlns:a16="http://schemas.microsoft.com/office/drawing/2014/main" id="{5FCF6E69-A524-ADD7-46FC-EAF0E888479F}"/>
              </a:ext>
            </a:extLst>
          </p:cNvPr>
          <p:cNvSpPr/>
          <p:nvPr/>
        </p:nvSpPr>
        <p:spPr>
          <a:xfrm>
            <a:off x="6886017" y="2079778"/>
            <a:ext cx="4027309" cy="8229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Quickly but with caution </a:t>
            </a:r>
          </a:p>
        </p:txBody>
      </p:sp>
      <p:sp>
        <p:nvSpPr>
          <p:cNvPr id="12" name="Rectangle 11">
            <a:extLst>
              <a:ext uri="{FF2B5EF4-FFF2-40B4-BE49-F238E27FC236}">
                <a16:creationId xmlns:a16="http://schemas.microsoft.com/office/drawing/2014/main" id="{B7CA6A8B-403D-BDC2-C80A-8B3B66F97B91}"/>
              </a:ext>
            </a:extLst>
          </p:cNvPr>
          <p:cNvSpPr/>
          <p:nvPr/>
        </p:nvSpPr>
        <p:spPr>
          <a:xfrm>
            <a:off x="6886016" y="3971054"/>
            <a:ext cx="4027309" cy="8229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Less frequently</a:t>
            </a:r>
          </a:p>
        </p:txBody>
      </p:sp>
      <p:sp>
        <p:nvSpPr>
          <p:cNvPr id="13" name="TextBox 12">
            <a:extLst>
              <a:ext uri="{FF2B5EF4-FFF2-40B4-BE49-F238E27FC236}">
                <a16:creationId xmlns:a16="http://schemas.microsoft.com/office/drawing/2014/main" id="{04C5B360-8459-FC74-521A-7EEC2DEA6C33}"/>
              </a:ext>
            </a:extLst>
          </p:cNvPr>
          <p:cNvSpPr txBox="1"/>
          <p:nvPr/>
        </p:nvSpPr>
        <p:spPr>
          <a:xfrm>
            <a:off x="689656" y="5124543"/>
            <a:ext cx="9846527" cy="1477328"/>
          </a:xfrm>
          <a:prstGeom prst="rect">
            <a:avLst/>
          </a:prstGeom>
          <a:noFill/>
        </p:spPr>
        <p:txBody>
          <a:bodyPr wrap="square" rtlCol="0">
            <a:spAutoFit/>
          </a:bodyPr>
          <a:lstStyle/>
          <a:p>
            <a:r>
              <a:rPr lang="en-US" dirty="0">
                <a:cs typeface="+mn-ea"/>
                <a:sym typeface="+mn-lt"/>
              </a:rPr>
              <a:t>Insights: </a:t>
            </a:r>
          </a:p>
          <a:p>
            <a:r>
              <a:rPr lang="en-US" dirty="0">
                <a:cs typeface="+mn-ea"/>
                <a:sym typeface="+mn-lt"/>
              </a:rPr>
              <a:t>(1) Quick judgement from probes without “actual” putting traffic onto paths.  </a:t>
            </a:r>
          </a:p>
          <a:p>
            <a:endParaRPr lang="en-US" dirty="0">
              <a:cs typeface="+mn-ea"/>
              <a:sym typeface="+mn-lt"/>
            </a:endParaRPr>
          </a:p>
          <a:p>
            <a:r>
              <a:rPr lang="en-US" dirty="0">
                <a:cs typeface="+mn-ea"/>
                <a:sym typeface="+mn-lt"/>
              </a:rPr>
              <a:t>(2) Randomization and pacing techniques to avoid oscillation and reordering</a:t>
            </a:r>
          </a:p>
          <a:p>
            <a:endParaRPr lang="en-US" dirty="0">
              <a:cs typeface="+mn-ea"/>
              <a:sym typeface="+mn-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8587509-431B-9CE6-76E0-EDC2CA3BEB9F}"/>
                  </a:ext>
                </a:extLst>
              </p:cNvPr>
              <p:cNvSpPr txBox="1"/>
              <p:nvPr/>
            </p:nvSpPr>
            <p:spPr>
              <a:xfrm>
                <a:off x="9092828" y="5230533"/>
                <a:ext cx="1891735" cy="632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432FF"/>
                          </a:solidFill>
                          <a:latin typeface="Cambria Math" panose="02040503050406030204" pitchFamily="18" charset="0"/>
                          <a:cs typeface="+mn-ea"/>
                          <a:sym typeface="+mn-lt"/>
                        </a:rPr>
                        <m:t>𝑟</m:t>
                      </m:r>
                      <m:r>
                        <a:rPr lang="en-US" sz="2000" b="0" i="1" smtClean="0">
                          <a:solidFill>
                            <a:srgbClr val="0432FF"/>
                          </a:solidFill>
                          <a:latin typeface="Cambria Math" panose="02040503050406030204" pitchFamily="18" charset="0"/>
                          <a:cs typeface="+mn-ea"/>
                          <a:sym typeface="+mn-lt"/>
                        </a:rPr>
                        <m:t>= </m:t>
                      </m:r>
                      <m:f>
                        <m:fPr>
                          <m:ctrlPr>
                            <a:rPr lang="en-US" sz="2000" b="0" i="1" smtClean="0">
                              <a:solidFill>
                                <a:srgbClr val="0432FF"/>
                              </a:solidFill>
                              <a:latin typeface="Cambria Math" panose="02040503050406030204" pitchFamily="18" charset="0"/>
                              <a:cs typeface="+mn-ea"/>
                              <a:sym typeface="+mn-lt"/>
                            </a:rPr>
                          </m:ctrlPr>
                        </m:fPr>
                        <m:num>
                          <m:r>
                            <a:rPr lang="en-US" sz="2000" b="0" i="1" smtClean="0">
                              <a:solidFill>
                                <a:srgbClr val="0432FF"/>
                              </a:solidFill>
                              <a:latin typeface="Cambria Math" panose="02040503050406030204" pitchFamily="18" charset="0"/>
                              <a:cs typeface="+mn-ea"/>
                              <a:sym typeface="+mn-lt"/>
                            </a:rPr>
                            <m:t>𝜙</m:t>
                          </m:r>
                        </m:num>
                        <m:den>
                          <m:nary>
                            <m:naryPr>
                              <m:chr m:val="∑"/>
                              <m:subHide m:val="on"/>
                              <m:supHide m:val="on"/>
                              <m:ctrlPr>
                                <a:rPr lang="en-US" sz="2000" b="0" i="1" smtClean="0">
                                  <a:solidFill>
                                    <a:srgbClr val="0432FF"/>
                                  </a:solidFill>
                                  <a:latin typeface="Cambria Math" panose="02040503050406030204" pitchFamily="18" charset="0"/>
                                  <a:cs typeface="+mn-ea"/>
                                  <a:sym typeface="+mn-lt"/>
                                </a:rPr>
                              </m:ctrlPr>
                            </m:naryPr>
                            <m:sub/>
                            <m:sup/>
                            <m:e>
                              <m:r>
                                <a:rPr lang="en-US" sz="2000" b="0" i="1" smtClean="0">
                                  <a:solidFill>
                                    <a:srgbClr val="0432FF"/>
                                  </a:solidFill>
                                  <a:latin typeface="Cambria Math" panose="02040503050406030204" pitchFamily="18" charset="0"/>
                                  <a:cs typeface="+mn-ea"/>
                                  <a:sym typeface="+mn-lt"/>
                                </a:rPr>
                                <m:t>∅</m:t>
                              </m:r>
                            </m:e>
                          </m:nary>
                          <m:r>
                            <a:rPr lang="en-US" sz="2000" b="0" i="1" smtClean="0">
                              <a:solidFill>
                                <a:srgbClr val="0432FF"/>
                              </a:solidFill>
                              <a:latin typeface="Cambria Math" panose="02040503050406030204" pitchFamily="18" charset="0"/>
                              <a:cs typeface="+mn-ea"/>
                              <a:sym typeface="+mn-lt"/>
                            </a:rPr>
                            <m:t>+</m:t>
                          </m:r>
                          <m:r>
                            <a:rPr lang="en-US" sz="2000" i="1">
                              <a:solidFill>
                                <a:srgbClr val="0432FF"/>
                              </a:solidFill>
                              <a:latin typeface="Cambria Math" panose="02040503050406030204" pitchFamily="18" charset="0"/>
                              <a:cs typeface="+mn-ea"/>
                              <a:sym typeface="+mn-lt"/>
                            </a:rPr>
                            <m:t>𝜙</m:t>
                          </m:r>
                        </m:den>
                      </m:f>
                      <m:r>
                        <a:rPr lang="en-US" sz="2000" b="0" i="1" smtClean="0">
                          <a:solidFill>
                            <a:srgbClr val="0432FF"/>
                          </a:solidFill>
                          <a:latin typeface="Cambria Math" panose="02040503050406030204" pitchFamily="18" charset="0"/>
                          <a:cs typeface="+mn-ea"/>
                          <a:sym typeface="+mn-lt"/>
                        </a:rPr>
                        <m:t>×∁</m:t>
                      </m:r>
                    </m:oMath>
                  </m:oMathPara>
                </a14:m>
                <a:endParaRPr lang="en-US" sz="2000" dirty="0">
                  <a:solidFill>
                    <a:srgbClr val="0432FF"/>
                  </a:solidFill>
                  <a:cs typeface="+mn-ea"/>
                  <a:sym typeface="+mn-lt"/>
                </a:endParaRPr>
              </a:p>
            </p:txBody>
          </p:sp>
        </mc:Choice>
        <mc:Fallback xmlns="">
          <p:sp>
            <p:nvSpPr>
              <p:cNvPr id="15" name="TextBox 14">
                <a:extLst>
                  <a:ext uri="{FF2B5EF4-FFF2-40B4-BE49-F238E27FC236}">
                    <a16:creationId xmlns:a16="http://schemas.microsoft.com/office/drawing/2014/main" id="{98587509-431B-9CE6-76E0-EDC2CA3BEB9F}"/>
                  </a:ext>
                </a:extLst>
              </p:cNvPr>
              <p:cNvSpPr txBox="1">
                <a:spLocks noRot="1" noChangeAspect="1" noMove="1" noResize="1" noEditPoints="1" noAdjustHandles="1" noChangeArrowheads="1" noChangeShapeType="1" noTextEdit="1"/>
              </p:cNvSpPr>
              <p:nvPr/>
            </p:nvSpPr>
            <p:spPr>
              <a:xfrm>
                <a:off x="9092828" y="5230533"/>
                <a:ext cx="1891735" cy="632674"/>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81508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a:extLst>
              <a:ext uri="{FF2B5EF4-FFF2-40B4-BE49-F238E27FC236}">
                <a16:creationId xmlns:a16="http://schemas.microsoft.com/office/drawing/2014/main" id="{E283B773-512B-E44C-8F7F-17F1E01E3E1D}"/>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Implementation</a:t>
            </a:r>
          </a:p>
        </p:txBody>
      </p:sp>
      <p:pic>
        <p:nvPicPr>
          <p:cNvPr id="2" name="图片 1">
            <a:extLst>
              <a:ext uri="{FF2B5EF4-FFF2-40B4-BE49-F238E27FC236}">
                <a16:creationId xmlns:a16="http://schemas.microsoft.com/office/drawing/2014/main" id="{0E4E8E2C-36A5-A048-AC41-E2EEE97DBBB1}"/>
              </a:ext>
            </a:extLst>
          </p:cNvPr>
          <p:cNvPicPr>
            <a:picLocks noChangeAspect="1"/>
          </p:cNvPicPr>
          <p:nvPr/>
        </p:nvPicPr>
        <p:blipFill rotWithShape="1">
          <a:blip r:embed="rId3"/>
          <a:srcRect b="7461"/>
          <a:stretch/>
        </p:blipFill>
        <p:spPr>
          <a:xfrm>
            <a:off x="397579" y="1195795"/>
            <a:ext cx="5698421" cy="3979317"/>
          </a:xfrm>
          <a:prstGeom prst="rect">
            <a:avLst/>
          </a:prstGeom>
        </p:spPr>
      </p:pic>
      <p:sp>
        <p:nvSpPr>
          <p:cNvPr id="3" name="TextBox 2">
            <a:extLst>
              <a:ext uri="{FF2B5EF4-FFF2-40B4-BE49-F238E27FC236}">
                <a16:creationId xmlns:a16="http://schemas.microsoft.com/office/drawing/2014/main" id="{8A63E7FA-B976-B85E-3CF5-08ED23BB2A38}"/>
              </a:ext>
            </a:extLst>
          </p:cNvPr>
          <p:cNvSpPr txBox="1"/>
          <p:nvPr/>
        </p:nvSpPr>
        <p:spPr>
          <a:xfrm>
            <a:off x="727932" y="5792053"/>
            <a:ext cx="4515663" cy="830997"/>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defTabSz="825500" latinLnBrk="1" hangingPunct="0">
              <a:defRPr kumimoji="1" sz="2400" b="1">
                <a:solidFill>
                  <a:srgbClr val="000000"/>
                </a:solidFill>
                <a:cs typeface="+mn-ea"/>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pPr marL="342900" indent="-342900" algn="l">
              <a:buFont typeface="Arial" panose="020B0604020202020204" pitchFamily="34" charset="0"/>
              <a:buChar char="•"/>
            </a:pPr>
            <a:r>
              <a:rPr lang="en-US" sz="2000" b="0" dirty="0">
                <a:sym typeface="+mn-lt"/>
              </a:rPr>
              <a:t>10% extra hardware resource</a:t>
            </a:r>
          </a:p>
          <a:p>
            <a:pPr marL="342900" indent="-342900" algn="l">
              <a:buFont typeface="Arial" panose="020B0604020202020204" pitchFamily="34" charset="0"/>
              <a:buChar char="•"/>
            </a:pPr>
            <a:r>
              <a:rPr lang="en-US" sz="2000" b="0" dirty="0">
                <a:sym typeface="+mn-lt"/>
              </a:rPr>
              <a:t>Tradeoff in supporting many VFs</a:t>
            </a:r>
          </a:p>
        </p:txBody>
      </p:sp>
      <p:sp>
        <p:nvSpPr>
          <p:cNvPr id="4" name="灯片编号占位符 3">
            <a:extLst>
              <a:ext uri="{FF2B5EF4-FFF2-40B4-BE49-F238E27FC236}">
                <a16:creationId xmlns:a16="http://schemas.microsoft.com/office/drawing/2014/main" id="{8C6890A1-34EB-4743-9139-C67F1565D2D9}"/>
              </a:ext>
            </a:extLst>
          </p:cNvPr>
          <p:cNvSpPr>
            <a:spLocks noGrp="1"/>
          </p:cNvSpPr>
          <p:nvPr>
            <p:ph type="sldNum" sz="quarter" idx="12"/>
          </p:nvPr>
        </p:nvSpPr>
        <p:spPr/>
        <p:txBody>
          <a:bodyPr/>
          <a:lstStyle/>
          <a:p>
            <a:fld id="{EF03405E-E6FC-8647-9439-24CCB5C2CE06}" type="slidenum">
              <a:rPr lang="en-US" smtClean="0">
                <a:cs typeface="+mn-ea"/>
                <a:sym typeface="+mn-lt"/>
              </a:rPr>
              <a:t>14</a:t>
            </a:fld>
            <a:endParaRPr lang="en-US">
              <a:cs typeface="+mn-ea"/>
              <a:sym typeface="+mn-lt"/>
            </a:endParaRPr>
          </a:p>
        </p:txBody>
      </p:sp>
      <p:sp>
        <p:nvSpPr>
          <p:cNvPr id="7" name="文本框 6">
            <a:extLst>
              <a:ext uri="{FF2B5EF4-FFF2-40B4-BE49-F238E27FC236}">
                <a16:creationId xmlns:a16="http://schemas.microsoft.com/office/drawing/2014/main" id="{2A871CF0-B80A-AD46-89A2-D9A0CB3E8089}"/>
              </a:ext>
            </a:extLst>
          </p:cNvPr>
          <p:cNvSpPr txBox="1"/>
          <p:nvPr/>
        </p:nvSpPr>
        <p:spPr>
          <a:xfrm>
            <a:off x="397579" y="5255743"/>
            <a:ext cx="5176370" cy="369332"/>
          </a:xfrm>
          <a:prstGeom prst="rect">
            <a:avLst/>
          </a:prstGeom>
          <a:solidFill>
            <a:schemeClr val="accent1"/>
          </a:solidFill>
        </p:spPr>
        <p:txBody>
          <a:bodyPr wrap="square">
            <a:spAutoFit/>
          </a:bodyPr>
          <a:lstStyle/>
          <a:p>
            <a:pPr algn="ctr"/>
            <a:r>
              <a:rPr lang="en-US" altLang="zh-CN" dirty="0">
                <a:solidFill>
                  <a:schemeClr val="bg1"/>
                </a:solidFill>
                <a:latin typeface="+mn-lt"/>
                <a:ea typeface="+mn-ea"/>
                <a:cs typeface="+mn-ea"/>
                <a:sym typeface="+mn-lt"/>
              </a:rPr>
              <a:t>µFAB-E on FPGA(100G) and SoC(10G) </a:t>
            </a:r>
            <a:r>
              <a:rPr lang="en-US" altLang="zh-CN" dirty="0" err="1">
                <a:solidFill>
                  <a:schemeClr val="bg1"/>
                </a:solidFill>
                <a:latin typeface="+mn-lt"/>
                <a:ea typeface="+mn-ea"/>
                <a:cs typeface="+mn-ea"/>
                <a:sym typeface="+mn-lt"/>
              </a:rPr>
              <a:t>SmartNICs</a:t>
            </a:r>
            <a:endParaRPr lang="zh-CN" altLang="en-US" dirty="0">
              <a:solidFill>
                <a:schemeClr val="bg1"/>
              </a:solidFill>
            </a:endParaRPr>
          </a:p>
        </p:txBody>
      </p:sp>
      <p:pic>
        <p:nvPicPr>
          <p:cNvPr id="8" name="Picture 3">
            <a:extLst>
              <a:ext uri="{FF2B5EF4-FFF2-40B4-BE49-F238E27FC236}">
                <a16:creationId xmlns:a16="http://schemas.microsoft.com/office/drawing/2014/main" id="{89333E6C-EB63-2D4A-A920-473E08AC896B}"/>
              </a:ext>
            </a:extLst>
          </p:cNvPr>
          <p:cNvPicPr>
            <a:picLocks noChangeAspect="1"/>
          </p:cNvPicPr>
          <p:nvPr/>
        </p:nvPicPr>
        <p:blipFill>
          <a:blip r:embed="rId4"/>
          <a:stretch>
            <a:fillRect/>
          </a:stretch>
        </p:blipFill>
        <p:spPr>
          <a:xfrm>
            <a:off x="7036748" y="2402983"/>
            <a:ext cx="4178542" cy="2343863"/>
          </a:xfrm>
          <a:prstGeom prst="rect">
            <a:avLst/>
          </a:prstGeom>
        </p:spPr>
      </p:pic>
      <p:sp>
        <p:nvSpPr>
          <p:cNvPr id="10" name="文本框 9">
            <a:extLst>
              <a:ext uri="{FF2B5EF4-FFF2-40B4-BE49-F238E27FC236}">
                <a16:creationId xmlns:a16="http://schemas.microsoft.com/office/drawing/2014/main" id="{85EDCE17-76E7-A644-9D9A-D3FE3655DE1C}"/>
              </a:ext>
            </a:extLst>
          </p:cNvPr>
          <p:cNvSpPr txBox="1"/>
          <p:nvPr/>
        </p:nvSpPr>
        <p:spPr>
          <a:xfrm>
            <a:off x="7743026" y="5255743"/>
            <a:ext cx="2945048" cy="369332"/>
          </a:xfrm>
          <a:prstGeom prst="rect">
            <a:avLst/>
          </a:prstGeom>
          <a:solidFill>
            <a:schemeClr val="accent1"/>
          </a:solidFill>
        </p:spPr>
        <p:txBody>
          <a:bodyPr wrap="square">
            <a:spAutoFit/>
          </a:bodyPr>
          <a:lstStyle>
            <a:defPPr>
              <a:defRPr lang="zh-CN"/>
            </a:defPPr>
            <a:lvl1pPr algn="ctr">
              <a:defRPr>
                <a:solidFill>
                  <a:schemeClr val="bg1"/>
                </a:solidFill>
                <a:cs typeface="+mn-ea"/>
              </a:defRPr>
            </a:lvl1pPr>
          </a:lstStyle>
          <a:p>
            <a:r>
              <a:rPr lang="en-US" altLang="zh-CN" dirty="0">
                <a:sym typeface="+mn-lt"/>
              </a:rPr>
              <a:t>µFAB-C on Tofino</a:t>
            </a:r>
            <a:endParaRPr lang="zh-CN" altLang="en-US" dirty="0"/>
          </a:p>
        </p:txBody>
      </p:sp>
      <p:sp>
        <p:nvSpPr>
          <p:cNvPr id="11" name="TextBox 5">
            <a:extLst>
              <a:ext uri="{FF2B5EF4-FFF2-40B4-BE49-F238E27FC236}">
                <a16:creationId xmlns:a16="http://schemas.microsoft.com/office/drawing/2014/main" id="{814EB94B-B019-C743-89C4-14EFE2D9067B}"/>
              </a:ext>
            </a:extLst>
          </p:cNvPr>
          <p:cNvSpPr txBox="1"/>
          <p:nvPr/>
        </p:nvSpPr>
        <p:spPr>
          <a:xfrm>
            <a:off x="6366340" y="5792053"/>
            <a:ext cx="5698421" cy="830997"/>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marL="342900" indent="-342900" defTabSz="825500" latinLnBrk="1" hangingPunct="0">
              <a:buFont typeface="Arial" panose="020B0604020202020204" pitchFamily="34" charset="0"/>
              <a:buChar char="•"/>
              <a:defRPr kumimoji="1" sz="2000" b="0">
                <a:solidFill>
                  <a:srgbClr val="000000"/>
                </a:solidFill>
                <a:cs typeface="+mn-ea"/>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US" sz="1800" dirty="0">
                <a:sym typeface="+mn-lt"/>
              </a:rPr>
              <a:t>Using Bloom Filter to track active VM-pairs</a:t>
            </a:r>
          </a:p>
          <a:p>
            <a:r>
              <a:rPr lang="en-US" sz="1800" dirty="0">
                <a:sym typeface="+mn-lt"/>
              </a:rPr>
              <a:t>False positive in Bloom Filter have limited impact</a:t>
            </a:r>
          </a:p>
        </p:txBody>
      </p:sp>
      <p:cxnSp>
        <p:nvCxnSpPr>
          <p:cNvPr id="12" name="Straight Connector 26">
            <a:extLst>
              <a:ext uri="{FF2B5EF4-FFF2-40B4-BE49-F238E27FC236}">
                <a16:creationId xmlns:a16="http://schemas.microsoft.com/office/drawing/2014/main" id="{F52DD726-CCC4-B042-BF4E-F7E76BC795D0}"/>
              </a:ext>
            </a:extLst>
          </p:cNvPr>
          <p:cNvCxnSpPr/>
          <p:nvPr/>
        </p:nvCxnSpPr>
        <p:spPr>
          <a:xfrm>
            <a:off x="6187504" y="1017359"/>
            <a:ext cx="0" cy="527335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6970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9B6DA-6F32-15A0-A9E0-77BD67F7796D}"/>
              </a:ext>
            </a:extLst>
          </p:cNvPr>
          <p:cNvSpPr>
            <a:spLocks noGrp="1"/>
          </p:cNvSpPr>
          <p:nvPr>
            <p:ph type="sldNum" sz="quarter" idx="12"/>
          </p:nvPr>
        </p:nvSpPr>
        <p:spPr/>
        <p:txBody>
          <a:bodyPr/>
          <a:lstStyle/>
          <a:p>
            <a:fld id="{EF03405E-E6FC-8647-9439-24CCB5C2CE06}" type="slidenum">
              <a:rPr lang="en-US" smtClean="0">
                <a:cs typeface="+mn-ea"/>
                <a:sym typeface="+mn-lt"/>
              </a:rPr>
              <a:t>15</a:t>
            </a:fld>
            <a:endParaRPr lang="en-US">
              <a:cs typeface="+mn-ea"/>
              <a:sym typeface="+mn-lt"/>
            </a:endParaRPr>
          </a:p>
        </p:txBody>
      </p:sp>
      <p:pic>
        <p:nvPicPr>
          <p:cNvPr id="4" name="Picture 3">
            <a:extLst>
              <a:ext uri="{FF2B5EF4-FFF2-40B4-BE49-F238E27FC236}">
                <a16:creationId xmlns:a16="http://schemas.microsoft.com/office/drawing/2014/main" id="{80778F15-AD4C-4C3D-C379-BCEE44277C29}"/>
              </a:ext>
            </a:extLst>
          </p:cNvPr>
          <p:cNvPicPr>
            <a:picLocks noChangeAspect="1"/>
          </p:cNvPicPr>
          <p:nvPr/>
        </p:nvPicPr>
        <p:blipFill>
          <a:blip r:embed="rId3"/>
          <a:stretch>
            <a:fillRect/>
          </a:stretch>
        </p:blipFill>
        <p:spPr>
          <a:xfrm>
            <a:off x="455651" y="1411868"/>
            <a:ext cx="3987800" cy="4368800"/>
          </a:xfrm>
          <a:prstGeom prst="rect">
            <a:avLst/>
          </a:prstGeom>
        </p:spPr>
      </p:pic>
      <p:pic>
        <p:nvPicPr>
          <p:cNvPr id="6" name="Picture 5">
            <a:extLst>
              <a:ext uri="{FF2B5EF4-FFF2-40B4-BE49-F238E27FC236}">
                <a16:creationId xmlns:a16="http://schemas.microsoft.com/office/drawing/2014/main" id="{D9B0CE33-6E67-2BDB-76C3-9D2B9A7C5718}"/>
              </a:ext>
            </a:extLst>
          </p:cNvPr>
          <p:cNvPicPr>
            <a:picLocks noChangeAspect="1"/>
          </p:cNvPicPr>
          <p:nvPr/>
        </p:nvPicPr>
        <p:blipFill rotWithShape="1">
          <a:blip r:embed="rId4"/>
          <a:srcRect l="29440"/>
          <a:stretch/>
        </p:blipFill>
        <p:spPr>
          <a:xfrm>
            <a:off x="5245259" y="2708104"/>
            <a:ext cx="5742567" cy="2213997"/>
          </a:xfrm>
          <a:prstGeom prst="rect">
            <a:avLst/>
          </a:prstGeom>
        </p:spPr>
      </p:pic>
      <p:sp>
        <p:nvSpPr>
          <p:cNvPr id="7" name="Title 1">
            <a:extLst>
              <a:ext uri="{FF2B5EF4-FFF2-40B4-BE49-F238E27FC236}">
                <a16:creationId xmlns:a16="http://schemas.microsoft.com/office/drawing/2014/main" id="{482AE02D-0E00-091C-4E08-03598691BB60}"/>
              </a:ext>
            </a:extLst>
          </p:cNvPr>
          <p:cNvSpPr txBox="1">
            <a:spLocks/>
          </p:cNvSpPr>
          <p:nvPr/>
        </p:nvSpPr>
        <p:spPr>
          <a:xfrm>
            <a:off x="184696" y="4926"/>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sz="3200" dirty="0">
                <a:latin typeface="+mn-lt"/>
                <a:ea typeface="+mn-ea"/>
                <a:cs typeface="+mn-ea"/>
                <a:sym typeface="+mn-lt"/>
              </a:rPr>
              <a:t>Evaluation</a:t>
            </a:r>
          </a:p>
        </p:txBody>
      </p:sp>
    </p:spTree>
    <p:extLst>
      <p:ext uri="{BB962C8B-B14F-4D97-AF65-F5344CB8AC3E}">
        <p14:creationId xmlns:p14="http://schemas.microsoft.com/office/powerpoint/2010/main" val="15687872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a:extLst>
              <a:ext uri="{FF2B5EF4-FFF2-40B4-BE49-F238E27FC236}">
                <a16:creationId xmlns:a16="http://schemas.microsoft.com/office/drawing/2014/main" id="{E283B773-512B-E44C-8F7F-17F1E01E3E1D}"/>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Micro-benchmarks</a:t>
            </a:r>
          </a:p>
        </p:txBody>
      </p:sp>
      <p:grpSp>
        <p:nvGrpSpPr>
          <p:cNvPr id="24" name="Group 23">
            <a:extLst>
              <a:ext uri="{FF2B5EF4-FFF2-40B4-BE49-F238E27FC236}">
                <a16:creationId xmlns:a16="http://schemas.microsoft.com/office/drawing/2014/main" id="{C85A7DB6-07C6-B974-2FCD-2EBD15F5A4DD}"/>
              </a:ext>
            </a:extLst>
          </p:cNvPr>
          <p:cNvGrpSpPr/>
          <p:nvPr/>
        </p:nvGrpSpPr>
        <p:grpSpPr>
          <a:xfrm>
            <a:off x="263911" y="689848"/>
            <a:ext cx="5962309" cy="2897757"/>
            <a:chOff x="263911" y="689848"/>
            <a:chExt cx="5962309" cy="2897757"/>
          </a:xfrm>
        </p:grpSpPr>
        <p:pic>
          <p:nvPicPr>
            <p:cNvPr id="10" name="Picture 9">
              <a:extLst>
                <a:ext uri="{FF2B5EF4-FFF2-40B4-BE49-F238E27FC236}">
                  <a16:creationId xmlns:a16="http://schemas.microsoft.com/office/drawing/2014/main" id="{F7ECF705-59CE-770F-B569-154B632AEB8B}"/>
                </a:ext>
              </a:extLst>
            </p:cNvPr>
            <p:cNvPicPr>
              <a:picLocks noChangeAspect="1"/>
            </p:cNvPicPr>
            <p:nvPr/>
          </p:nvPicPr>
          <p:blipFill>
            <a:blip r:embed="rId3"/>
            <a:stretch>
              <a:fillRect/>
            </a:stretch>
          </p:blipFill>
          <p:spPr>
            <a:xfrm>
              <a:off x="263911" y="1171033"/>
              <a:ext cx="2834640" cy="2047240"/>
            </a:xfrm>
            <a:prstGeom prst="rect">
              <a:avLst/>
            </a:prstGeom>
          </p:spPr>
        </p:pic>
        <p:pic>
          <p:nvPicPr>
            <p:cNvPr id="12" name="Picture 11">
              <a:extLst>
                <a:ext uri="{FF2B5EF4-FFF2-40B4-BE49-F238E27FC236}">
                  <a16:creationId xmlns:a16="http://schemas.microsoft.com/office/drawing/2014/main" id="{B4A04B63-821D-0C7E-A05E-F33427F349EE}"/>
                </a:ext>
              </a:extLst>
            </p:cNvPr>
            <p:cNvPicPr>
              <a:picLocks noChangeAspect="1"/>
            </p:cNvPicPr>
            <p:nvPr/>
          </p:nvPicPr>
          <p:blipFill>
            <a:blip r:embed="rId4"/>
            <a:stretch>
              <a:fillRect/>
            </a:stretch>
          </p:blipFill>
          <p:spPr>
            <a:xfrm>
              <a:off x="3261360" y="1171033"/>
              <a:ext cx="2834640" cy="2047240"/>
            </a:xfrm>
            <a:prstGeom prst="rect">
              <a:avLst/>
            </a:prstGeom>
          </p:spPr>
        </p:pic>
        <p:sp>
          <p:nvSpPr>
            <p:cNvPr id="15" name="TextBox 14">
              <a:extLst>
                <a:ext uri="{FF2B5EF4-FFF2-40B4-BE49-F238E27FC236}">
                  <a16:creationId xmlns:a16="http://schemas.microsoft.com/office/drawing/2014/main" id="{BCA9590C-A38F-1892-BECB-299D59DECF96}"/>
                </a:ext>
              </a:extLst>
            </p:cNvPr>
            <p:cNvSpPr txBox="1"/>
            <p:nvPr/>
          </p:nvSpPr>
          <p:spPr>
            <a:xfrm>
              <a:off x="1174008" y="3218273"/>
              <a:ext cx="1014445" cy="369332"/>
            </a:xfrm>
            <a:prstGeom prst="rect">
              <a:avLst/>
            </a:prstGeom>
            <a:noFill/>
          </p:spPr>
          <p:txBody>
            <a:bodyPr wrap="none" rtlCol="0">
              <a:spAutoFit/>
            </a:bodyPr>
            <a:lstStyle/>
            <a:p>
              <a:r>
                <a:rPr lang="en-US" dirty="0">
                  <a:cs typeface="+mn-ea"/>
                  <a:sym typeface="+mn-lt"/>
                </a:rPr>
                <a:t>(a) µFAB</a:t>
              </a:r>
            </a:p>
          </p:txBody>
        </p:sp>
        <p:sp>
          <p:nvSpPr>
            <p:cNvPr id="17" name="TextBox 16">
              <a:extLst>
                <a:ext uri="{FF2B5EF4-FFF2-40B4-BE49-F238E27FC236}">
                  <a16:creationId xmlns:a16="http://schemas.microsoft.com/office/drawing/2014/main" id="{E9BCF066-130D-3665-D83F-7B2BC420F3BC}"/>
                </a:ext>
              </a:extLst>
            </p:cNvPr>
            <p:cNvSpPr txBox="1"/>
            <p:nvPr/>
          </p:nvSpPr>
          <p:spPr>
            <a:xfrm>
              <a:off x="3585405" y="3218273"/>
              <a:ext cx="2567178" cy="369332"/>
            </a:xfrm>
            <a:prstGeom prst="rect">
              <a:avLst/>
            </a:prstGeom>
            <a:noFill/>
          </p:spPr>
          <p:txBody>
            <a:bodyPr wrap="none" rtlCol="0">
              <a:spAutoFit/>
            </a:bodyPr>
            <a:lstStyle/>
            <a:p>
              <a:r>
                <a:rPr lang="en-US" dirty="0">
                  <a:cs typeface="+mn-ea"/>
                  <a:sym typeface="+mn-lt"/>
                </a:rPr>
                <a:t>(b) </a:t>
              </a:r>
              <a:r>
                <a:rPr lang="en-US" dirty="0" err="1">
                  <a:cs typeface="+mn-ea"/>
                  <a:sym typeface="+mn-lt"/>
                </a:rPr>
                <a:t>PicNIC+WCC+Clove</a:t>
              </a:r>
              <a:endParaRPr lang="en-US" dirty="0">
                <a:cs typeface="+mn-ea"/>
                <a:sym typeface="+mn-lt"/>
              </a:endParaRPr>
            </a:p>
          </p:txBody>
        </p:sp>
        <p:sp>
          <p:nvSpPr>
            <p:cNvPr id="16" name="TextBox 15">
              <a:extLst>
                <a:ext uri="{FF2B5EF4-FFF2-40B4-BE49-F238E27FC236}">
                  <a16:creationId xmlns:a16="http://schemas.microsoft.com/office/drawing/2014/main" id="{7901A2EB-04AB-49BD-8031-53FC40490536}"/>
                </a:ext>
              </a:extLst>
            </p:cNvPr>
            <p:cNvSpPr txBox="1"/>
            <p:nvPr/>
          </p:nvSpPr>
          <p:spPr>
            <a:xfrm>
              <a:off x="505551" y="689848"/>
              <a:ext cx="5720669" cy="400110"/>
            </a:xfrm>
            <a:prstGeom prst="rect">
              <a:avLst/>
            </a:prstGeom>
            <a:noFill/>
          </p:spPr>
          <p:txBody>
            <a:bodyPr wrap="none" rtlCol="0">
              <a:spAutoFit/>
            </a:bodyPr>
            <a:lstStyle/>
            <a:p>
              <a:r>
                <a:rPr lang="en-US" sz="2000" dirty="0">
                  <a:solidFill>
                    <a:srgbClr val="0432FF"/>
                  </a:solidFill>
                  <a:cs typeface="+mn-ea"/>
                  <a:sym typeface="+mn-lt"/>
                </a:rPr>
                <a:t>Rate evolution of across </a:t>
              </a:r>
              <a:r>
                <a:rPr lang="en-US" sz="2000" dirty="0" err="1">
                  <a:solidFill>
                    <a:srgbClr val="0432FF"/>
                  </a:solidFill>
                  <a:cs typeface="+mn-ea"/>
                  <a:sym typeface="+mn-lt"/>
                </a:rPr>
                <a:t>PoD</a:t>
              </a:r>
              <a:r>
                <a:rPr lang="en-US" sz="2000" dirty="0">
                  <a:solidFill>
                    <a:srgbClr val="0432FF"/>
                  </a:solidFill>
                  <a:cs typeface="+mn-ea"/>
                  <a:sym typeface="+mn-lt"/>
                </a:rPr>
                <a:t> VFs (SoC </a:t>
              </a:r>
              <a:r>
                <a:rPr lang="en-US" sz="2000" dirty="0" err="1">
                  <a:solidFill>
                    <a:srgbClr val="0432FF"/>
                  </a:solidFill>
                  <a:cs typeface="+mn-ea"/>
                  <a:sym typeface="+mn-lt"/>
                </a:rPr>
                <a:t>SmartNIC</a:t>
              </a:r>
              <a:r>
                <a:rPr lang="en-US" sz="2000" dirty="0">
                  <a:solidFill>
                    <a:srgbClr val="0432FF"/>
                  </a:solidFill>
                  <a:cs typeface="+mn-ea"/>
                  <a:sym typeface="+mn-lt"/>
                </a:rPr>
                <a:t>)</a:t>
              </a:r>
            </a:p>
          </p:txBody>
        </p:sp>
      </p:grpSp>
      <p:grpSp>
        <p:nvGrpSpPr>
          <p:cNvPr id="31" name="Group 30">
            <a:extLst>
              <a:ext uri="{FF2B5EF4-FFF2-40B4-BE49-F238E27FC236}">
                <a16:creationId xmlns:a16="http://schemas.microsoft.com/office/drawing/2014/main" id="{CE228F45-8D2C-9890-EDA9-45EDE342F101}"/>
              </a:ext>
            </a:extLst>
          </p:cNvPr>
          <p:cNvGrpSpPr/>
          <p:nvPr/>
        </p:nvGrpSpPr>
        <p:grpSpPr>
          <a:xfrm>
            <a:off x="6577969" y="689848"/>
            <a:ext cx="5107259" cy="4630664"/>
            <a:chOff x="6792853" y="284683"/>
            <a:chExt cx="5107259" cy="4630664"/>
          </a:xfrm>
        </p:grpSpPr>
        <p:pic>
          <p:nvPicPr>
            <p:cNvPr id="3" name="Picture 2">
              <a:extLst>
                <a:ext uri="{FF2B5EF4-FFF2-40B4-BE49-F238E27FC236}">
                  <a16:creationId xmlns:a16="http://schemas.microsoft.com/office/drawing/2014/main" id="{89708A8E-EDF9-7738-7F81-F2BA20307F0D}"/>
                </a:ext>
              </a:extLst>
            </p:cNvPr>
            <p:cNvPicPr>
              <a:picLocks noChangeAspect="1"/>
            </p:cNvPicPr>
            <p:nvPr/>
          </p:nvPicPr>
          <p:blipFill>
            <a:blip r:embed="rId5"/>
            <a:stretch>
              <a:fillRect/>
            </a:stretch>
          </p:blipFill>
          <p:spPr>
            <a:xfrm>
              <a:off x="6792853" y="1084903"/>
              <a:ext cx="5107259" cy="3830444"/>
            </a:xfrm>
            <a:prstGeom prst="rect">
              <a:avLst/>
            </a:prstGeom>
          </p:spPr>
        </p:pic>
        <p:sp>
          <p:nvSpPr>
            <p:cNvPr id="30" name="TextBox 29">
              <a:extLst>
                <a:ext uri="{FF2B5EF4-FFF2-40B4-BE49-F238E27FC236}">
                  <a16:creationId xmlns:a16="http://schemas.microsoft.com/office/drawing/2014/main" id="{7C71C89D-58B4-457F-EC54-431DAE0B71A0}"/>
                </a:ext>
              </a:extLst>
            </p:cNvPr>
            <p:cNvSpPr txBox="1"/>
            <p:nvPr/>
          </p:nvSpPr>
          <p:spPr>
            <a:xfrm>
              <a:off x="7225989" y="284683"/>
              <a:ext cx="4504246" cy="400110"/>
            </a:xfrm>
            <a:prstGeom prst="rect">
              <a:avLst/>
            </a:prstGeom>
            <a:noFill/>
          </p:spPr>
          <p:txBody>
            <a:bodyPr wrap="none" rtlCol="0">
              <a:spAutoFit/>
            </a:bodyPr>
            <a:lstStyle/>
            <a:p>
              <a:r>
                <a:rPr lang="en-US" sz="2000" dirty="0">
                  <a:solidFill>
                    <a:srgbClr val="0432FF"/>
                  </a:solidFill>
                  <a:cs typeface="+mn-ea"/>
                  <a:sym typeface="+mn-lt"/>
                </a:rPr>
                <a:t>Hardware evaluation (FPGA </a:t>
              </a:r>
              <a:r>
                <a:rPr lang="en-US" sz="2000" dirty="0" err="1">
                  <a:solidFill>
                    <a:srgbClr val="0432FF"/>
                  </a:solidFill>
                  <a:cs typeface="+mn-ea"/>
                  <a:sym typeface="+mn-lt"/>
                </a:rPr>
                <a:t>SmartNIC</a:t>
              </a:r>
              <a:r>
                <a:rPr lang="en-US" sz="2000" dirty="0">
                  <a:solidFill>
                    <a:srgbClr val="0432FF"/>
                  </a:solidFill>
                  <a:cs typeface="+mn-ea"/>
                  <a:sym typeface="+mn-lt"/>
                </a:rPr>
                <a:t>)</a:t>
              </a:r>
            </a:p>
          </p:txBody>
        </p:sp>
      </p:grpSp>
      <p:grpSp>
        <p:nvGrpSpPr>
          <p:cNvPr id="36" name="Group 35">
            <a:extLst>
              <a:ext uri="{FF2B5EF4-FFF2-40B4-BE49-F238E27FC236}">
                <a16:creationId xmlns:a16="http://schemas.microsoft.com/office/drawing/2014/main" id="{E652CAB0-2B71-ADB2-4A14-6A20307BB405}"/>
              </a:ext>
            </a:extLst>
          </p:cNvPr>
          <p:cNvGrpSpPr/>
          <p:nvPr/>
        </p:nvGrpSpPr>
        <p:grpSpPr>
          <a:xfrm>
            <a:off x="-76703" y="4010114"/>
            <a:ext cx="6123000" cy="2551200"/>
            <a:chOff x="-76703" y="4010114"/>
            <a:chExt cx="6123000" cy="2551200"/>
          </a:xfrm>
        </p:grpSpPr>
        <p:grpSp>
          <p:nvGrpSpPr>
            <p:cNvPr id="29" name="Group 28">
              <a:extLst>
                <a:ext uri="{FF2B5EF4-FFF2-40B4-BE49-F238E27FC236}">
                  <a16:creationId xmlns:a16="http://schemas.microsoft.com/office/drawing/2014/main" id="{930C3137-B7A4-E92B-38A8-27D1A65BAB36}"/>
                </a:ext>
              </a:extLst>
            </p:cNvPr>
            <p:cNvGrpSpPr/>
            <p:nvPr/>
          </p:nvGrpSpPr>
          <p:grpSpPr>
            <a:xfrm>
              <a:off x="-76703" y="4939990"/>
              <a:ext cx="5841883" cy="1621324"/>
              <a:chOff x="-76703" y="4939990"/>
              <a:chExt cx="5841883" cy="1621324"/>
            </a:xfrm>
          </p:grpSpPr>
          <p:sp>
            <p:nvSpPr>
              <p:cNvPr id="19" name="TextBox 18">
                <a:extLst>
                  <a:ext uri="{FF2B5EF4-FFF2-40B4-BE49-F238E27FC236}">
                    <a16:creationId xmlns:a16="http://schemas.microsoft.com/office/drawing/2014/main" id="{8190C72D-756B-66A2-9CA4-D348527E498A}"/>
                  </a:ext>
                </a:extLst>
              </p:cNvPr>
              <p:cNvSpPr txBox="1"/>
              <p:nvPr/>
            </p:nvSpPr>
            <p:spPr>
              <a:xfrm>
                <a:off x="447759" y="6191982"/>
                <a:ext cx="2763898" cy="369332"/>
              </a:xfrm>
              <a:prstGeom prst="rect">
                <a:avLst/>
              </a:prstGeom>
              <a:noFill/>
            </p:spPr>
            <p:txBody>
              <a:bodyPr wrap="none" rtlCol="0">
                <a:spAutoFit/>
              </a:bodyPr>
              <a:lstStyle/>
              <a:p>
                <a:r>
                  <a:rPr lang="en-US" dirty="0">
                    <a:cs typeface="+mn-ea"/>
                    <a:sym typeface="+mn-lt"/>
                  </a:rPr>
                  <a:t>Bandwidth dissatisfaction</a:t>
                </a:r>
              </a:p>
            </p:txBody>
          </p:sp>
          <p:cxnSp>
            <p:nvCxnSpPr>
              <p:cNvPr id="21" name="Straight Arrow Connector 20">
                <a:extLst>
                  <a:ext uri="{FF2B5EF4-FFF2-40B4-BE49-F238E27FC236}">
                    <a16:creationId xmlns:a16="http://schemas.microsoft.com/office/drawing/2014/main" id="{6C6DDBD5-2696-C52A-AB25-9D71F200AE41}"/>
                  </a:ext>
                </a:extLst>
              </p:cNvPr>
              <p:cNvCxnSpPr>
                <a:cxnSpLocks/>
              </p:cNvCxnSpPr>
              <p:nvPr/>
            </p:nvCxnSpPr>
            <p:spPr>
              <a:xfrm>
                <a:off x="184696" y="4939990"/>
                <a:ext cx="0" cy="892098"/>
              </a:xfrm>
              <a:prstGeom prst="straightConnector1">
                <a:avLst/>
              </a:prstGeom>
              <a:ln w="38100">
                <a:solidFill>
                  <a:srgbClr val="FF033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E554BC8-BA73-8A6F-4FDC-508763E2804F}"/>
                  </a:ext>
                </a:extLst>
              </p:cNvPr>
              <p:cNvSpPr txBox="1"/>
              <p:nvPr/>
            </p:nvSpPr>
            <p:spPr>
              <a:xfrm>
                <a:off x="-76703" y="5983486"/>
                <a:ext cx="793615" cy="369332"/>
              </a:xfrm>
              <a:prstGeom prst="rect">
                <a:avLst/>
              </a:prstGeom>
              <a:noFill/>
            </p:spPr>
            <p:txBody>
              <a:bodyPr wrap="none" rtlCol="0">
                <a:spAutoFit/>
              </a:bodyPr>
              <a:lstStyle/>
              <a:p>
                <a:r>
                  <a:rPr lang="en-US" dirty="0">
                    <a:solidFill>
                      <a:srgbClr val="FF0000"/>
                    </a:solidFill>
                    <a:cs typeface="+mn-ea"/>
                    <a:sym typeface="+mn-lt"/>
                  </a:rPr>
                  <a:t>Better</a:t>
                </a:r>
              </a:p>
            </p:txBody>
          </p:sp>
          <p:cxnSp>
            <p:nvCxnSpPr>
              <p:cNvPr id="26" name="Straight Arrow Connector 25">
                <a:extLst>
                  <a:ext uri="{FF2B5EF4-FFF2-40B4-BE49-F238E27FC236}">
                    <a16:creationId xmlns:a16="http://schemas.microsoft.com/office/drawing/2014/main" id="{9ADAFDD1-49D3-C30D-0359-F65F9A373893}"/>
                  </a:ext>
                </a:extLst>
              </p:cNvPr>
              <p:cNvCxnSpPr>
                <a:cxnSpLocks/>
              </p:cNvCxnSpPr>
              <p:nvPr/>
            </p:nvCxnSpPr>
            <p:spPr>
              <a:xfrm flipH="1">
                <a:off x="4699370" y="6236412"/>
                <a:ext cx="1065810" cy="0"/>
              </a:xfrm>
              <a:prstGeom prst="straightConnector1">
                <a:avLst/>
              </a:prstGeom>
              <a:ln w="38100">
                <a:solidFill>
                  <a:srgbClr val="FF033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09FD3BE-0223-9C3C-66DF-215E900F8555}"/>
                  </a:ext>
                </a:extLst>
              </p:cNvPr>
              <p:cNvSpPr txBox="1"/>
              <p:nvPr/>
            </p:nvSpPr>
            <p:spPr>
              <a:xfrm>
                <a:off x="3784970" y="6051746"/>
                <a:ext cx="793615" cy="369332"/>
              </a:xfrm>
              <a:prstGeom prst="rect">
                <a:avLst/>
              </a:prstGeom>
              <a:noFill/>
            </p:spPr>
            <p:txBody>
              <a:bodyPr wrap="none" rtlCol="0">
                <a:spAutoFit/>
              </a:bodyPr>
              <a:lstStyle/>
              <a:p>
                <a:r>
                  <a:rPr lang="en-US" dirty="0">
                    <a:solidFill>
                      <a:srgbClr val="FF0000"/>
                    </a:solidFill>
                    <a:cs typeface="+mn-ea"/>
                    <a:sym typeface="+mn-lt"/>
                  </a:rPr>
                  <a:t>Better</a:t>
                </a:r>
              </a:p>
            </p:txBody>
          </p:sp>
        </p:grpSp>
        <p:pic>
          <p:nvPicPr>
            <p:cNvPr id="33" name="Picture 32">
              <a:extLst>
                <a:ext uri="{FF2B5EF4-FFF2-40B4-BE49-F238E27FC236}">
                  <a16:creationId xmlns:a16="http://schemas.microsoft.com/office/drawing/2014/main" id="{496A5C88-F4EA-CAAF-958C-3A2309051F56}"/>
                </a:ext>
              </a:extLst>
            </p:cNvPr>
            <p:cNvPicPr>
              <a:picLocks noChangeAspect="1"/>
            </p:cNvPicPr>
            <p:nvPr/>
          </p:nvPicPr>
          <p:blipFill>
            <a:blip r:embed="rId6"/>
            <a:stretch>
              <a:fillRect/>
            </a:stretch>
          </p:blipFill>
          <p:spPr>
            <a:xfrm>
              <a:off x="387018" y="4077103"/>
              <a:ext cx="2834640" cy="2047240"/>
            </a:xfrm>
            <a:prstGeom prst="rect">
              <a:avLst/>
            </a:prstGeom>
          </p:spPr>
        </p:pic>
        <p:pic>
          <p:nvPicPr>
            <p:cNvPr id="35" name="Picture 34">
              <a:extLst>
                <a:ext uri="{FF2B5EF4-FFF2-40B4-BE49-F238E27FC236}">
                  <a16:creationId xmlns:a16="http://schemas.microsoft.com/office/drawing/2014/main" id="{99DBA1D6-241A-3765-81FB-30880C50A90D}"/>
                </a:ext>
              </a:extLst>
            </p:cNvPr>
            <p:cNvPicPr>
              <a:picLocks noChangeAspect="1"/>
            </p:cNvPicPr>
            <p:nvPr/>
          </p:nvPicPr>
          <p:blipFill>
            <a:blip r:embed="rId7"/>
            <a:stretch>
              <a:fillRect/>
            </a:stretch>
          </p:blipFill>
          <p:spPr>
            <a:xfrm>
              <a:off x="3211657" y="4010114"/>
              <a:ext cx="2834640" cy="2047240"/>
            </a:xfrm>
            <a:prstGeom prst="rect">
              <a:avLst/>
            </a:prstGeom>
          </p:spPr>
        </p:pic>
      </p:grpSp>
      <p:sp>
        <p:nvSpPr>
          <p:cNvPr id="2" name="灯片编号占位符 1">
            <a:extLst>
              <a:ext uri="{FF2B5EF4-FFF2-40B4-BE49-F238E27FC236}">
                <a16:creationId xmlns:a16="http://schemas.microsoft.com/office/drawing/2014/main" id="{ED28FBCF-2135-4C49-B3DD-153334956CC6}"/>
              </a:ext>
            </a:extLst>
          </p:cNvPr>
          <p:cNvSpPr>
            <a:spLocks noGrp="1"/>
          </p:cNvSpPr>
          <p:nvPr>
            <p:ph type="sldNum" sz="quarter" idx="12"/>
          </p:nvPr>
        </p:nvSpPr>
        <p:spPr/>
        <p:txBody>
          <a:bodyPr/>
          <a:lstStyle/>
          <a:p>
            <a:fld id="{EF03405E-E6FC-8647-9439-24CCB5C2CE06}" type="slidenum">
              <a:rPr lang="en-US" smtClean="0">
                <a:cs typeface="+mn-ea"/>
                <a:sym typeface="+mn-lt"/>
              </a:rPr>
              <a:t>16</a:t>
            </a:fld>
            <a:endParaRPr lang="en-US">
              <a:cs typeface="+mn-ea"/>
              <a:sym typeface="+mn-lt"/>
            </a:endParaRPr>
          </a:p>
        </p:txBody>
      </p:sp>
    </p:spTree>
    <p:extLst>
      <p:ext uri="{BB962C8B-B14F-4D97-AF65-F5344CB8AC3E}">
        <p14:creationId xmlns:p14="http://schemas.microsoft.com/office/powerpoint/2010/main" val="2278141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a:extLst>
              <a:ext uri="{FF2B5EF4-FFF2-40B4-BE49-F238E27FC236}">
                <a16:creationId xmlns:a16="http://schemas.microsoft.com/office/drawing/2014/main" id="{E283B773-512B-E44C-8F7F-17F1E01E3E1D}"/>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endParaRPr lang="en-US" dirty="0">
              <a:latin typeface="+mn-lt"/>
              <a:ea typeface="+mn-ea"/>
              <a:cs typeface="+mn-ea"/>
              <a:sym typeface="+mn-lt"/>
            </a:endParaRPr>
          </a:p>
        </p:txBody>
      </p:sp>
      <p:pic>
        <p:nvPicPr>
          <p:cNvPr id="4" name="Picture 3">
            <a:extLst>
              <a:ext uri="{FF2B5EF4-FFF2-40B4-BE49-F238E27FC236}">
                <a16:creationId xmlns:a16="http://schemas.microsoft.com/office/drawing/2014/main" id="{779128CA-5905-D019-BCC5-0ECB73D4E6F7}"/>
              </a:ext>
            </a:extLst>
          </p:cNvPr>
          <p:cNvPicPr>
            <a:picLocks noChangeAspect="1"/>
          </p:cNvPicPr>
          <p:nvPr/>
        </p:nvPicPr>
        <p:blipFill>
          <a:blip r:embed="rId3"/>
          <a:stretch>
            <a:fillRect/>
          </a:stretch>
        </p:blipFill>
        <p:spPr>
          <a:xfrm>
            <a:off x="933111" y="4081317"/>
            <a:ext cx="3566160" cy="2228850"/>
          </a:xfrm>
          <a:prstGeom prst="rect">
            <a:avLst/>
          </a:prstGeom>
        </p:spPr>
      </p:pic>
      <p:pic>
        <p:nvPicPr>
          <p:cNvPr id="7" name="Picture 6">
            <a:extLst>
              <a:ext uri="{FF2B5EF4-FFF2-40B4-BE49-F238E27FC236}">
                <a16:creationId xmlns:a16="http://schemas.microsoft.com/office/drawing/2014/main" id="{7D36B849-67D4-3563-42D7-83561E625934}"/>
              </a:ext>
            </a:extLst>
          </p:cNvPr>
          <p:cNvPicPr>
            <a:picLocks noChangeAspect="1"/>
          </p:cNvPicPr>
          <p:nvPr/>
        </p:nvPicPr>
        <p:blipFill>
          <a:blip r:embed="rId4"/>
          <a:stretch>
            <a:fillRect/>
          </a:stretch>
        </p:blipFill>
        <p:spPr>
          <a:xfrm>
            <a:off x="947073" y="1404892"/>
            <a:ext cx="3566160" cy="2228850"/>
          </a:xfrm>
          <a:prstGeom prst="rect">
            <a:avLst/>
          </a:prstGeom>
        </p:spPr>
      </p:pic>
      <p:sp>
        <p:nvSpPr>
          <p:cNvPr id="10" name="Title 1">
            <a:extLst>
              <a:ext uri="{FF2B5EF4-FFF2-40B4-BE49-F238E27FC236}">
                <a16:creationId xmlns:a16="http://schemas.microsoft.com/office/drawing/2014/main" id="{5F3CB03F-A133-4359-938F-6B22A09C92FF}"/>
              </a:ext>
            </a:extLst>
          </p:cNvPr>
          <p:cNvSpPr txBox="1">
            <a:spLocks/>
          </p:cNvSpPr>
          <p:nvPr/>
        </p:nvSpPr>
        <p:spPr>
          <a:xfrm>
            <a:off x="180979" y="141844"/>
            <a:ext cx="12007304" cy="646331"/>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endParaRPr lang="en-US" dirty="0">
              <a:latin typeface="+mn-lt"/>
              <a:ea typeface="+mn-ea"/>
              <a:cs typeface="+mn-ea"/>
              <a:sym typeface="+mn-lt"/>
            </a:endParaRPr>
          </a:p>
        </p:txBody>
      </p:sp>
      <p:cxnSp>
        <p:nvCxnSpPr>
          <p:cNvPr id="11" name="Straight Arrow Connector 10">
            <a:extLst>
              <a:ext uri="{FF2B5EF4-FFF2-40B4-BE49-F238E27FC236}">
                <a16:creationId xmlns:a16="http://schemas.microsoft.com/office/drawing/2014/main" id="{2C88342A-68F9-788C-06D4-6C096A7B3D5A}"/>
              </a:ext>
            </a:extLst>
          </p:cNvPr>
          <p:cNvCxnSpPr>
            <a:cxnSpLocks/>
          </p:cNvCxnSpPr>
          <p:nvPr/>
        </p:nvCxnSpPr>
        <p:spPr>
          <a:xfrm flipV="1">
            <a:off x="688713" y="2064254"/>
            <a:ext cx="0" cy="858644"/>
          </a:xfrm>
          <a:prstGeom prst="straightConnector1">
            <a:avLst/>
          </a:prstGeom>
          <a:ln w="38100">
            <a:solidFill>
              <a:srgbClr val="FF033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CED919-A708-672E-5AE1-ABFBBE517FE0}"/>
              </a:ext>
            </a:extLst>
          </p:cNvPr>
          <p:cNvSpPr txBox="1"/>
          <p:nvPr/>
        </p:nvSpPr>
        <p:spPr>
          <a:xfrm>
            <a:off x="291905" y="1613638"/>
            <a:ext cx="793615" cy="369332"/>
          </a:xfrm>
          <a:prstGeom prst="rect">
            <a:avLst/>
          </a:prstGeom>
          <a:noFill/>
        </p:spPr>
        <p:txBody>
          <a:bodyPr wrap="square" rtlCol="0">
            <a:spAutoFit/>
          </a:bodyPr>
          <a:lstStyle/>
          <a:p>
            <a:r>
              <a:rPr lang="en-US" dirty="0">
                <a:solidFill>
                  <a:srgbClr val="FF0000"/>
                </a:solidFill>
                <a:cs typeface="+mn-ea"/>
                <a:sym typeface="+mn-lt"/>
              </a:rPr>
              <a:t>Better</a:t>
            </a:r>
          </a:p>
        </p:txBody>
      </p:sp>
      <p:cxnSp>
        <p:nvCxnSpPr>
          <p:cNvPr id="14" name="Straight Arrow Connector 13">
            <a:extLst>
              <a:ext uri="{FF2B5EF4-FFF2-40B4-BE49-F238E27FC236}">
                <a16:creationId xmlns:a16="http://schemas.microsoft.com/office/drawing/2014/main" id="{68A3BBC9-0082-DB6C-0C96-7F3DE9EE9DB8}"/>
              </a:ext>
            </a:extLst>
          </p:cNvPr>
          <p:cNvCxnSpPr>
            <a:cxnSpLocks/>
          </p:cNvCxnSpPr>
          <p:nvPr/>
        </p:nvCxnSpPr>
        <p:spPr>
          <a:xfrm>
            <a:off x="688712" y="4564928"/>
            <a:ext cx="0" cy="917576"/>
          </a:xfrm>
          <a:prstGeom prst="straightConnector1">
            <a:avLst/>
          </a:prstGeom>
          <a:ln w="38100">
            <a:solidFill>
              <a:srgbClr val="FF033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D2E684-BA6B-1DC2-8C46-4061BC4CF989}"/>
              </a:ext>
            </a:extLst>
          </p:cNvPr>
          <p:cNvSpPr txBox="1"/>
          <p:nvPr/>
        </p:nvSpPr>
        <p:spPr>
          <a:xfrm>
            <a:off x="196757" y="5480986"/>
            <a:ext cx="793615" cy="369332"/>
          </a:xfrm>
          <a:prstGeom prst="rect">
            <a:avLst/>
          </a:prstGeom>
          <a:noFill/>
        </p:spPr>
        <p:txBody>
          <a:bodyPr wrap="square" rtlCol="0">
            <a:spAutoFit/>
          </a:bodyPr>
          <a:lstStyle/>
          <a:p>
            <a:r>
              <a:rPr lang="en-US" dirty="0">
                <a:solidFill>
                  <a:srgbClr val="FF0000"/>
                </a:solidFill>
                <a:cs typeface="+mn-ea"/>
                <a:sym typeface="+mn-lt"/>
              </a:rPr>
              <a:t>Better</a:t>
            </a:r>
          </a:p>
        </p:txBody>
      </p:sp>
      <p:pic>
        <p:nvPicPr>
          <p:cNvPr id="20" name="Picture 19">
            <a:extLst>
              <a:ext uri="{FF2B5EF4-FFF2-40B4-BE49-F238E27FC236}">
                <a16:creationId xmlns:a16="http://schemas.microsoft.com/office/drawing/2014/main" id="{F0C34691-6EC6-B64D-17CB-90B0E380AA38}"/>
              </a:ext>
            </a:extLst>
          </p:cNvPr>
          <p:cNvPicPr>
            <a:picLocks noChangeAspect="1"/>
          </p:cNvPicPr>
          <p:nvPr/>
        </p:nvPicPr>
        <p:blipFill>
          <a:blip r:embed="rId5"/>
          <a:stretch>
            <a:fillRect/>
          </a:stretch>
        </p:blipFill>
        <p:spPr>
          <a:xfrm>
            <a:off x="7238629" y="4081317"/>
            <a:ext cx="3566160" cy="2228850"/>
          </a:xfrm>
          <a:prstGeom prst="rect">
            <a:avLst/>
          </a:prstGeom>
        </p:spPr>
      </p:pic>
      <p:pic>
        <p:nvPicPr>
          <p:cNvPr id="22" name="Picture 21">
            <a:extLst>
              <a:ext uri="{FF2B5EF4-FFF2-40B4-BE49-F238E27FC236}">
                <a16:creationId xmlns:a16="http://schemas.microsoft.com/office/drawing/2014/main" id="{8954C339-F68B-2495-108B-BFF6B6DB3C72}"/>
              </a:ext>
            </a:extLst>
          </p:cNvPr>
          <p:cNvPicPr>
            <a:picLocks noChangeAspect="1"/>
          </p:cNvPicPr>
          <p:nvPr/>
        </p:nvPicPr>
        <p:blipFill>
          <a:blip r:embed="rId6"/>
          <a:stretch>
            <a:fillRect/>
          </a:stretch>
        </p:blipFill>
        <p:spPr>
          <a:xfrm>
            <a:off x="7324906" y="1404892"/>
            <a:ext cx="3566160" cy="2228850"/>
          </a:xfrm>
          <a:prstGeom prst="rect">
            <a:avLst/>
          </a:prstGeom>
        </p:spPr>
      </p:pic>
      <p:sp>
        <p:nvSpPr>
          <p:cNvPr id="23" name="Rectangle 22">
            <a:extLst>
              <a:ext uri="{FF2B5EF4-FFF2-40B4-BE49-F238E27FC236}">
                <a16:creationId xmlns:a16="http://schemas.microsoft.com/office/drawing/2014/main" id="{308AD127-C55E-4BFD-01FD-F26EDF5DA9E2}"/>
              </a:ext>
            </a:extLst>
          </p:cNvPr>
          <p:cNvSpPr/>
          <p:nvPr/>
        </p:nvSpPr>
        <p:spPr>
          <a:xfrm>
            <a:off x="1458054" y="669404"/>
            <a:ext cx="3041217" cy="400110"/>
          </a:xfrm>
          <a:prstGeom prst="rect">
            <a:avLst/>
          </a:prstGeom>
        </p:spPr>
        <p:txBody>
          <a:bodyPr wrap="none">
            <a:spAutoFit/>
          </a:bodyPr>
          <a:lstStyle/>
          <a:p>
            <a:r>
              <a:rPr lang="en-US" sz="2000" dirty="0">
                <a:solidFill>
                  <a:srgbClr val="0432FF"/>
                </a:solidFill>
                <a:cs typeface="+mn-ea"/>
                <a:sym typeface="+mn-lt"/>
              </a:rPr>
              <a:t>MongoDB + Memcached</a:t>
            </a:r>
          </a:p>
        </p:txBody>
      </p:sp>
      <p:sp>
        <p:nvSpPr>
          <p:cNvPr id="25" name="Title 1">
            <a:extLst>
              <a:ext uri="{FF2B5EF4-FFF2-40B4-BE49-F238E27FC236}">
                <a16:creationId xmlns:a16="http://schemas.microsoft.com/office/drawing/2014/main" id="{1DB96D0E-1E45-3994-2FD5-CBC82368024A}"/>
              </a:ext>
            </a:extLst>
          </p:cNvPr>
          <p:cNvSpPr txBox="1">
            <a:spLocks/>
          </p:cNvSpPr>
          <p:nvPr/>
        </p:nvSpPr>
        <p:spPr>
          <a:xfrm>
            <a:off x="180979" y="40751"/>
            <a:ext cx="12007304" cy="53706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Application-level performance</a:t>
            </a:r>
          </a:p>
        </p:txBody>
      </p:sp>
      <p:sp>
        <p:nvSpPr>
          <p:cNvPr id="26" name="Rectangle 25">
            <a:extLst>
              <a:ext uri="{FF2B5EF4-FFF2-40B4-BE49-F238E27FC236}">
                <a16:creationId xmlns:a16="http://schemas.microsoft.com/office/drawing/2014/main" id="{ED8137BB-D52C-160E-6256-E24E8AA24B6E}"/>
              </a:ext>
            </a:extLst>
          </p:cNvPr>
          <p:cNvSpPr/>
          <p:nvPr/>
        </p:nvSpPr>
        <p:spPr>
          <a:xfrm>
            <a:off x="7538806" y="726670"/>
            <a:ext cx="3138360" cy="400110"/>
          </a:xfrm>
          <a:prstGeom prst="rect">
            <a:avLst/>
          </a:prstGeom>
        </p:spPr>
        <p:txBody>
          <a:bodyPr wrap="none">
            <a:spAutoFit/>
          </a:bodyPr>
          <a:lstStyle/>
          <a:p>
            <a:r>
              <a:rPr lang="en-US" sz="2000" dirty="0">
                <a:solidFill>
                  <a:srgbClr val="0432FF"/>
                </a:solidFill>
                <a:cs typeface="+mn-ea"/>
                <a:sym typeface="+mn-lt"/>
              </a:rPr>
              <a:t>Elastic Block Storage (EBS)</a:t>
            </a:r>
          </a:p>
        </p:txBody>
      </p:sp>
      <p:cxnSp>
        <p:nvCxnSpPr>
          <p:cNvPr id="27" name="Straight Connector 26">
            <a:extLst>
              <a:ext uri="{FF2B5EF4-FFF2-40B4-BE49-F238E27FC236}">
                <a16:creationId xmlns:a16="http://schemas.microsoft.com/office/drawing/2014/main" id="{22617069-E4D2-4885-4325-ED951324BD5A}"/>
              </a:ext>
            </a:extLst>
          </p:cNvPr>
          <p:cNvCxnSpPr/>
          <p:nvPr/>
        </p:nvCxnSpPr>
        <p:spPr>
          <a:xfrm>
            <a:off x="5720576" y="1036814"/>
            <a:ext cx="0" cy="527335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658155F-BBA5-6553-395D-4DAE3AA1DB70}"/>
              </a:ext>
            </a:extLst>
          </p:cNvPr>
          <p:cNvSpPr/>
          <p:nvPr/>
        </p:nvSpPr>
        <p:spPr>
          <a:xfrm>
            <a:off x="7713310" y="3442031"/>
            <a:ext cx="1157946" cy="276999"/>
          </a:xfrm>
          <a:prstGeom prst="rect">
            <a:avLst/>
          </a:prstGeom>
          <a:solidFill>
            <a:schemeClr val="bg1"/>
          </a:solidFill>
        </p:spPr>
        <p:txBody>
          <a:bodyPr wrap="none">
            <a:spAutoFit/>
          </a:bodyPr>
          <a:lstStyle/>
          <a:p>
            <a:r>
              <a:rPr lang="en-US" sz="1200" dirty="0">
                <a:cs typeface="+mn-ea"/>
                <a:sym typeface="+mn-lt"/>
              </a:rPr>
              <a:t>Storage Agent</a:t>
            </a:r>
          </a:p>
        </p:txBody>
      </p:sp>
      <p:sp>
        <p:nvSpPr>
          <p:cNvPr id="31" name="Rectangle 30">
            <a:extLst>
              <a:ext uri="{FF2B5EF4-FFF2-40B4-BE49-F238E27FC236}">
                <a16:creationId xmlns:a16="http://schemas.microsoft.com/office/drawing/2014/main" id="{EDEDA343-997F-87E7-3921-E32FE8D5981B}"/>
              </a:ext>
            </a:extLst>
          </p:cNvPr>
          <p:cNvSpPr/>
          <p:nvPr/>
        </p:nvSpPr>
        <p:spPr>
          <a:xfrm>
            <a:off x="7692731" y="6128388"/>
            <a:ext cx="1157946" cy="276999"/>
          </a:xfrm>
          <a:prstGeom prst="rect">
            <a:avLst/>
          </a:prstGeom>
          <a:solidFill>
            <a:schemeClr val="bg1"/>
          </a:solidFill>
        </p:spPr>
        <p:txBody>
          <a:bodyPr wrap="none">
            <a:spAutoFit/>
          </a:bodyPr>
          <a:lstStyle/>
          <a:p>
            <a:r>
              <a:rPr lang="en-US" sz="1200" dirty="0">
                <a:cs typeface="+mn-ea"/>
                <a:sym typeface="+mn-lt"/>
              </a:rPr>
              <a:t>Storage Agent</a:t>
            </a:r>
          </a:p>
        </p:txBody>
      </p:sp>
      <p:sp>
        <p:nvSpPr>
          <p:cNvPr id="32" name="Rectangle 31">
            <a:extLst>
              <a:ext uri="{FF2B5EF4-FFF2-40B4-BE49-F238E27FC236}">
                <a16:creationId xmlns:a16="http://schemas.microsoft.com/office/drawing/2014/main" id="{38E928E2-7580-CF18-69FC-47E7EA847664}"/>
              </a:ext>
            </a:extLst>
          </p:cNvPr>
          <p:cNvSpPr/>
          <p:nvPr/>
        </p:nvSpPr>
        <p:spPr>
          <a:xfrm>
            <a:off x="8760164" y="3436946"/>
            <a:ext cx="998991" cy="276999"/>
          </a:xfrm>
          <a:prstGeom prst="rect">
            <a:avLst/>
          </a:prstGeom>
          <a:solidFill>
            <a:schemeClr val="bg1"/>
          </a:solidFill>
        </p:spPr>
        <p:txBody>
          <a:bodyPr wrap="none">
            <a:spAutoFit/>
          </a:bodyPr>
          <a:lstStyle/>
          <a:p>
            <a:r>
              <a:rPr lang="en-US" sz="1200" dirty="0">
                <a:cs typeface="+mn-ea"/>
                <a:sym typeface="+mn-lt"/>
              </a:rPr>
              <a:t>Block Agent</a:t>
            </a:r>
          </a:p>
        </p:txBody>
      </p:sp>
      <p:sp>
        <p:nvSpPr>
          <p:cNvPr id="33" name="Rectangle 32">
            <a:extLst>
              <a:ext uri="{FF2B5EF4-FFF2-40B4-BE49-F238E27FC236}">
                <a16:creationId xmlns:a16="http://schemas.microsoft.com/office/drawing/2014/main" id="{2BC9E388-91D3-9C14-1FFF-FE350BFD4A70}"/>
              </a:ext>
            </a:extLst>
          </p:cNvPr>
          <p:cNvSpPr/>
          <p:nvPr/>
        </p:nvSpPr>
        <p:spPr>
          <a:xfrm>
            <a:off x="8795456" y="6128389"/>
            <a:ext cx="998991" cy="276999"/>
          </a:xfrm>
          <a:prstGeom prst="rect">
            <a:avLst/>
          </a:prstGeom>
          <a:solidFill>
            <a:schemeClr val="bg1"/>
          </a:solidFill>
        </p:spPr>
        <p:txBody>
          <a:bodyPr wrap="none">
            <a:spAutoFit/>
          </a:bodyPr>
          <a:lstStyle/>
          <a:p>
            <a:r>
              <a:rPr lang="en-US" sz="1200" dirty="0">
                <a:cs typeface="+mn-ea"/>
                <a:sym typeface="+mn-lt"/>
              </a:rPr>
              <a:t>Block Agent</a:t>
            </a:r>
          </a:p>
        </p:txBody>
      </p:sp>
      <p:sp>
        <p:nvSpPr>
          <p:cNvPr id="34" name="Rectangle 33">
            <a:extLst>
              <a:ext uri="{FF2B5EF4-FFF2-40B4-BE49-F238E27FC236}">
                <a16:creationId xmlns:a16="http://schemas.microsoft.com/office/drawing/2014/main" id="{09003FBC-ABB3-1563-3102-BD4AF92DF030}"/>
              </a:ext>
            </a:extLst>
          </p:cNvPr>
          <p:cNvSpPr/>
          <p:nvPr/>
        </p:nvSpPr>
        <p:spPr>
          <a:xfrm>
            <a:off x="1796106" y="1613638"/>
            <a:ext cx="1415772" cy="261610"/>
          </a:xfrm>
          <a:prstGeom prst="rect">
            <a:avLst/>
          </a:prstGeom>
          <a:solidFill>
            <a:schemeClr val="bg1"/>
          </a:solidFill>
        </p:spPr>
        <p:txBody>
          <a:bodyPr wrap="none">
            <a:spAutoFit/>
          </a:bodyPr>
          <a:lstStyle/>
          <a:p>
            <a:r>
              <a:rPr lang="en-US" sz="1100" dirty="0" err="1">
                <a:cs typeface="+mn-ea"/>
                <a:sym typeface="+mn-lt"/>
              </a:rPr>
              <a:t>ElasticSwitch+Clove</a:t>
            </a:r>
            <a:endParaRPr lang="en-US" sz="1100" dirty="0">
              <a:cs typeface="+mn-ea"/>
              <a:sym typeface="+mn-lt"/>
            </a:endParaRPr>
          </a:p>
        </p:txBody>
      </p:sp>
      <p:sp>
        <p:nvSpPr>
          <p:cNvPr id="35" name="Rectangle 34">
            <a:extLst>
              <a:ext uri="{FF2B5EF4-FFF2-40B4-BE49-F238E27FC236}">
                <a16:creationId xmlns:a16="http://schemas.microsoft.com/office/drawing/2014/main" id="{E1058DFD-B347-3757-83B1-83F27B14BF8C}"/>
              </a:ext>
            </a:extLst>
          </p:cNvPr>
          <p:cNvSpPr/>
          <p:nvPr/>
        </p:nvSpPr>
        <p:spPr>
          <a:xfrm>
            <a:off x="1830741" y="4314386"/>
            <a:ext cx="1415772" cy="261610"/>
          </a:xfrm>
          <a:prstGeom prst="rect">
            <a:avLst/>
          </a:prstGeom>
          <a:solidFill>
            <a:schemeClr val="bg1"/>
          </a:solidFill>
        </p:spPr>
        <p:txBody>
          <a:bodyPr wrap="none">
            <a:spAutoFit/>
          </a:bodyPr>
          <a:lstStyle/>
          <a:p>
            <a:r>
              <a:rPr lang="en-US" sz="1100" dirty="0" err="1">
                <a:cs typeface="+mn-ea"/>
                <a:sym typeface="+mn-lt"/>
              </a:rPr>
              <a:t>ElasticSwitch+Clove</a:t>
            </a:r>
            <a:endParaRPr lang="en-US" sz="1100" dirty="0">
              <a:cs typeface="+mn-ea"/>
              <a:sym typeface="+mn-lt"/>
            </a:endParaRPr>
          </a:p>
        </p:txBody>
      </p:sp>
      <p:sp>
        <p:nvSpPr>
          <p:cNvPr id="36" name="Rectangle 35">
            <a:extLst>
              <a:ext uri="{FF2B5EF4-FFF2-40B4-BE49-F238E27FC236}">
                <a16:creationId xmlns:a16="http://schemas.microsoft.com/office/drawing/2014/main" id="{4607048D-5FC0-D8ED-6A38-3F31011AF537}"/>
              </a:ext>
            </a:extLst>
          </p:cNvPr>
          <p:cNvSpPr/>
          <p:nvPr/>
        </p:nvSpPr>
        <p:spPr>
          <a:xfrm>
            <a:off x="8087570" y="1613638"/>
            <a:ext cx="1415772" cy="261610"/>
          </a:xfrm>
          <a:prstGeom prst="rect">
            <a:avLst/>
          </a:prstGeom>
          <a:solidFill>
            <a:schemeClr val="bg1"/>
          </a:solidFill>
        </p:spPr>
        <p:txBody>
          <a:bodyPr wrap="none">
            <a:spAutoFit/>
          </a:bodyPr>
          <a:lstStyle/>
          <a:p>
            <a:r>
              <a:rPr lang="en-US" sz="1100" dirty="0" err="1">
                <a:cs typeface="+mn-ea"/>
                <a:sym typeface="+mn-lt"/>
              </a:rPr>
              <a:t>ElasticSwitch+Clove</a:t>
            </a:r>
            <a:endParaRPr lang="en-US" sz="1100" dirty="0">
              <a:cs typeface="+mn-ea"/>
              <a:sym typeface="+mn-lt"/>
            </a:endParaRPr>
          </a:p>
        </p:txBody>
      </p:sp>
      <p:sp>
        <p:nvSpPr>
          <p:cNvPr id="2" name="灯片编号占位符 1">
            <a:extLst>
              <a:ext uri="{FF2B5EF4-FFF2-40B4-BE49-F238E27FC236}">
                <a16:creationId xmlns:a16="http://schemas.microsoft.com/office/drawing/2014/main" id="{DFCC6F3B-4D7A-4C42-988D-6F00BEE1E712}"/>
              </a:ext>
            </a:extLst>
          </p:cNvPr>
          <p:cNvSpPr>
            <a:spLocks noGrp="1"/>
          </p:cNvSpPr>
          <p:nvPr>
            <p:ph type="sldNum" sz="quarter" idx="12"/>
          </p:nvPr>
        </p:nvSpPr>
        <p:spPr/>
        <p:txBody>
          <a:bodyPr/>
          <a:lstStyle/>
          <a:p>
            <a:fld id="{EF03405E-E6FC-8647-9439-24CCB5C2CE06}" type="slidenum">
              <a:rPr lang="en-US" smtClean="0">
                <a:cs typeface="+mn-ea"/>
                <a:sym typeface="+mn-lt"/>
              </a:rPr>
              <a:t>17</a:t>
            </a:fld>
            <a:endParaRPr lang="en-US">
              <a:cs typeface="+mn-ea"/>
              <a:sym typeface="+mn-lt"/>
            </a:endParaRPr>
          </a:p>
        </p:txBody>
      </p:sp>
    </p:spTree>
    <p:extLst>
      <p:ext uri="{BB962C8B-B14F-4D97-AF65-F5344CB8AC3E}">
        <p14:creationId xmlns:p14="http://schemas.microsoft.com/office/powerpoint/2010/main" val="18127666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0B089-1E83-3363-72AE-836B2DAC693A}"/>
              </a:ext>
            </a:extLst>
          </p:cNvPr>
          <p:cNvSpPr>
            <a:spLocks noGrp="1"/>
          </p:cNvSpPr>
          <p:nvPr>
            <p:ph type="sldNum" sz="quarter" idx="12"/>
          </p:nvPr>
        </p:nvSpPr>
        <p:spPr/>
        <p:txBody>
          <a:bodyPr/>
          <a:lstStyle/>
          <a:p>
            <a:fld id="{EF03405E-E6FC-8647-9439-24CCB5C2CE06}" type="slidenum">
              <a:rPr lang="en-US" smtClean="0">
                <a:cs typeface="+mn-ea"/>
                <a:sym typeface="+mn-lt"/>
              </a:rPr>
              <a:t>18</a:t>
            </a:fld>
            <a:endParaRPr lang="en-US">
              <a:cs typeface="+mn-ea"/>
              <a:sym typeface="+mn-lt"/>
            </a:endParaRPr>
          </a:p>
        </p:txBody>
      </p:sp>
      <p:sp>
        <p:nvSpPr>
          <p:cNvPr id="3" name="TextBox 2">
            <a:extLst>
              <a:ext uri="{FF2B5EF4-FFF2-40B4-BE49-F238E27FC236}">
                <a16:creationId xmlns:a16="http://schemas.microsoft.com/office/drawing/2014/main" id="{D97C5A58-C473-9835-C11D-46D5E4498605}"/>
              </a:ext>
            </a:extLst>
          </p:cNvPr>
          <p:cNvSpPr txBox="1"/>
          <p:nvPr/>
        </p:nvSpPr>
        <p:spPr>
          <a:xfrm>
            <a:off x="336007" y="2539926"/>
            <a:ext cx="4114800" cy="84125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latinLnBrk="1" hangingPunct="0"/>
            <a:r>
              <a:rPr lang="en-US" sz="2400" b="1" dirty="0">
                <a:solidFill>
                  <a:srgbClr val="000000"/>
                </a:solidFill>
                <a:cs typeface="+mn-ea"/>
                <a:sym typeface="+mn-lt"/>
              </a:rPr>
              <a:t>Network </a:t>
            </a:r>
            <a:r>
              <a:rPr lang="en-US" sz="2400" b="1" dirty="0" err="1">
                <a:solidFill>
                  <a:srgbClr val="000000"/>
                </a:solidFill>
                <a:cs typeface="+mn-ea"/>
                <a:sym typeface="+mn-lt"/>
              </a:rPr>
              <a:t>Servitization</a:t>
            </a:r>
            <a:endParaRPr lang="en-US" sz="2400" b="1" dirty="0">
              <a:solidFill>
                <a:srgbClr val="000000"/>
              </a:solidFill>
              <a:cs typeface="+mn-ea"/>
              <a:sym typeface="+mn-lt"/>
            </a:endParaRPr>
          </a:p>
          <a:p>
            <a:pPr algn="ctr" defTabSz="825500" latinLnBrk="1" hangingPunct="0"/>
            <a:r>
              <a:rPr lang="en-US" sz="2400" b="1" dirty="0">
                <a:solidFill>
                  <a:srgbClr val="000000"/>
                </a:solidFill>
                <a:cs typeface="+mn-ea"/>
                <a:sym typeface="+mn-lt"/>
              </a:rPr>
              <a:t>(virtual fabric)</a:t>
            </a:r>
          </a:p>
        </p:txBody>
      </p:sp>
      <p:sp>
        <p:nvSpPr>
          <p:cNvPr id="4" name="TextBox 3">
            <a:extLst>
              <a:ext uri="{FF2B5EF4-FFF2-40B4-BE49-F238E27FC236}">
                <a16:creationId xmlns:a16="http://schemas.microsoft.com/office/drawing/2014/main" id="{E72F1925-560F-4ECA-8E42-B11CA1061144}"/>
              </a:ext>
            </a:extLst>
          </p:cNvPr>
          <p:cNvSpPr txBox="1"/>
          <p:nvPr/>
        </p:nvSpPr>
        <p:spPr>
          <a:xfrm>
            <a:off x="5854373" y="2425859"/>
            <a:ext cx="4114800" cy="108747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latinLnBrk="1" hangingPunct="0"/>
            <a:r>
              <a:rPr lang="en-US" sz="2400" b="1" dirty="0">
                <a:solidFill>
                  <a:srgbClr val="000000"/>
                </a:solidFill>
                <a:cs typeface="+mn-ea"/>
                <a:sym typeface="+mn-lt"/>
              </a:rPr>
              <a:t>Edge-Core Fusion</a:t>
            </a:r>
          </a:p>
          <a:p>
            <a:pPr algn="ctr" defTabSz="825500" latinLnBrk="1" hangingPunct="0"/>
            <a:r>
              <a:rPr lang="en-US" sz="2400" b="1" dirty="0">
                <a:solidFill>
                  <a:srgbClr val="000000"/>
                </a:solidFill>
                <a:cs typeface="+mn-ea"/>
                <a:sym typeface="+mn-lt"/>
              </a:rPr>
              <a:t>(programmable data plane)</a:t>
            </a:r>
          </a:p>
        </p:txBody>
      </p:sp>
      <p:sp>
        <p:nvSpPr>
          <p:cNvPr id="5" name="TextBox 4">
            <a:extLst>
              <a:ext uri="{FF2B5EF4-FFF2-40B4-BE49-F238E27FC236}">
                <a16:creationId xmlns:a16="http://schemas.microsoft.com/office/drawing/2014/main" id="{CA1948C5-B089-75E2-F289-D6C215302510}"/>
              </a:ext>
            </a:extLst>
          </p:cNvPr>
          <p:cNvSpPr txBox="1"/>
          <p:nvPr/>
        </p:nvSpPr>
        <p:spPr>
          <a:xfrm>
            <a:off x="857621" y="1071245"/>
            <a:ext cx="8386700" cy="53347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solidFill>
                  <a:schemeClr val="bg1"/>
                </a:solidFill>
                <a:cs typeface="+mn-ea"/>
                <a:sym typeface="+mn-lt"/>
              </a:rPr>
              <a:t>Future DCN demands predictable performance at µs</a:t>
            </a:r>
            <a:endParaRPr kumimoji="0" lang="en-US" sz="2800" b="0" i="0" u="none" strike="noStrike" cap="none" spc="0" normalizeH="0" baseline="0" dirty="0">
              <a:ln>
                <a:noFill/>
              </a:ln>
              <a:solidFill>
                <a:schemeClr val="bg1"/>
              </a:solidFill>
              <a:effectLst/>
              <a:uFillTx/>
              <a:cs typeface="+mn-ea"/>
              <a:sym typeface="+mn-lt"/>
            </a:endParaRPr>
          </a:p>
        </p:txBody>
      </p:sp>
      <p:cxnSp>
        <p:nvCxnSpPr>
          <p:cNvPr id="6" name="Straight Arrow Connector 5">
            <a:extLst>
              <a:ext uri="{FF2B5EF4-FFF2-40B4-BE49-F238E27FC236}">
                <a16:creationId xmlns:a16="http://schemas.microsoft.com/office/drawing/2014/main" id="{B4F2A065-37BD-1F9F-8B60-89D3A4DFE929}"/>
              </a:ext>
            </a:extLst>
          </p:cNvPr>
          <p:cNvCxnSpPr>
            <a:cxnSpLocks/>
            <a:stCxn id="5" idx="2"/>
            <a:endCxn id="3" idx="0"/>
          </p:cNvCxnSpPr>
          <p:nvPr/>
        </p:nvCxnSpPr>
        <p:spPr>
          <a:xfrm flipH="1">
            <a:off x="2393407" y="1604724"/>
            <a:ext cx="2657564" cy="935202"/>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F4DEB3CA-5E2B-4B9B-D658-80F39777EF75}"/>
              </a:ext>
            </a:extLst>
          </p:cNvPr>
          <p:cNvCxnSpPr>
            <a:cxnSpLocks/>
            <a:stCxn id="5" idx="2"/>
            <a:endCxn id="4" idx="0"/>
          </p:cNvCxnSpPr>
          <p:nvPr/>
        </p:nvCxnSpPr>
        <p:spPr>
          <a:xfrm>
            <a:off x="5050971" y="1604724"/>
            <a:ext cx="2860802" cy="821135"/>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Cross 7">
            <a:extLst>
              <a:ext uri="{FF2B5EF4-FFF2-40B4-BE49-F238E27FC236}">
                <a16:creationId xmlns:a16="http://schemas.microsoft.com/office/drawing/2014/main" id="{5D13AA91-A14F-1157-B8AB-C379057E9AB4}"/>
              </a:ext>
            </a:extLst>
          </p:cNvPr>
          <p:cNvSpPr>
            <a:spLocks noChangeAspect="1"/>
          </p:cNvSpPr>
          <p:nvPr/>
        </p:nvSpPr>
        <p:spPr>
          <a:xfrm>
            <a:off x="4789351" y="2578338"/>
            <a:ext cx="822960" cy="825222"/>
          </a:xfrm>
          <a:prstGeom prst="plus">
            <a:avLst>
              <a:gd name="adj" fmla="val 29839"/>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cs typeface="+mn-ea"/>
              <a:sym typeface="+mn-lt"/>
            </a:endParaRPr>
          </a:p>
        </p:txBody>
      </p:sp>
      <p:sp>
        <p:nvSpPr>
          <p:cNvPr id="9" name="Down Arrow 8">
            <a:extLst>
              <a:ext uri="{FF2B5EF4-FFF2-40B4-BE49-F238E27FC236}">
                <a16:creationId xmlns:a16="http://schemas.microsoft.com/office/drawing/2014/main" id="{ED2EE89B-8D64-D2A6-3291-29CB054AD9E6}"/>
              </a:ext>
            </a:extLst>
          </p:cNvPr>
          <p:cNvSpPr/>
          <p:nvPr/>
        </p:nvSpPr>
        <p:spPr>
          <a:xfrm>
            <a:off x="4842392" y="3895365"/>
            <a:ext cx="769919" cy="784939"/>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cs typeface="+mn-ea"/>
              <a:sym typeface="+mn-lt"/>
            </a:endParaRPr>
          </a:p>
        </p:txBody>
      </p:sp>
      <p:sp>
        <p:nvSpPr>
          <p:cNvPr id="10" name="TextBox 9">
            <a:extLst>
              <a:ext uri="{FF2B5EF4-FFF2-40B4-BE49-F238E27FC236}">
                <a16:creationId xmlns:a16="http://schemas.microsoft.com/office/drawing/2014/main" id="{A859BFFF-36B3-97E0-AD98-22587CE3B0D9}"/>
              </a:ext>
            </a:extLst>
          </p:cNvPr>
          <p:cNvSpPr txBox="1"/>
          <p:nvPr/>
        </p:nvSpPr>
        <p:spPr>
          <a:xfrm>
            <a:off x="4167055" y="5069736"/>
            <a:ext cx="2314317" cy="71814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cs typeface="+mn-ea"/>
                <a:sym typeface="+mn-lt"/>
              </a:rPr>
              <a:t>µFAB</a:t>
            </a:r>
          </a:p>
        </p:txBody>
      </p:sp>
      <p:sp>
        <p:nvSpPr>
          <p:cNvPr id="11" name="Title 1">
            <a:extLst>
              <a:ext uri="{FF2B5EF4-FFF2-40B4-BE49-F238E27FC236}">
                <a16:creationId xmlns:a16="http://schemas.microsoft.com/office/drawing/2014/main" id="{FC914B52-BE4A-A943-9AD6-AC2F39268181}"/>
              </a:ext>
            </a:extLst>
          </p:cNvPr>
          <p:cNvSpPr txBox="1">
            <a:spLocks/>
          </p:cNvSpPr>
          <p:nvPr/>
        </p:nvSpPr>
        <p:spPr>
          <a:xfrm>
            <a:off x="184696" y="-132771"/>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Conclusion</a:t>
            </a:r>
          </a:p>
        </p:txBody>
      </p:sp>
      <p:sp>
        <p:nvSpPr>
          <p:cNvPr id="13" name="TextBox 12">
            <a:extLst>
              <a:ext uri="{FF2B5EF4-FFF2-40B4-BE49-F238E27FC236}">
                <a16:creationId xmlns:a16="http://schemas.microsoft.com/office/drawing/2014/main" id="{41D39F4A-8F30-A75C-6D63-8B18113E5406}"/>
              </a:ext>
            </a:extLst>
          </p:cNvPr>
          <p:cNvSpPr txBox="1"/>
          <p:nvPr/>
        </p:nvSpPr>
        <p:spPr>
          <a:xfrm>
            <a:off x="6641045" y="4685014"/>
            <a:ext cx="5258030" cy="148758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lang="en-US" dirty="0">
                <a:solidFill>
                  <a:srgbClr val="000000"/>
                </a:solidFill>
                <a:cs typeface="+mn-ea"/>
                <a:sym typeface="+mn-lt"/>
              </a:rPr>
              <a:t>µ</a:t>
            </a:r>
            <a:r>
              <a:rPr kumimoji="0" lang="en-US" b="0" i="0" u="none" strike="noStrike" cap="none" spc="0" normalizeH="0" baseline="0" dirty="0">
                <a:ln>
                  <a:noFill/>
                </a:ln>
                <a:solidFill>
                  <a:srgbClr val="000000"/>
                </a:solidFill>
                <a:effectLst/>
                <a:uFillTx/>
                <a:cs typeface="+mn-ea"/>
                <a:sym typeface="+mn-lt"/>
              </a:rPr>
              <a:t>FAB is a concrete technology that leverages </a:t>
            </a:r>
            <a:r>
              <a:rPr kumimoji="0" lang="en-US" b="0" i="0" u="none" strike="noStrike" cap="none" spc="0" normalizeH="0" baseline="0" dirty="0">
                <a:ln>
                  <a:noFill/>
                </a:ln>
                <a:solidFill>
                  <a:srgbClr val="C00000"/>
                </a:solidFill>
                <a:effectLst/>
                <a:uFillTx/>
                <a:cs typeface="+mn-ea"/>
                <a:sym typeface="+mn-lt"/>
              </a:rPr>
              <a:t>edge-core fusion</a:t>
            </a:r>
            <a:r>
              <a:rPr kumimoji="0" lang="en-US" b="0" i="0" u="none" strike="noStrike" cap="none" spc="0" normalizeH="0" baseline="0" dirty="0">
                <a:ln>
                  <a:noFill/>
                </a:ln>
                <a:solidFill>
                  <a:srgbClr val="000000"/>
                </a:solidFill>
                <a:effectLst/>
                <a:uFillTx/>
                <a:cs typeface="+mn-ea"/>
                <a:sym typeface="+mn-lt"/>
              </a:rPr>
              <a:t> to realize a </a:t>
            </a:r>
            <a:r>
              <a:rPr kumimoji="0" lang="en-US" b="0" i="0" u="none" strike="noStrike" cap="none" spc="0" normalizeH="0" baseline="0" dirty="0">
                <a:ln>
                  <a:noFill/>
                </a:ln>
                <a:solidFill>
                  <a:srgbClr val="C00000"/>
                </a:solidFill>
                <a:effectLst/>
                <a:uFillTx/>
                <a:cs typeface="+mn-ea"/>
                <a:sym typeface="+mn-lt"/>
              </a:rPr>
              <a:t>predictable </a:t>
            </a:r>
            <a:r>
              <a:rPr lang="en-US" dirty="0">
                <a:solidFill>
                  <a:srgbClr val="C00000"/>
                </a:solidFill>
                <a:cs typeface="+mn-ea"/>
                <a:sym typeface="+mn-lt"/>
              </a:rPr>
              <a:t>fabric</a:t>
            </a:r>
            <a:r>
              <a:rPr kumimoji="0" lang="en-US" b="0" i="0" u="none" strike="noStrike" cap="none" spc="0" normalizeH="0" baseline="0" dirty="0">
                <a:ln>
                  <a:noFill/>
                </a:ln>
                <a:solidFill>
                  <a:srgbClr val="C00000"/>
                </a:solidFill>
                <a:effectLst/>
                <a:uFillTx/>
                <a:cs typeface="+mn-ea"/>
                <a:sym typeface="+mn-lt"/>
              </a:rPr>
              <a:t> service</a:t>
            </a:r>
            <a:r>
              <a:rPr kumimoji="0" lang="en-US" b="0" i="0" u="none" strike="noStrike" cap="none" spc="0" normalizeH="0" baseline="0" dirty="0">
                <a:ln>
                  <a:noFill/>
                </a:ln>
                <a:solidFill>
                  <a:srgbClr val="000000"/>
                </a:solidFill>
                <a:effectLst/>
                <a:uFillTx/>
                <a:cs typeface="+mn-ea"/>
                <a:sym typeface="+mn-lt"/>
              </a:rPr>
              <a:t>:</a:t>
            </a:r>
          </a:p>
          <a:p>
            <a:pPr marL="342900" marR="0" indent="-342900" defTabSz="825500" rtl="0" fontAlgn="auto" latinLnBrk="1" hangingPunct="0">
              <a:lnSpc>
                <a:spcPct val="100000"/>
              </a:lnSpc>
              <a:spcBef>
                <a:spcPts val="0"/>
              </a:spcBef>
              <a:spcAft>
                <a:spcPts val="0"/>
              </a:spcAft>
              <a:buClrTx/>
              <a:buSzTx/>
              <a:buFont typeface="Arial" panose="020B0604020202020204" pitchFamily="34" charset="0"/>
              <a:buChar char="•"/>
            </a:pPr>
            <a:r>
              <a:rPr kumimoji="0" lang="en-US" b="0" i="0" u="none" strike="noStrike" cap="none" spc="0" normalizeH="0" baseline="0" dirty="0">
                <a:ln>
                  <a:noFill/>
                </a:ln>
                <a:solidFill>
                  <a:srgbClr val="000000"/>
                </a:solidFill>
                <a:effectLst/>
                <a:uFillTx/>
                <a:cs typeface="+mn-ea"/>
                <a:sym typeface="+mn-lt"/>
              </a:rPr>
              <a:t>Bandwidth guarantee</a:t>
            </a:r>
          </a:p>
          <a:p>
            <a:pPr marL="342900" indent="-342900" defTabSz="825500" latinLnBrk="1" hangingPunct="0">
              <a:buFont typeface="Arial" panose="020B0604020202020204" pitchFamily="34" charset="0"/>
              <a:buChar char="•"/>
            </a:pPr>
            <a:r>
              <a:rPr lang="en-US" dirty="0">
                <a:solidFill>
                  <a:srgbClr val="000000"/>
                </a:solidFill>
                <a:cs typeface="+mn-ea"/>
                <a:sym typeface="+mn-lt"/>
              </a:rPr>
              <a:t>Work conservation</a:t>
            </a:r>
            <a:endParaRPr kumimoji="0" lang="en-US" b="0" i="0" u="none" strike="noStrike" cap="none" spc="0" normalizeH="0" baseline="0" dirty="0">
              <a:ln>
                <a:noFill/>
              </a:ln>
              <a:solidFill>
                <a:srgbClr val="000000"/>
              </a:solidFill>
              <a:effectLst/>
              <a:uFillTx/>
              <a:cs typeface="+mn-ea"/>
              <a:sym typeface="+mn-lt"/>
            </a:endParaRPr>
          </a:p>
          <a:p>
            <a:pPr marL="342900" marR="0" indent="-342900" defTabSz="825500" rtl="0" fontAlgn="auto" latinLnBrk="1" hangingPunct="0">
              <a:lnSpc>
                <a:spcPct val="100000"/>
              </a:lnSpc>
              <a:spcBef>
                <a:spcPts val="0"/>
              </a:spcBef>
              <a:spcAft>
                <a:spcPts val="0"/>
              </a:spcAft>
              <a:buClrTx/>
              <a:buSzTx/>
              <a:buFont typeface="Arial" panose="020B0604020202020204" pitchFamily="34" charset="0"/>
              <a:buChar char="•"/>
            </a:pPr>
            <a:r>
              <a:rPr kumimoji="0" lang="en-US" b="0" i="0" u="none" strike="noStrike" cap="none" spc="0" normalizeH="0" baseline="0" dirty="0">
                <a:ln>
                  <a:noFill/>
                </a:ln>
                <a:solidFill>
                  <a:srgbClr val="000000"/>
                </a:solidFill>
                <a:effectLst/>
                <a:uFillTx/>
                <a:cs typeface="+mn-ea"/>
                <a:sym typeface="+mn-lt"/>
              </a:rPr>
              <a:t>bounded tail latency</a:t>
            </a:r>
          </a:p>
        </p:txBody>
      </p:sp>
    </p:spTree>
    <p:extLst>
      <p:ext uri="{BB962C8B-B14F-4D97-AF65-F5344CB8AC3E}">
        <p14:creationId xmlns:p14="http://schemas.microsoft.com/office/powerpoint/2010/main" val="1786837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1"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grpId="1"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1" animBg="1"/>
      <p:bldP spid="5" grpId="0" animBg="1"/>
      <p:bldP spid="8" grpId="1" animBg="1"/>
      <p:bldP spid="9" grpId="1" animBg="1"/>
      <p:bldP spid="10"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E8AB83-3BEF-41C9-F34F-C833A62FF835}"/>
              </a:ext>
            </a:extLst>
          </p:cNvPr>
          <p:cNvSpPr>
            <a:spLocks noGrp="1"/>
          </p:cNvSpPr>
          <p:nvPr>
            <p:ph type="title"/>
          </p:nvPr>
        </p:nvSpPr>
        <p:spPr/>
        <p:txBody>
          <a:bodyPr>
            <a:normAutofit fontScale="90000"/>
          </a:bodyPr>
          <a:lstStyle/>
          <a:p>
            <a:r>
              <a:rPr lang="en-US" altLang="zh-CN" sz="3600" dirty="0">
                <a:latin typeface="+mn-lt"/>
                <a:ea typeface="+mn-ea"/>
                <a:cs typeface="+mn-ea"/>
                <a:sym typeface="+mn-lt"/>
              </a:rPr>
              <a:t>Expectations</a:t>
            </a:r>
            <a:r>
              <a:rPr lang="zh-CN" altLang="en-US" sz="3600" dirty="0">
                <a:latin typeface="+mn-lt"/>
                <a:ea typeface="+mn-ea"/>
                <a:cs typeface="+mn-ea"/>
                <a:sym typeface="+mn-lt"/>
              </a:rPr>
              <a:t> </a:t>
            </a:r>
            <a:r>
              <a:rPr lang="en-US" altLang="zh-CN" sz="3600" dirty="0">
                <a:latin typeface="+mn-lt"/>
                <a:ea typeface="+mn-ea"/>
                <a:cs typeface="+mn-ea"/>
                <a:sym typeface="+mn-lt"/>
              </a:rPr>
              <a:t>on</a:t>
            </a:r>
            <a:r>
              <a:rPr lang="zh-CN" altLang="en-US" sz="3600" dirty="0">
                <a:latin typeface="+mn-lt"/>
                <a:ea typeface="+mn-ea"/>
                <a:cs typeface="+mn-ea"/>
                <a:sym typeface="+mn-lt"/>
              </a:rPr>
              <a:t> </a:t>
            </a:r>
            <a:r>
              <a:rPr lang="en-US" altLang="zh-CN" sz="3600" dirty="0">
                <a:latin typeface="+mn-lt"/>
                <a:ea typeface="+mn-ea"/>
                <a:cs typeface="+mn-ea"/>
                <a:sym typeface="+mn-lt"/>
              </a:rPr>
              <a:t>the</a:t>
            </a:r>
            <a:r>
              <a:rPr lang="zh-CN" altLang="en-US" sz="3600" dirty="0">
                <a:latin typeface="+mn-lt"/>
                <a:ea typeface="+mn-ea"/>
                <a:cs typeface="+mn-ea"/>
                <a:sym typeface="+mn-lt"/>
              </a:rPr>
              <a:t> </a:t>
            </a:r>
            <a:r>
              <a:rPr lang="en-US" altLang="zh-CN" sz="3600" dirty="0">
                <a:latin typeface="+mn-lt"/>
                <a:ea typeface="+mn-ea"/>
                <a:cs typeface="+mn-ea"/>
                <a:sym typeface="+mn-lt"/>
              </a:rPr>
              <a:t>next</a:t>
            </a:r>
            <a:r>
              <a:rPr lang="zh-CN" altLang="en-US" sz="3600" dirty="0">
                <a:latin typeface="+mn-lt"/>
                <a:ea typeface="+mn-ea"/>
                <a:cs typeface="+mn-ea"/>
                <a:sym typeface="+mn-lt"/>
              </a:rPr>
              <a:t> </a:t>
            </a:r>
            <a:r>
              <a:rPr lang="en-US" altLang="zh-CN" sz="3600" dirty="0">
                <a:latin typeface="+mn-lt"/>
                <a:ea typeface="+mn-ea"/>
                <a:cs typeface="+mn-ea"/>
                <a:sym typeface="+mn-lt"/>
              </a:rPr>
              <a:t>generation</a:t>
            </a:r>
            <a:r>
              <a:rPr lang="zh-CN" altLang="en-US" sz="3600" dirty="0">
                <a:latin typeface="+mn-lt"/>
                <a:ea typeface="+mn-ea"/>
                <a:cs typeface="+mn-ea"/>
                <a:sym typeface="+mn-lt"/>
              </a:rPr>
              <a:t> </a:t>
            </a:r>
            <a:r>
              <a:rPr lang="en-US" altLang="zh-CN" sz="3600" dirty="0">
                <a:latin typeface="+mn-lt"/>
                <a:ea typeface="+mn-ea"/>
                <a:cs typeface="+mn-ea"/>
                <a:sym typeface="+mn-lt"/>
              </a:rPr>
              <a:t>of</a:t>
            </a:r>
            <a:r>
              <a:rPr lang="zh-CN" altLang="en-US" sz="3600" dirty="0">
                <a:latin typeface="+mn-lt"/>
                <a:ea typeface="+mn-ea"/>
                <a:cs typeface="+mn-ea"/>
                <a:sym typeface="+mn-lt"/>
              </a:rPr>
              <a:t> </a:t>
            </a:r>
            <a:r>
              <a:rPr lang="en-US" altLang="zh-CN" sz="3600" dirty="0">
                <a:latin typeface="+mn-lt"/>
                <a:ea typeface="+mn-ea"/>
                <a:cs typeface="+mn-ea"/>
                <a:sym typeface="+mn-lt"/>
              </a:rPr>
              <a:t>DCN</a:t>
            </a:r>
            <a:endParaRPr lang="en-US" sz="3600" dirty="0">
              <a:latin typeface="+mn-lt"/>
              <a:ea typeface="+mn-ea"/>
              <a:cs typeface="+mn-ea"/>
              <a:sym typeface="+mn-lt"/>
            </a:endParaRPr>
          </a:p>
        </p:txBody>
      </p:sp>
      <p:sp>
        <p:nvSpPr>
          <p:cNvPr id="45" name="New Product Release">
            <a:extLst>
              <a:ext uri="{FF2B5EF4-FFF2-40B4-BE49-F238E27FC236}">
                <a16:creationId xmlns:a16="http://schemas.microsoft.com/office/drawing/2014/main" id="{32D23D1D-BC78-6901-9D24-6762BAEDBC45}"/>
              </a:ext>
            </a:extLst>
          </p:cNvPr>
          <p:cNvSpPr txBox="1"/>
          <p:nvPr/>
        </p:nvSpPr>
        <p:spPr>
          <a:xfrm>
            <a:off x="294076" y="1538320"/>
            <a:ext cx="3800366" cy="419852"/>
          </a:xfrm>
          <a:prstGeom prst="rect">
            <a:avLst/>
          </a:prstGeom>
          <a:ln w="12700">
            <a:miter lim="400000"/>
          </a:ln>
          <a:extLst>
            <a:ext uri="{C572A759-6A51-4108-AA02-DFA0A04FC94B}">
              <ma14:wrappingTextBoxFlag xmlns="" xmlns:ma14="http://schemas.microsoft.com/office/mac/drawingml/2011/main" val="1"/>
            </a:ext>
          </a:extLst>
        </p:spPr>
        <p:txBody>
          <a:bodyPr wrap="square" lIns="25397" tIns="25397" rIns="25397" bIns="25397" anchor="ctr">
            <a:spAutoFit/>
          </a:bodyPr>
          <a:lstStyle>
            <a:lvl1pPr algn="l" defTabSz="821530">
              <a:lnSpc>
                <a:spcPct val="120000"/>
              </a:lnSpc>
              <a:defRPr sz="4000">
                <a:solidFill>
                  <a:srgbClr val="FF6A00"/>
                </a:solidFill>
                <a:latin typeface="PingFang SC Semibold"/>
                <a:ea typeface="PingFang SC Semibold"/>
                <a:cs typeface="PingFang SC Semibold"/>
                <a:sym typeface="PingFang SC Semibold"/>
              </a:defRPr>
            </a:lvl1pPr>
          </a:lstStyle>
          <a:p>
            <a:pPr algn="ctr"/>
            <a:r>
              <a:rPr lang="en-US" sz="2200" dirty="0">
                <a:solidFill>
                  <a:schemeClr val="accent1">
                    <a:lumMod val="75000"/>
                  </a:schemeClr>
                </a:solidFill>
                <a:latin typeface="+mn-lt"/>
                <a:ea typeface="+mn-ea"/>
                <a:cs typeface="+mn-ea"/>
                <a:sym typeface="+mn-lt"/>
              </a:rPr>
              <a:t>High-performance storage </a:t>
            </a:r>
          </a:p>
        </p:txBody>
      </p:sp>
      <p:sp>
        <p:nvSpPr>
          <p:cNvPr id="46" name="蓝紫渐变色为主要用于重要信息、icon配图等，白色用于标准标题、正文">
            <a:extLst>
              <a:ext uri="{FF2B5EF4-FFF2-40B4-BE49-F238E27FC236}">
                <a16:creationId xmlns:a16="http://schemas.microsoft.com/office/drawing/2014/main" id="{DC21E87C-6AC0-E02B-FBF7-BA970F6EAB5E}"/>
              </a:ext>
            </a:extLst>
          </p:cNvPr>
          <p:cNvSpPr txBox="1"/>
          <p:nvPr/>
        </p:nvSpPr>
        <p:spPr>
          <a:xfrm>
            <a:off x="309708" y="4223381"/>
            <a:ext cx="3700200" cy="912008"/>
          </a:xfrm>
          <a:prstGeom prst="rect">
            <a:avLst/>
          </a:prstGeom>
          <a:ln w="12700">
            <a:miter lim="400000"/>
          </a:ln>
          <a:extLst>
            <a:ext uri="{C572A759-6A51-4108-AA02-DFA0A04FC94B}">
              <ma14:wrappingTextBoxFlag xmlns="" xmlns:ma14="http://schemas.microsoft.com/office/mac/drawingml/2011/main" val="1"/>
            </a:ext>
          </a:extLst>
        </p:spPr>
        <p:txBody>
          <a:bodyPr wrap="square" lIns="26239" tIns="26239" rIns="26239" bIns="26239">
            <a:spAutoFit/>
          </a:bodyPr>
          <a:lstStyle>
            <a:lvl1pPr defTabSz="457200">
              <a:lnSpc>
                <a:spcPct val="120000"/>
              </a:lnSpc>
              <a:defRPr sz="2400">
                <a:solidFill>
                  <a:srgbClr val="5E5E5E"/>
                </a:solidFill>
                <a:latin typeface="PingFang SC Regular"/>
                <a:ea typeface="PingFang SC Regular"/>
                <a:cs typeface="PingFang SC Regular"/>
                <a:sym typeface="PingFang SC Regular"/>
              </a:defRPr>
            </a:lvl1pPr>
          </a:lstStyle>
          <a:p>
            <a:pPr marL="171433" indent="-171433">
              <a:buFont typeface="Arial" charset="0"/>
              <a:buChar char="•"/>
            </a:pPr>
            <a:r>
              <a:rPr lang="en-US" altLang="zh-CN" sz="1600" dirty="0">
                <a:solidFill>
                  <a:schemeClr val="tx1"/>
                </a:solidFill>
                <a:latin typeface="+mn-lt"/>
                <a:ea typeface="+mn-ea"/>
                <a:cs typeface="+mn-ea"/>
                <a:sym typeface="+mn-lt"/>
              </a:rPr>
              <a:t>HDD -&gt; SSD -&gt; Persistent</a:t>
            </a:r>
            <a:r>
              <a:rPr lang="zh-CN" altLang="en-US" sz="1600" dirty="0">
                <a:solidFill>
                  <a:schemeClr val="tx1"/>
                </a:solidFill>
                <a:latin typeface="+mn-lt"/>
                <a:ea typeface="+mn-ea"/>
                <a:cs typeface="+mn-ea"/>
                <a:sym typeface="+mn-lt"/>
              </a:rPr>
              <a:t> </a:t>
            </a:r>
            <a:r>
              <a:rPr lang="en-US" altLang="zh-CN" sz="1600" dirty="0">
                <a:solidFill>
                  <a:schemeClr val="tx1"/>
                </a:solidFill>
                <a:latin typeface="+mn-lt"/>
                <a:ea typeface="+mn-ea"/>
                <a:cs typeface="+mn-ea"/>
                <a:sym typeface="+mn-lt"/>
              </a:rPr>
              <a:t>memory</a:t>
            </a:r>
          </a:p>
          <a:p>
            <a:pPr marL="171433" indent="-171433">
              <a:buFont typeface="Arial" charset="0"/>
              <a:buChar char="•"/>
            </a:pPr>
            <a:r>
              <a:rPr lang="en-US" altLang="zh-CN" sz="1600" dirty="0">
                <a:solidFill>
                  <a:schemeClr val="tx1"/>
                </a:solidFill>
                <a:latin typeface="+mn-lt"/>
                <a:ea typeface="+mn-ea"/>
                <a:cs typeface="+mn-ea"/>
                <a:sym typeface="+mn-lt"/>
              </a:rPr>
              <a:t>Higher throughput, lower latency</a:t>
            </a:r>
          </a:p>
          <a:p>
            <a:pPr marL="171433" indent="-171433">
              <a:buFont typeface="Arial" charset="0"/>
              <a:buChar char="•"/>
            </a:pPr>
            <a:r>
              <a:rPr lang="en-US" altLang="zh-CN" sz="1600" dirty="0">
                <a:solidFill>
                  <a:schemeClr val="tx1"/>
                </a:solidFill>
                <a:latin typeface="+mn-lt"/>
                <a:ea typeface="+mn-ea"/>
                <a:cs typeface="+mn-ea"/>
                <a:sym typeface="+mn-lt"/>
              </a:rPr>
              <a:t>1M IOPS / 10~100us</a:t>
            </a:r>
          </a:p>
        </p:txBody>
      </p:sp>
      <p:sp>
        <p:nvSpPr>
          <p:cNvPr id="47" name="用于架构图等配图中">
            <a:extLst>
              <a:ext uri="{FF2B5EF4-FFF2-40B4-BE49-F238E27FC236}">
                <a16:creationId xmlns:a16="http://schemas.microsoft.com/office/drawing/2014/main" id="{6E0AFAC8-0ADE-AF00-70DF-072C68EC6832}"/>
              </a:ext>
            </a:extLst>
          </p:cNvPr>
          <p:cNvSpPr txBox="1"/>
          <p:nvPr/>
        </p:nvSpPr>
        <p:spPr>
          <a:xfrm>
            <a:off x="4303350" y="4223381"/>
            <a:ext cx="4217651" cy="912008"/>
          </a:xfrm>
          <a:prstGeom prst="rect">
            <a:avLst/>
          </a:prstGeom>
          <a:ln w="12700">
            <a:miter lim="400000"/>
          </a:ln>
          <a:extLst>
            <a:ext uri="{C572A759-6A51-4108-AA02-DFA0A04FC94B}">
              <ma14:wrappingTextBoxFlag xmlns="" xmlns:ma14="http://schemas.microsoft.com/office/mac/drawingml/2011/main" val="1"/>
            </a:ext>
          </a:extLst>
        </p:spPr>
        <p:txBody>
          <a:bodyPr wrap="square" lIns="26239" tIns="26239" rIns="26239" bIns="26239">
            <a:spAutoFit/>
          </a:bodyPr>
          <a:lstStyle>
            <a:lvl1pPr defTabSz="457200">
              <a:lnSpc>
                <a:spcPct val="150000"/>
              </a:lnSpc>
              <a:defRPr sz="2400">
                <a:solidFill>
                  <a:srgbClr val="5E5E5E"/>
                </a:solidFill>
                <a:latin typeface="PingFang SC Regular"/>
                <a:ea typeface="PingFang SC Regular"/>
                <a:cs typeface="PingFang SC Regular"/>
                <a:sym typeface="PingFang SC Regular"/>
              </a:defRPr>
            </a:lvl1pPr>
          </a:lstStyle>
          <a:p>
            <a:pPr marL="171433" indent="-171433">
              <a:lnSpc>
                <a:spcPct val="120000"/>
              </a:lnSpc>
              <a:buFont typeface="Arial" charset="0"/>
              <a:buChar char="•"/>
            </a:pPr>
            <a:r>
              <a:rPr lang="en-US" sz="1600" dirty="0">
                <a:solidFill>
                  <a:schemeClr val="tx1"/>
                </a:solidFill>
                <a:latin typeface="+mn-lt"/>
                <a:ea typeface="+mn-ea"/>
                <a:cs typeface="+mn-ea"/>
                <a:sym typeface="+mn-lt"/>
              </a:rPr>
              <a:t>CPU -&gt; GPU, TPU, DPU, FPGA</a:t>
            </a:r>
          </a:p>
          <a:p>
            <a:pPr marL="171433" indent="-171433">
              <a:lnSpc>
                <a:spcPct val="120000"/>
              </a:lnSpc>
              <a:buFont typeface="Arial" charset="0"/>
              <a:buChar char="•"/>
            </a:pPr>
            <a:r>
              <a:rPr lang="en-US" sz="1600" dirty="0">
                <a:solidFill>
                  <a:schemeClr val="tx1"/>
                </a:solidFill>
                <a:latin typeface="+mn-lt"/>
                <a:ea typeface="+mn-ea"/>
                <a:cs typeface="+mn-ea"/>
                <a:sym typeface="+mn-lt"/>
              </a:rPr>
              <a:t>Faster compute, ﻿faster bandwidth</a:t>
            </a:r>
            <a:r>
              <a:rPr lang="zh-CN" altLang="en-US" sz="1600" dirty="0">
                <a:solidFill>
                  <a:schemeClr val="tx1"/>
                </a:solidFill>
                <a:latin typeface="+mn-lt"/>
                <a:ea typeface="+mn-ea"/>
                <a:cs typeface="+mn-ea"/>
                <a:sym typeface="+mn-lt"/>
              </a:rPr>
              <a:t> </a:t>
            </a:r>
            <a:r>
              <a:rPr lang="en" altLang="zh-CN" sz="1600" dirty="0">
                <a:solidFill>
                  <a:schemeClr val="tx1"/>
                </a:solidFill>
                <a:latin typeface="+mn-lt"/>
                <a:ea typeface="+mn-ea"/>
                <a:cs typeface="+mn-ea"/>
                <a:sym typeface="+mn-lt"/>
              </a:rPr>
              <a:t>provision</a:t>
            </a:r>
            <a:endParaRPr lang="en-US" sz="1600" dirty="0">
              <a:solidFill>
                <a:schemeClr val="tx1"/>
              </a:solidFill>
              <a:latin typeface="+mn-lt"/>
              <a:ea typeface="+mn-ea"/>
              <a:cs typeface="+mn-ea"/>
              <a:sym typeface="+mn-lt"/>
            </a:endParaRPr>
          </a:p>
          <a:p>
            <a:pPr marL="171433" indent="-171433">
              <a:lnSpc>
                <a:spcPct val="120000"/>
              </a:lnSpc>
              <a:buFont typeface="Arial" charset="0"/>
              <a:buChar char="•"/>
            </a:pPr>
            <a:r>
              <a:rPr lang="en-US" sz="1600" dirty="0">
                <a:solidFill>
                  <a:schemeClr val="tx1"/>
                </a:solidFill>
                <a:latin typeface="+mn-lt"/>
                <a:ea typeface="+mn-ea"/>
                <a:cs typeface="+mn-ea"/>
                <a:sym typeface="+mn-lt"/>
              </a:rPr>
              <a:t>e.g. 100K Accelerators, response</a:t>
            </a:r>
            <a:r>
              <a:rPr lang="zh-CN" altLang="en-US" sz="1600" dirty="0">
                <a:solidFill>
                  <a:schemeClr val="tx1"/>
                </a:solidFill>
                <a:latin typeface="+mn-lt"/>
                <a:ea typeface="+mn-ea"/>
                <a:cs typeface="+mn-ea"/>
                <a:sym typeface="+mn-lt"/>
              </a:rPr>
              <a:t> </a:t>
            </a:r>
            <a:r>
              <a:rPr lang="en-US" altLang="zh-CN" sz="1600" dirty="0">
                <a:solidFill>
                  <a:schemeClr val="tx1"/>
                </a:solidFill>
                <a:latin typeface="+mn-lt"/>
                <a:ea typeface="+mn-ea"/>
                <a:cs typeface="+mn-ea"/>
                <a:sym typeface="+mn-lt"/>
              </a:rPr>
              <a:t>time</a:t>
            </a:r>
            <a:r>
              <a:rPr lang="en-US" sz="1600" dirty="0">
                <a:solidFill>
                  <a:schemeClr val="tx1"/>
                </a:solidFill>
                <a:latin typeface="+mn-lt"/>
                <a:ea typeface="+mn-ea"/>
                <a:cs typeface="+mn-ea"/>
                <a:sym typeface="+mn-lt"/>
              </a:rPr>
              <a:t> &lt;1ms</a:t>
            </a:r>
          </a:p>
        </p:txBody>
      </p:sp>
      <p:sp>
        <p:nvSpPr>
          <p:cNvPr id="48" name="辅助元素">
            <a:extLst>
              <a:ext uri="{FF2B5EF4-FFF2-40B4-BE49-F238E27FC236}">
                <a16:creationId xmlns:a16="http://schemas.microsoft.com/office/drawing/2014/main" id="{90F5C762-1DD9-CB70-0249-E190D319AA08}"/>
              </a:ext>
            </a:extLst>
          </p:cNvPr>
          <p:cNvSpPr txBox="1"/>
          <p:nvPr/>
        </p:nvSpPr>
        <p:spPr>
          <a:xfrm>
            <a:off x="4303350" y="1538320"/>
            <a:ext cx="4132424" cy="421553"/>
          </a:xfrm>
          <a:prstGeom prst="rect">
            <a:avLst/>
          </a:prstGeom>
          <a:ln w="12700">
            <a:miter lim="400000"/>
          </a:ln>
          <a:extLst>
            <a:ext uri="{C572A759-6A51-4108-AA02-DFA0A04FC94B}">
              <ma14:wrappingTextBoxFlag xmlns="" xmlns:ma14="http://schemas.microsoft.com/office/mac/drawingml/2011/main" val="1"/>
            </a:ext>
          </a:extLst>
        </p:spPr>
        <p:txBody>
          <a:bodyPr wrap="square" lIns="26239" tIns="26239" rIns="26239" bIns="26239">
            <a:spAutoFit/>
          </a:bodyPr>
          <a:lstStyle>
            <a:lvl1pPr defTabSz="457200">
              <a:lnSpc>
                <a:spcPct val="120000"/>
              </a:lnSpc>
              <a:defRPr sz="3600">
                <a:solidFill>
                  <a:srgbClr val="FF6A00"/>
                </a:solidFill>
                <a:latin typeface="PingFang SC Semibold"/>
                <a:ea typeface="PingFang SC Semibold"/>
                <a:cs typeface="PingFang SC Semibold"/>
                <a:sym typeface="PingFang SC Semibold"/>
              </a:defRPr>
            </a:lvl1pPr>
          </a:lstStyle>
          <a:p>
            <a:pPr algn="ctr"/>
            <a:r>
              <a:rPr lang="en-US" sz="2200" dirty="0">
                <a:solidFill>
                  <a:schemeClr val="accent1">
                    <a:lumMod val="75000"/>
                  </a:schemeClr>
                </a:solidFill>
                <a:latin typeface="+mn-lt"/>
                <a:ea typeface="+mn-ea"/>
                <a:cs typeface="+mn-ea"/>
                <a:sym typeface="+mn-lt"/>
              </a:rPr>
              <a:t>Distributed</a:t>
            </a:r>
            <a:r>
              <a:rPr lang="zh-CN" altLang="en-US" sz="2200" dirty="0">
                <a:solidFill>
                  <a:schemeClr val="accent1">
                    <a:lumMod val="75000"/>
                  </a:schemeClr>
                </a:solidFill>
                <a:latin typeface="+mn-lt"/>
                <a:ea typeface="+mn-ea"/>
                <a:cs typeface="+mn-ea"/>
                <a:sym typeface="+mn-lt"/>
              </a:rPr>
              <a:t> </a:t>
            </a:r>
            <a:r>
              <a:rPr lang="en-US" sz="2200" dirty="0">
                <a:solidFill>
                  <a:schemeClr val="accent1">
                    <a:lumMod val="75000"/>
                  </a:schemeClr>
                </a:solidFill>
                <a:latin typeface="+mn-lt"/>
                <a:ea typeface="+mn-ea"/>
                <a:cs typeface="+mn-ea"/>
                <a:sym typeface="+mn-lt"/>
              </a:rPr>
              <a:t>ML</a:t>
            </a:r>
          </a:p>
        </p:txBody>
      </p:sp>
      <p:sp>
        <p:nvSpPr>
          <p:cNvPr id="49" name="用于架构图等配图中">
            <a:extLst>
              <a:ext uri="{FF2B5EF4-FFF2-40B4-BE49-F238E27FC236}">
                <a16:creationId xmlns:a16="http://schemas.microsoft.com/office/drawing/2014/main" id="{4A62856F-7CC6-C6B8-B829-A91920AE92F6}"/>
              </a:ext>
            </a:extLst>
          </p:cNvPr>
          <p:cNvSpPr txBox="1"/>
          <p:nvPr/>
        </p:nvSpPr>
        <p:spPr>
          <a:xfrm>
            <a:off x="8746671" y="4223381"/>
            <a:ext cx="3395051" cy="912008"/>
          </a:xfrm>
          <a:prstGeom prst="rect">
            <a:avLst/>
          </a:prstGeom>
          <a:ln w="12700">
            <a:miter lim="400000"/>
          </a:ln>
          <a:extLst>
            <a:ext uri="{C572A759-6A51-4108-AA02-DFA0A04FC94B}">
              <ma14:wrappingTextBoxFlag xmlns="" xmlns:ma14="http://schemas.microsoft.com/office/mac/drawingml/2011/main" val="1"/>
            </a:ext>
          </a:extLst>
        </p:spPr>
        <p:txBody>
          <a:bodyPr wrap="square" lIns="26239" tIns="26239" rIns="26239" bIns="2623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l" defTabSz="457200">
              <a:lnSpc>
                <a:spcPct val="120000"/>
              </a:lnSpc>
              <a:buFont typeface="Arial" charset="0"/>
              <a:buChar char="•"/>
              <a:defRPr sz="3200">
                <a:solidFill>
                  <a:srgbClr val="5E5E5E"/>
                </a:solidFill>
                <a:cs typeface="+mn-ea"/>
              </a:defRPr>
            </a:lvl1pPr>
          </a:lstStyle>
          <a:p>
            <a:r>
              <a:rPr lang="en-US" sz="1600" dirty="0">
                <a:solidFill>
                  <a:schemeClr val="tx1"/>
                </a:solidFill>
                <a:sym typeface="+mn-lt"/>
              </a:rPr>
              <a:t>Remote Memory Access (RMA)</a:t>
            </a:r>
          </a:p>
          <a:p>
            <a:r>
              <a:rPr lang="en-US" sz="1600" dirty="0">
                <a:solidFill>
                  <a:schemeClr val="tx1"/>
                </a:solidFill>
                <a:sym typeface="+mn-lt"/>
              </a:rPr>
              <a:t>More network load</a:t>
            </a:r>
          </a:p>
          <a:p>
            <a:r>
              <a:rPr lang="en-US" sz="1600" dirty="0">
                <a:solidFill>
                  <a:schemeClr val="tx1"/>
                </a:solidFill>
                <a:sym typeface="+mn-lt"/>
              </a:rPr>
              <a:t>Need ultra-lower latency: 3</a:t>
            </a:r>
            <a:r>
              <a:rPr lang="en-US" altLang="zh-CN" sz="1600" dirty="0">
                <a:solidFill>
                  <a:schemeClr val="tx1"/>
                </a:solidFill>
                <a:sym typeface="+mn-lt"/>
              </a:rPr>
              <a:t>~</a:t>
            </a:r>
            <a:r>
              <a:rPr lang="en-US" sz="1600" dirty="0">
                <a:solidFill>
                  <a:schemeClr val="tx1"/>
                </a:solidFill>
                <a:sym typeface="+mn-lt"/>
              </a:rPr>
              <a:t>5us</a:t>
            </a:r>
          </a:p>
        </p:txBody>
      </p:sp>
      <p:sp>
        <p:nvSpPr>
          <p:cNvPr id="50" name="辅助元素">
            <a:extLst>
              <a:ext uri="{FF2B5EF4-FFF2-40B4-BE49-F238E27FC236}">
                <a16:creationId xmlns:a16="http://schemas.microsoft.com/office/drawing/2014/main" id="{B152563D-CEBF-65CA-089E-1DF2E9F379C8}"/>
              </a:ext>
            </a:extLst>
          </p:cNvPr>
          <p:cNvSpPr txBox="1"/>
          <p:nvPr/>
        </p:nvSpPr>
        <p:spPr>
          <a:xfrm>
            <a:off x="8786863" y="1538320"/>
            <a:ext cx="3354859" cy="421553"/>
          </a:xfrm>
          <a:prstGeom prst="rect">
            <a:avLst/>
          </a:prstGeom>
          <a:ln w="12700">
            <a:miter lim="400000"/>
          </a:ln>
          <a:extLst>
            <a:ext uri="{C572A759-6A51-4108-AA02-DFA0A04FC94B}">
              <ma14:wrappingTextBoxFlag xmlns="" xmlns:ma14="http://schemas.microsoft.com/office/mac/drawingml/2011/main" val="1"/>
            </a:ext>
          </a:extLst>
        </p:spPr>
        <p:txBody>
          <a:bodyPr wrap="square" lIns="26239" tIns="26239" rIns="26239" bIns="26239">
            <a:spAutoFit/>
          </a:bodyPr>
          <a:lstStyle>
            <a:lvl1pPr defTabSz="457200">
              <a:lnSpc>
                <a:spcPct val="120000"/>
              </a:lnSpc>
              <a:defRPr sz="3600">
                <a:solidFill>
                  <a:srgbClr val="FF6A00"/>
                </a:solidFill>
                <a:latin typeface="PingFang SC Semibold"/>
                <a:ea typeface="PingFang SC Semibold"/>
                <a:cs typeface="PingFang SC Semibold"/>
                <a:sym typeface="PingFang SC Semibold"/>
              </a:defRPr>
            </a:lvl1pPr>
          </a:lstStyle>
          <a:p>
            <a:r>
              <a:rPr lang="en-US" sz="2200" dirty="0">
                <a:solidFill>
                  <a:schemeClr val="accent1">
                    <a:lumMod val="75000"/>
                  </a:schemeClr>
                </a:solidFill>
                <a:latin typeface="+mn-lt"/>
                <a:ea typeface="+mn-ea"/>
                <a:cs typeface="+mn-ea"/>
                <a:sym typeface="+mn-lt"/>
              </a:rPr>
              <a:t>Resource disaggregation </a:t>
            </a:r>
          </a:p>
        </p:txBody>
      </p:sp>
      <p:pic>
        <p:nvPicPr>
          <p:cNvPr id="51" name="Picture 2" descr="https://yqfile.alicdn.com/ac354276235093aee2ef76d036c8cf2f7b3a5b7f.jpeg">
            <a:extLst>
              <a:ext uri="{FF2B5EF4-FFF2-40B4-BE49-F238E27FC236}">
                <a16:creationId xmlns:a16="http://schemas.microsoft.com/office/drawing/2014/main" id="{AC747FE2-0469-8E4A-0A46-DE48BBCF8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755" y="2148062"/>
            <a:ext cx="2941445" cy="175604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797CD4-6EF6-849F-DE56-0283E73162ED}"/>
              </a:ext>
            </a:extLst>
          </p:cNvPr>
          <p:cNvGrpSpPr/>
          <p:nvPr/>
        </p:nvGrpSpPr>
        <p:grpSpPr>
          <a:xfrm>
            <a:off x="111402" y="2237236"/>
            <a:ext cx="3898505" cy="1246666"/>
            <a:chOff x="33343" y="2467624"/>
            <a:chExt cx="3898505" cy="1246666"/>
          </a:xfrm>
        </p:grpSpPr>
        <p:sp>
          <p:nvSpPr>
            <p:cNvPr id="53" name="Rectangle 52">
              <a:extLst>
                <a:ext uri="{FF2B5EF4-FFF2-40B4-BE49-F238E27FC236}">
                  <a16:creationId xmlns:a16="http://schemas.microsoft.com/office/drawing/2014/main" id="{9DDD5BC6-070C-DEBB-3C4E-69047E7F0359}"/>
                </a:ext>
              </a:extLst>
            </p:cNvPr>
            <p:cNvSpPr/>
            <p:nvPr/>
          </p:nvSpPr>
          <p:spPr>
            <a:xfrm>
              <a:off x="369888" y="2467627"/>
              <a:ext cx="1005840"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r>
                <a:rPr lang="en-US" dirty="0">
                  <a:solidFill>
                    <a:srgbClr val="FFFFFF"/>
                  </a:solidFill>
                  <a:cs typeface="+mn-ea"/>
                  <a:sym typeface="+mn-lt"/>
                </a:rPr>
                <a:t>compute</a:t>
              </a:r>
            </a:p>
          </p:txBody>
        </p:sp>
        <p:sp>
          <p:nvSpPr>
            <p:cNvPr id="54" name="Rectangle 53">
              <a:extLst>
                <a:ext uri="{FF2B5EF4-FFF2-40B4-BE49-F238E27FC236}">
                  <a16:creationId xmlns:a16="http://schemas.microsoft.com/office/drawing/2014/main" id="{BAE85491-66A1-6A21-4D2B-6606431004A6}"/>
                </a:ext>
              </a:extLst>
            </p:cNvPr>
            <p:cNvSpPr/>
            <p:nvPr/>
          </p:nvSpPr>
          <p:spPr>
            <a:xfrm>
              <a:off x="1485456" y="2467626"/>
              <a:ext cx="1005840"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r>
                <a:rPr lang="en-US" dirty="0">
                  <a:solidFill>
                    <a:srgbClr val="FFFFFF"/>
                  </a:solidFill>
                  <a:cs typeface="+mn-ea"/>
                  <a:sym typeface="+mn-lt"/>
                </a:rPr>
                <a:t>compute</a:t>
              </a:r>
            </a:p>
          </p:txBody>
        </p:sp>
        <p:sp>
          <p:nvSpPr>
            <p:cNvPr id="55" name="Rectangle 54">
              <a:extLst>
                <a:ext uri="{FF2B5EF4-FFF2-40B4-BE49-F238E27FC236}">
                  <a16:creationId xmlns:a16="http://schemas.microsoft.com/office/drawing/2014/main" id="{250FF469-29E6-F125-0FB5-6EA694C82D3F}"/>
                </a:ext>
              </a:extLst>
            </p:cNvPr>
            <p:cNvSpPr/>
            <p:nvPr/>
          </p:nvSpPr>
          <p:spPr>
            <a:xfrm>
              <a:off x="2601024" y="2467624"/>
              <a:ext cx="1005840"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r>
                <a:rPr lang="en-US">
                  <a:solidFill>
                    <a:srgbClr val="FFFFFF"/>
                  </a:solidFill>
                  <a:cs typeface="+mn-ea"/>
                  <a:sym typeface="+mn-lt"/>
                </a:rPr>
                <a:t>compute</a:t>
              </a:r>
              <a:endParaRPr lang="en-US" dirty="0">
                <a:solidFill>
                  <a:srgbClr val="FFFFFF"/>
                </a:solidFill>
                <a:cs typeface="+mn-ea"/>
                <a:sym typeface="+mn-lt"/>
              </a:endParaRPr>
            </a:p>
          </p:txBody>
        </p:sp>
        <p:sp>
          <p:nvSpPr>
            <p:cNvPr id="56" name="Rectangle 55">
              <a:extLst>
                <a:ext uri="{FF2B5EF4-FFF2-40B4-BE49-F238E27FC236}">
                  <a16:creationId xmlns:a16="http://schemas.microsoft.com/office/drawing/2014/main" id="{43BCC733-8653-6942-FA5F-E91F3FAFA739}"/>
                </a:ext>
              </a:extLst>
            </p:cNvPr>
            <p:cNvSpPr/>
            <p:nvPr/>
          </p:nvSpPr>
          <p:spPr>
            <a:xfrm>
              <a:off x="2875269" y="3334699"/>
              <a:ext cx="1002159" cy="37959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r>
                <a:rPr lang="en-US" dirty="0">
                  <a:solidFill>
                    <a:srgbClr val="FFFFFF"/>
                  </a:solidFill>
                  <a:cs typeface="+mn-ea"/>
                  <a:sym typeface="+mn-lt"/>
                </a:rPr>
                <a:t>storage</a:t>
              </a:r>
            </a:p>
          </p:txBody>
        </p:sp>
        <p:sp>
          <p:nvSpPr>
            <p:cNvPr id="57" name="Rectangle 56">
              <a:extLst>
                <a:ext uri="{FF2B5EF4-FFF2-40B4-BE49-F238E27FC236}">
                  <a16:creationId xmlns:a16="http://schemas.microsoft.com/office/drawing/2014/main" id="{BBD2D061-5828-3C13-931D-E975A00A74C1}"/>
                </a:ext>
              </a:extLst>
            </p:cNvPr>
            <p:cNvSpPr/>
            <p:nvPr/>
          </p:nvSpPr>
          <p:spPr>
            <a:xfrm>
              <a:off x="1774673" y="3334699"/>
              <a:ext cx="1002159" cy="37959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r>
                <a:rPr lang="en-US" dirty="0">
                  <a:solidFill>
                    <a:srgbClr val="FFFFFF"/>
                  </a:solidFill>
                  <a:cs typeface="+mn-ea"/>
                  <a:sym typeface="+mn-lt"/>
                </a:rPr>
                <a:t>storage</a:t>
              </a:r>
            </a:p>
          </p:txBody>
        </p:sp>
        <p:cxnSp>
          <p:nvCxnSpPr>
            <p:cNvPr id="58" name="Straight Connector 57">
              <a:extLst>
                <a:ext uri="{FF2B5EF4-FFF2-40B4-BE49-F238E27FC236}">
                  <a16:creationId xmlns:a16="http://schemas.microsoft.com/office/drawing/2014/main" id="{D06AB466-89A0-CD0B-EA72-5EEE5D436732}"/>
                </a:ext>
              </a:extLst>
            </p:cNvPr>
            <p:cNvCxnSpPr/>
            <p:nvPr/>
          </p:nvCxnSpPr>
          <p:spPr>
            <a:xfrm>
              <a:off x="231648" y="3158935"/>
              <a:ext cx="3700200" cy="0"/>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F2134112-306A-BBF4-BB44-054BA93635BC}"/>
                </a:ext>
              </a:extLst>
            </p:cNvPr>
            <p:cNvCxnSpPr>
              <a:cxnSpLocks/>
              <a:stCxn id="53" idx="2"/>
            </p:cNvCxnSpPr>
            <p:nvPr/>
          </p:nvCxnSpPr>
          <p:spPr>
            <a:xfrm flipH="1">
              <a:off x="870969" y="2847218"/>
              <a:ext cx="1839" cy="311717"/>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42E6BB85-3AAA-3DF1-A783-F689F30A10C4}"/>
                </a:ext>
              </a:extLst>
            </p:cNvPr>
            <p:cNvCxnSpPr>
              <a:cxnSpLocks/>
              <a:stCxn id="54" idx="2"/>
            </p:cNvCxnSpPr>
            <p:nvPr/>
          </p:nvCxnSpPr>
          <p:spPr>
            <a:xfrm flipH="1">
              <a:off x="1986535" y="2847217"/>
              <a:ext cx="1841" cy="311718"/>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CEB7553C-EDC9-B088-A93D-3E82BCC0B710}"/>
                </a:ext>
              </a:extLst>
            </p:cNvPr>
            <p:cNvCxnSpPr>
              <a:cxnSpLocks/>
              <a:stCxn id="55" idx="2"/>
            </p:cNvCxnSpPr>
            <p:nvPr/>
          </p:nvCxnSpPr>
          <p:spPr>
            <a:xfrm flipH="1">
              <a:off x="3102103" y="2847215"/>
              <a:ext cx="1841" cy="305636"/>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id="{00862FF3-A169-5C4C-17B7-7161465932C1}"/>
                </a:ext>
              </a:extLst>
            </p:cNvPr>
            <p:cNvCxnSpPr/>
            <p:nvPr/>
          </p:nvCxnSpPr>
          <p:spPr>
            <a:xfrm>
              <a:off x="2274653" y="3173319"/>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5AFD4E74-5DC1-D9EE-B012-F2894B695191}"/>
                </a:ext>
              </a:extLst>
            </p:cNvPr>
            <p:cNvCxnSpPr/>
            <p:nvPr/>
          </p:nvCxnSpPr>
          <p:spPr>
            <a:xfrm>
              <a:off x="3376348" y="3168393"/>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4" name="TextBox 63">
              <a:extLst>
                <a:ext uri="{FF2B5EF4-FFF2-40B4-BE49-F238E27FC236}">
                  <a16:creationId xmlns:a16="http://schemas.microsoft.com/office/drawing/2014/main" id="{C65BE347-8645-612E-20E0-AF99D7C77B6B}"/>
                </a:ext>
              </a:extLst>
            </p:cNvPr>
            <p:cNvSpPr txBox="1"/>
            <p:nvPr/>
          </p:nvSpPr>
          <p:spPr>
            <a:xfrm>
              <a:off x="33343" y="3242199"/>
              <a:ext cx="14034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2000">
                  <a:cs typeface="+mn-ea"/>
                  <a:sym typeface="+mn-lt"/>
                </a:rPr>
                <a:t>Network IO</a:t>
              </a:r>
            </a:p>
          </p:txBody>
        </p:sp>
      </p:grpSp>
      <p:grpSp>
        <p:nvGrpSpPr>
          <p:cNvPr id="65" name="Group 64">
            <a:extLst>
              <a:ext uri="{FF2B5EF4-FFF2-40B4-BE49-F238E27FC236}">
                <a16:creationId xmlns:a16="http://schemas.microsoft.com/office/drawing/2014/main" id="{775307E4-002F-2356-564D-B2D7B67FA5B8}"/>
              </a:ext>
            </a:extLst>
          </p:cNvPr>
          <p:cNvGrpSpPr/>
          <p:nvPr/>
        </p:nvGrpSpPr>
        <p:grpSpPr>
          <a:xfrm>
            <a:off x="9163713" y="2375290"/>
            <a:ext cx="2257026" cy="1546375"/>
            <a:chOff x="9085654" y="2605678"/>
            <a:chExt cx="2257026" cy="1546375"/>
          </a:xfrm>
        </p:grpSpPr>
        <p:sp>
          <p:nvSpPr>
            <p:cNvPr id="66" name="Cloud 65">
              <a:extLst>
                <a:ext uri="{FF2B5EF4-FFF2-40B4-BE49-F238E27FC236}">
                  <a16:creationId xmlns:a16="http://schemas.microsoft.com/office/drawing/2014/main" id="{BDCF93BB-8847-1385-62AC-F1786091E0BD}"/>
                </a:ext>
              </a:extLst>
            </p:cNvPr>
            <p:cNvSpPr/>
            <p:nvPr/>
          </p:nvSpPr>
          <p:spPr>
            <a:xfrm>
              <a:off x="9085654" y="3055984"/>
              <a:ext cx="2257026" cy="624681"/>
            </a:xfrm>
            <a:prstGeom prst="cloud">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defTabSz="825500"/>
              <a:r>
                <a:rPr lang="en-US" sz="2000" dirty="0">
                  <a:solidFill>
                    <a:srgbClr val="FFFFFF"/>
                  </a:solidFill>
                  <a:cs typeface="+mn-ea"/>
                  <a:sym typeface="+mn-lt"/>
                </a:rPr>
                <a:t>network</a:t>
              </a:r>
            </a:p>
          </p:txBody>
        </p:sp>
        <p:sp>
          <p:nvSpPr>
            <p:cNvPr id="67" name="Rectangle 66">
              <a:extLst>
                <a:ext uri="{FF2B5EF4-FFF2-40B4-BE49-F238E27FC236}">
                  <a16:creationId xmlns:a16="http://schemas.microsoft.com/office/drawing/2014/main" id="{CFF991DA-E802-9B6C-75E3-336FF3DA86FF}"/>
                </a:ext>
              </a:extLst>
            </p:cNvPr>
            <p:cNvSpPr/>
            <p:nvPr/>
          </p:nvSpPr>
          <p:spPr>
            <a:xfrm>
              <a:off x="9456733" y="2657432"/>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C</a:t>
              </a:r>
            </a:p>
          </p:txBody>
        </p:sp>
        <p:sp>
          <p:nvSpPr>
            <p:cNvPr id="68" name="Rectangle 67">
              <a:extLst>
                <a:ext uri="{FF2B5EF4-FFF2-40B4-BE49-F238E27FC236}">
                  <a16:creationId xmlns:a16="http://schemas.microsoft.com/office/drawing/2014/main" id="{0982AED6-FDCE-94F0-F015-2F2AB77D2EBA}"/>
                </a:ext>
              </a:extLst>
            </p:cNvPr>
            <p:cNvSpPr/>
            <p:nvPr/>
          </p:nvSpPr>
          <p:spPr>
            <a:xfrm>
              <a:off x="9811222" y="2605678"/>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C</a:t>
              </a:r>
            </a:p>
          </p:txBody>
        </p:sp>
        <p:sp>
          <p:nvSpPr>
            <p:cNvPr id="69" name="Rectangle 68">
              <a:extLst>
                <a:ext uri="{FF2B5EF4-FFF2-40B4-BE49-F238E27FC236}">
                  <a16:creationId xmlns:a16="http://schemas.microsoft.com/office/drawing/2014/main" id="{D01678B3-749F-8570-E284-EB3D41D6908B}"/>
                </a:ext>
              </a:extLst>
            </p:cNvPr>
            <p:cNvSpPr/>
            <p:nvPr/>
          </p:nvSpPr>
          <p:spPr>
            <a:xfrm>
              <a:off x="9102244" y="2740475"/>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C</a:t>
              </a:r>
            </a:p>
          </p:txBody>
        </p:sp>
        <p:sp>
          <p:nvSpPr>
            <p:cNvPr id="70" name="Rectangle 69">
              <a:extLst>
                <a:ext uri="{FF2B5EF4-FFF2-40B4-BE49-F238E27FC236}">
                  <a16:creationId xmlns:a16="http://schemas.microsoft.com/office/drawing/2014/main" id="{8D87DC5D-E943-F650-D818-ECE6E05D6C71}"/>
                </a:ext>
              </a:extLst>
            </p:cNvPr>
            <p:cNvSpPr/>
            <p:nvPr/>
          </p:nvSpPr>
          <p:spPr>
            <a:xfrm>
              <a:off x="9456733" y="3836662"/>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M</a:t>
              </a:r>
            </a:p>
          </p:txBody>
        </p:sp>
        <p:sp>
          <p:nvSpPr>
            <p:cNvPr id="71" name="Rectangle 70">
              <a:extLst>
                <a:ext uri="{FF2B5EF4-FFF2-40B4-BE49-F238E27FC236}">
                  <a16:creationId xmlns:a16="http://schemas.microsoft.com/office/drawing/2014/main" id="{1BF8CA19-881D-4BC1-5219-F2DEABA20901}"/>
                </a:ext>
              </a:extLst>
            </p:cNvPr>
            <p:cNvSpPr/>
            <p:nvPr/>
          </p:nvSpPr>
          <p:spPr>
            <a:xfrm>
              <a:off x="9954167" y="3874488"/>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M</a:t>
              </a:r>
            </a:p>
          </p:txBody>
        </p:sp>
        <p:sp>
          <p:nvSpPr>
            <p:cNvPr id="72" name="Rectangle 71">
              <a:extLst>
                <a:ext uri="{FF2B5EF4-FFF2-40B4-BE49-F238E27FC236}">
                  <a16:creationId xmlns:a16="http://schemas.microsoft.com/office/drawing/2014/main" id="{A1A203E9-9C5B-DADB-D1A0-A3B36129939E}"/>
                </a:ext>
              </a:extLst>
            </p:cNvPr>
            <p:cNvSpPr/>
            <p:nvPr/>
          </p:nvSpPr>
          <p:spPr>
            <a:xfrm>
              <a:off x="10403051" y="3875054"/>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M</a:t>
              </a:r>
            </a:p>
          </p:txBody>
        </p:sp>
        <p:sp>
          <p:nvSpPr>
            <p:cNvPr id="73" name="Rectangle 72">
              <a:extLst>
                <a:ext uri="{FF2B5EF4-FFF2-40B4-BE49-F238E27FC236}">
                  <a16:creationId xmlns:a16="http://schemas.microsoft.com/office/drawing/2014/main" id="{3F5E5A2E-76B6-92F0-EC92-274C50D879B6}"/>
                </a:ext>
              </a:extLst>
            </p:cNvPr>
            <p:cNvSpPr/>
            <p:nvPr/>
          </p:nvSpPr>
          <p:spPr>
            <a:xfrm>
              <a:off x="10315835" y="2620904"/>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a:solidFill>
                    <a:srgbClr val="FFFFFF"/>
                  </a:solidFill>
                  <a:cs typeface="+mn-ea"/>
                  <a:sym typeface="+mn-lt"/>
                </a:rPr>
                <a:t>G</a:t>
              </a:r>
              <a:endParaRPr lang="en-US" dirty="0">
                <a:solidFill>
                  <a:srgbClr val="FFFFFF"/>
                </a:solidFill>
                <a:cs typeface="+mn-ea"/>
                <a:sym typeface="+mn-lt"/>
              </a:endParaRPr>
            </a:p>
          </p:txBody>
        </p:sp>
        <p:sp>
          <p:nvSpPr>
            <p:cNvPr id="74" name="Rectangle 73">
              <a:extLst>
                <a:ext uri="{FF2B5EF4-FFF2-40B4-BE49-F238E27FC236}">
                  <a16:creationId xmlns:a16="http://schemas.microsoft.com/office/drawing/2014/main" id="{B6E7D04E-4D4C-C0E6-7AB1-966B902D27EC}"/>
                </a:ext>
              </a:extLst>
            </p:cNvPr>
            <p:cNvSpPr/>
            <p:nvPr/>
          </p:nvSpPr>
          <p:spPr>
            <a:xfrm>
              <a:off x="10704625" y="2676314"/>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G</a:t>
              </a:r>
            </a:p>
          </p:txBody>
        </p:sp>
        <p:sp>
          <p:nvSpPr>
            <p:cNvPr id="75" name="Rectangle 74">
              <a:extLst>
                <a:ext uri="{FF2B5EF4-FFF2-40B4-BE49-F238E27FC236}">
                  <a16:creationId xmlns:a16="http://schemas.microsoft.com/office/drawing/2014/main" id="{83E812CC-FCA3-76FC-C045-8D290F9B37CF}"/>
                </a:ext>
              </a:extLst>
            </p:cNvPr>
            <p:cNvSpPr/>
            <p:nvPr/>
          </p:nvSpPr>
          <p:spPr>
            <a:xfrm>
              <a:off x="11075182" y="2723095"/>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a:solidFill>
                    <a:srgbClr val="FFFFFF"/>
                  </a:solidFill>
                  <a:cs typeface="+mn-ea"/>
                  <a:sym typeface="+mn-lt"/>
                </a:rPr>
                <a:t>G</a:t>
              </a:r>
              <a:endParaRPr lang="en-US" dirty="0">
                <a:solidFill>
                  <a:srgbClr val="FFFFFF"/>
                </a:solidFill>
                <a:cs typeface="+mn-ea"/>
                <a:sym typeface="+mn-lt"/>
              </a:endParaRPr>
            </a:p>
          </p:txBody>
        </p:sp>
        <p:sp>
          <p:nvSpPr>
            <p:cNvPr id="76" name="Rectangle 75">
              <a:extLst>
                <a:ext uri="{FF2B5EF4-FFF2-40B4-BE49-F238E27FC236}">
                  <a16:creationId xmlns:a16="http://schemas.microsoft.com/office/drawing/2014/main" id="{3D6D5BDF-E763-579D-01D0-9FC72E2C94E9}"/>
                </a:ext>
              </a:extLst>
            </p:cNvPr>
            <p:cNvSpPr/>
            <p:nvPr/>
          </p:nvSpPr>
          <p:spPr>
            <a:xfrm>
              <a:off x="10873281" y="3802218"/>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825500"/>
              <a:r>
                <a:rPr lang="en-US" dirty="0">
                  <a:solidFill>
                    <a:srgbClr val="FFFFFF"/>
                  </a:solidFill>
                  <a:cs typeface="+mn-ea"/>
                  <a:sym typeface="+mn-lt"/>
                </a:rPr>
                <a:t>M</a:t>
              </a:r>
            </a:p>
          </p:txBody>
        </p:sp>
        <p:cxnSp>
          <p:nvCxnSpPr>
            <p:cNvPr id="77" name="Straight Connector 76">
              <a:extLst>
                <a:ext uri="{FF2B5EF4-FFF2-40B4-BE49-F238E27FC236}">
                  <a16:creationId xmlns:a16="http://schemas.microsoft.com/office/drawing/2014/main" id="{F80CCD4C-0893-AC1C-3004-3EE9444E3053}"/>
                </a:ext>
              </a:extLst>
            </p:cNvPr>
            <p:cNvCxnSpPr>
              <a:stCxn id="69" idx="2"/>
            </p:cNvCxnSpPr>
            <p:nvPr/>
          </p:nvCxnSpPr>
          <p:spPr>
            <a:xfrm>
              <a:off x="9232244" y="3017474"/>
              <a:ext cx="0" cy="23407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467FE7A8-26EB-0255-2247-D187D70B827D}"/>
                </a:ext>
              </a:extLst>
            </p:cNvPr>
            <p:cNvCxnSpPr/>
            <p:nvPr/>
          </p:nvCxnSpPr>
          <p:spPr>
            <a:xfrm>
              <a:off x="9586733" y="2952662"/>
              <a:ext cx="0" cy="18184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5924F218-314C-51E3-493A-12389FB95F98}"/>
                </a:ext>
              </a:extLst>
            </p:cNvPr>
            <p:cNvCxnSpPr/>
            <p:nvPr/>
          </p:nvCxnSpPr>
          <p:spPr>
            <a:xfrm>
              <a:off x="9954167" y="2861592"/>
              <a:ext cx="0" cy="23407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0" name="Straight Connector 79">
              <a:extLst>
                <a:ext uri="{FF2B5EF4-FFF2-40B4-BE49-F238E27FC236}">
                  <a16:creationId xmlns:a16="http://schemas.microsoft.com/office/drawing/2014/main" id="{56335FC5-D83C-F028-C58B-97748A6A6BCA}"/>
                </a:ext>
              </a:extLst>
            </p:cNvPr>
            <p:cNvCxnSpPr/>
            <p:nvPr/>
          </p:nvCxnSpPr>
          <p:spPr>
            <a:xfrm>
              <a:off x="10449584" y="2901831"/>
              <a:ext cx="0" cy="16786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1" name="Straight Connector 80">
              <a:extLst>
                <a:ext uri="{FF2B5EF4-FFF2-40B4-BE49-F238E27FC236}">
                  <a16:creationId xmlns:a16="http://schemas.microsoft.com/office/drawing/2014/main" id="{51FFB4BB-B495-FB71-731A-21948542F255}"/>
                </a:ext>
              </a:extLst>
            </p:cNvPr>
            <p:cNvCxnSpPr/>
            <p:nvPr/>
          </p:nvCxnSpPr>
          <p:spPr>
            <a:xfrm>
              <a:off x="10838374" y="2952662"/>
              <a:ext cx="0" cy="10332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2" name="Straight Connector 81">
              <a:extLst>
                <a:ext uri="{FF2B5EF4-FFF2-40B4-BE49-F238E27FC236}">
                  <a16:creationId xmlns:a16="http://schemas.microsoft.com/office/drawing/2014/main" id="{E7E62D08-C9E0-3847-FBBD-D3FE8043F668}"/>
                </a:ext>
              </a:extLst>
            </p:cNvPr>
            <p:cNvCxnSpPr/>
            <p:nvPr/>
          </p:nvCxnSpPr>
          <p:spPr>
            <a:xfrm>
              <a:off x="11208931" y="2992629"/>
              <a:ext cx="0" cy="17576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3" name="Straight Connector 82">
              <a:extLst>
                <a:ext uri="{FF2B5EF4-FFF2-40B4-BE49-F238E27FC236}">
                  <a16:creationId xmlns:a16="http://schemas.microsoft.com/office/drawing/2014/main" id="{354CDF69-90FC-489F-2CD0-198791ED4A50}"/>
                </a:ext>
              </a:extLst>
            </p:cNvPr>
            <p:cNvCxnSpPr/>
            <p:nvPr/>
          </p:nvCxnSpPr>
          <p:spPr>
            <a:xfrm>
              <a:off x="9586733" y="3646301"/>
              <a:ext cx="0" cy="18502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4" name="Straight Connector 83">
              <a:extLst>
                <a:ext uri="{FF2B5EF4-FFF2-40B4-BE49-F238E27FC236}">
                  <a16:creationId xmlns:a16="http://schemas.microsoft.com/office/drawing/2014/main" id="{C810EB42-F502-8E18-DBAD-20FCAE1B13E4}"/>
                </a:ext>
              </a:extLst>
            </p:cNvPr>
            <p:cNvCxnSpPr/>
            <p:nvPr/>
          </p:nvCxnSpPr>
          <p:spPr>
            <a:xfrm>
              <a:off x="10071222" y="3680663"/>
              <a:ext cx="0" cy="19624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5" name="Straight Connector 84">
              <a:extLst>
                <a:ext uri="{FF2B5EF4-FFF2-40B4-BE49-F238E27FC236}">
                  <a16:creationId xmlns:a16="http://schemas.microsoft.com/office/drawing/2014/main" id="{6ECD9A2E-9D36-F66A-1DCE-C98DAFFB3EE2}"/>
                </a:ext>
              </a:extLst>
            </p:cNvPr>
            <p:cNvCxnSpPr/>
            <p:nvPr/>
          </p:nvCxnSpPr>
          <p:spPr>
            <a:xfrm>
              <a:off x="10533051" y="3646301"/>
              <a:ext cx="0" cy="22818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6" name="Straight Connector 85">
              <a:extLst>
                <a:ext uri="{FF2B5EF4-FFF2-40B4-BE49-F238E27FC236}">
                  <a16:creationId xmlns:a16="http://schemas.microsoft.com/office/drawing/2014/main" id="{184294E2-FF92-A85D-759D-F493E023C33A}"/>
                </a:ext>
              </a:extLst>
            </p:cNvPr>
            <p:cNvCxnSpPr/>
            <p:nvPr/>
          </p:nvCxnSpPr>
          <p:spPr>
            <a:xfrm>
              <a:off x="11003799" y="3524492"/>
              <a:ext cx="0" cy="27026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87" name="矩形 86">
            <a:extLst>
              <a:ext uri="{FF2B5EF4-FFF2-40B4-BE49-F238E27FC236}">
                <a16:creationId xmlns:a16="http://schemas.microsoft.com/office/drawing/2014/main" id="{E2E2C434-5696-9642-A51C-2E3DC255F799}"/>
              </a:ext>
            </a:extLst>
          </p:cNvPr>
          <p:cNvSpPr/>
          <p:nvPr/>
        </p:nvSpPr>
        <p:spPr bwMode="auto">
          <a:xfrm>
            <a:off x="485660" y="5468481"/>
            <a:ext cx="11335192" cy="1083358"/>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lvl1pPr>
              <a:defRPr kumimoji="1" sz="3000" b="1">
                <a:solidFill>
                  <a:schemeClr val="bg2"/>
                </a:solidFill>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pPr algn="ctr"/>
            <a:r>
              <a:rPr lang="en-US" altLang="zh-CN" sz="2800" dirty="0">
                <a:solidFill>
                  <a:schemeClr val="tx1"/>
                </a:solidFill>
                <a:latin typeface="+mn-lt"/>
                <a:ea typeface="+mn-ea"/>
                <a:cs typeface="+mn-ea"/>
                <a:sym typeface="+mn-lt"/>
              </a:rPr>
              <a:t>Applications become increasingly sensitive to </a:t>
            </a:r>
          </a:p>
          <a:p>
            <a:pPr algn="ctr"/>
            <a:r>
              <a:rPr lang="en-US" altLang="zh-CN" sz="2800" dirty="0">
                <a:solidFill>
                  <a:schemeClr val="tx1"/>
                </a:solidFill>
                <a:latin typeface="+mn-lt"/>
                <a:ea typeface="+mn-ea"/>
                <a:cs typeface="+mn-ea"/>
                <a:sym typeface="+mn-lt"/>
              </a:rPr>
              <a:t>DCN</a:t>
            </a:r>
            <a:r>
              <a:rPr lang="zh-CN" altLang="en-US" sz="2800" dirty="0">
                <a:solidFill>
                  <a:schemeClr val="tx1"/>
                </a:solidFill>
                <a:latin typeface="+mn-lt"/>
                <a:ea typeface="+mn-ea"/>
                <a:cs typeface="+mn-ea"/>
                <a:sym typeface="+mn-lt"/>
              </a:rPr>
              <a:t> </a:t>
            </a:r>
            <a:r>
              <a:rPr lang="en-US" altLang="zh-CN" sz="2800" dirty="0">
                <a:solidFill>
                  <a:schemeClr val="tx1"/>
                </a:solidFill>
                <a:latin typeface="+mn-lt"/>
                <a:ea typeface="+mn-ea"/>
                <a:cs typeface="+mn-ea"/>
                <a:sym typeface="+mn-lt"/>
              </a:rPr>
              <a:t>performance anomaly at </a:t>
            </a:r>
            <a:r>
              <a:rPr lang="en-US" altLang="zh-CN" sz="2800" dirty="0">
                <a:solidFill>
                  <a:srgbClr val="C00000"/>
                </a:solidFill>
                <a:latin typeface="+mn-lt"/>
                <a:ea typeface="+mn-ea"/>
                <a:cs typeface="+mn-ea"/>
                <a:sym typeface="+mn-lt"/>
              </a:rPr>
              <a:t>micro-second granularity</a:t>
            </a:r>
          </a:p>
        </p:txBody>
      </p:sp>
      <p:sp>
        <p:nvSpPr>
          <p:cNvPr id="2" name="灯片编号占位符 1">
            <a:extLst>
              <a:ext uri="{FF2B5EF4-FFF2-40B4-BE49-F238E27FC236}">
                <a16:creationId xmlns:a16="http://schemas.microsoft.com/office/drawing/2014/main" id="{B94A9019-E480-674D-944A-560741D2C66F}"/>
              </a:ext>
            </a:extLst>
          </p:cNvPr>
          <p:cNvSpPr>
            <a:spLocks noGrp="1"/>
          </p:cNvSpPr>
          <p:nvPr>
            <p:ph type="sldNum" sz="quarter" idx="2"/>
          </p:nvPr>
        </p:nvSpPr>
        <p:spPr/>
        <p:txBody>
          <a:bodyPr/>
          <a:lstStyle/>
          <a:p>
            <a:fld id="{86CB4B4D-7CA3-9044-876B-883B54F8677D}" type="slidenum">
              <a:rPr lang="en-US" altLang="zh-CN" smtClean="0">
                <a:cs typeface="+mn-ea"/>
                <a:sym typeface="+mn-lt"/>
              </a:rPr>
              <a:t>1</a:t>
            </a:fld>
            <a:endParaRPr lang="en-US" altLang="zh-CN">
              <a:cs typeface="+mn-ea"/>
              <a:sym typeface="+mn-lt"/>
            </a:endParaRPr>
          </a:p>
        </p:txBody>
      </p:sp>
    </p:spTree>
    <p:extLst>
      <p:ext uri="{BB962C8B-B14F-4D97-AF65-F5344CB8AC3E}">
        <p14:creationId xmlns:p14="http://schemas.microsoft.com/office/powerpoint/2010/main" val="2769958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blinds(horizontal)">
                                      <p:cBhvr>
                                        <p:cTn id="4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E7F87A6-9F24-F145-8E8A-B6855ED5F0B8}"/>
              </a:ext>
            </a:extLst>
          </p:cNvPr>
          <p:cNvSpPr>
            <a:spLocks noGrp="1"/>
          </p:cNvSpPr>
          <p:nvPr>
            <p:ph type="sldNum" sz="quarter" idx="12"/>
          </p:nvPr>
        </p:nvSpPr>
        <p:spPr/>
        <p:txBody>
          <a:bodyPr/>
          <a:lstStyle/>
          <a:p>
            <a:fld id="{EF03405E-E6FC-8647-9439-24CCB5C2CE06}" type="slidenum">
              <a:rPr lang="en-US" smtClean="0">
                <a:cs typeface="+mn-ea"/>
                <a:sym typeface="+mn-lt"/>
              </a:rPr>
              <a:t>19</a:t>
            </a:fld>
            <a:endParaRPr lang="en-US">
              <a:cs typeface="+mn-ea"/>
              <a:sym typeface="+mn-lt"/>
            </a:endParaRPr>
          </a:p>
        </p:txBody>
      </p:sp>
      <p:sp>
        <p:nvSpPr>
          <p:cNvPr id="4" name="TextBox 3">
            <a:extLst>
              <a:ext uri="{FF2B5EF4-FFF2-40B4-BE49-F238E27FC236}">
                <a16:creationId xmlns:a16="http://schemas.microsoft.com/office/drawing/2014/main" id="{4B0A1CB0-E57F-9142-B961-ECFCA2F9CED4}"/>
              </a:ext>
            </a:extLst>
          </p:cNvPr>
          <p:cNvSpPr txBox="1"/>
          <p:nvPr/>
        </p:nvSpPr>
        <p:spPr>
          <a:xfrm>
            <a:off x="4697219" y="2875002"/>
            <a:ext cx="2797561" cy="1107996"/>
          </a:xfrm>
          <a:prstGeom prst="rect">
            <a:avLst/>
          </a:prstGeom>
          <a:noFill/>
        </p:spPr>
        <p:txBody>
          <a:bodyPr wrap="none" rtlCol="0">
            <a:spAutoFit/>
          </a:bodyPr>
          <a:lstStyle/>
          <a:p>
            <a:r>
              <a:rPr lang="en-US" sz="6600" dirty="0">
                <a:cs typeface="+mn-ea"/>
                <a:sym typeface="+mn-lt"/>
              </a:rPr>
              <a:t>Thanks</a:t>
            </a:r>
          </a:p>
        </p:txBody>
      </p:sp>
    </p:spTree>
    <p:extLst>
      <p:ext uri="{BB962C8B-B14F-4D97-AF65-F5344CB8AC3E}">
        <p14:creationId xmlns:p14="http://schemas.microsoft.com/office/powerpoint/2010/main" val="41672795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ED57EFDF-E450-D8D6-3631-6B4B59D8B38B}"/>
              </a:ext>
            </a:extLst>
          </p:cNvPr>
          <p:cNvSpPr>
            <a:spLocks noGrp="1"/>
          </p:cNvSpPr>
          <p:nvPr>
            <p:ph type="title"/>
          </p:nvPr>
        </p:nvSpPr>
        <p:spPr/>
        <p:txBody>
          <a:bodyPr>
            <a:normAutofit/>
          </a:bodyPr>
          <a:lstStyle/>
          <a:p>
            <a:r>
              <a:rPr lang="en-US" altLang="zh-CN" sz="3200" dirty="0">
                <a:latin typeface="+mn-lt"/>
                <a:ea typeface="+mn-ea"/>
                <a:cs typeface="+mn-ea"/>
                <a:sym typeface="+mn-lt"/>
              </a:rPr>
              <a:t>Existing</a:t>
            </a:r>
            <a:r>
              <a:rPr lang="zh-CN" altLang="en-US" sz="3200" dirty="0">
                <a:latin typeface="+mn-lt"/>
                <a:ea typeface="+mn-ea"/>
                <a:cs typeface="+mn-ea"/>
                <a:sym typeface="+mn-lt"/>
              </a:rPr>
              <a:t> </a:t>
            </a:r>
            <a:r>
              <a:rPr lang="en-US" altLang="zh-CN" sz="3200" dirty="0">
                <a:latin typeface="+mn-lt"/>
                <a:ea typeface="+mn-ea"/>
                <a:cs typeface="+mn-ea"/>
                <a:sym typeface="+mn-lt"/>
              </a:rPr>
              <a:t>practices</a:t>
            </a:r>
            <a:r>
              <a:rPr lang="zh-CN" altLang="en-US" sz="3200" dirty="0">
                <a:latin typeface="+mn-lt"/>
                <a:ea typeface="+mn-ea"/>
                <a:cs typeface="+mn-ea"/>
                <a:sym typeface="+mn-lt"/>
              </a:rPr>
              <a:t> </a:t>
            </a:r>
            <a:r>
              <a:rPr lang="en-US" altLang="zh-CN" sz="3200" dirty="0">
                <a:latin typeface="+mn-lt"/>
                <a:ea typeface="+mn-ea"/>
                <a:cs typeface="+mn-ea"/>
                <a:sym typeface="+mn-lt"/>
              </a:rPr>
              <a:t>in DCN</a:t>
            </a:r>
            <a:endParaRPr lang="en-US" sz="3200" dirty="0">
              <a:latin typeface="+mn-lt"/>
              <a:ea typeface="+mn-ea"/>
              <a:cs typeface="+mn-ea"/>
              <a:sym typeface="+mn-lt"/>
            </a:endParaRPr>
          </a:p>
        </p:txBody>
      </p:sp>
      <p:pic>
        <p:nvPicPr>
          <p:cNvPr id="10" name="Picture 9">
            <a:extLst>
              <a:ext uri="{FF2B5EF4-FFF2-40B4-BE49-F238E27FC236}">
                <a16:creationId xmlns:a16="http://schemas.microsoft.com/office/drawing/2014/main" id="{9C482124-9ABE-A38A-832E-F519AA327206}"/>
              </a:ext>
            </a:extLst>
          </p:cNvPr>
          <p:cNvPicPr>
            <a:picLocks noChangeAspect="1"/>
          </p:cNvPicPr>
          <p:nvPr/>
        </p:nvPicPr>
        <p:blipFill rotWithShape="1">
          <a:blip r:embed="rId3"/>
          <a:srcRect t="45916"/>
          <a:stretch/>
        </p:blipFill>
        <p:spPr>
          <a:xfrm>
            <a:off x="891539" y="3597441"/>
            <a:ext cx="4480560" cy="2061443"/>
          </a:xfrm>
          <a:prstGeom prst="rect">
            <a:avLst/>
          </a:prstGeom>
        </p:spPr>
      </p:pic>
      <p:pic>
        <p:nvPicPr>
          <p:cNvPr id="12" name="Picture 11">
            <a:extLst>
              <a:ext uri="{FF2B5EF4-FFF2-40B4-BE49-F238E27FC236}">
                <a16:creationId xmlns:a16="http://schemas.microsoft.com/office/drawing/2014/main" id="{2E941361-9DC1-14E0-FAC5-8A4F7737658B}"/>
              </a:ext>
            </a:extLst>
          </p:cNvPr>
          <p:cNvPicPr>
            <a:picLocks noChangeAspect="1"/>
          </p:cNvPicPr>
          <p:nvPr/>
        </p:nvPicPr>
        <p:blipFill>
          <a:blip r:embed="rId4"/>
          <a:stretch>
            <a:fillRect/>
          </a:stretch>
        </p:blipFill>
        <p:spPr>
          <a:xfrm>
            <a:off x="6461286" y="1912796"/>
            <a:ext cx="4994784" cy="3746088"/>
          </a:xfrm>
          <a:prstGeom prst="rect">
            <a:avLst/>
          </a:prstGeom>
        </p:spPr>
      </p:pic>
      <p:pic>
        <p:nvPicPr>
          <p:cNvPr id="11" name="Picture 9">
            <a:extLst>
              <a:ext uri="{FF2B5EF4-FFF2-40B4-BE49-F238E27FC236}">
                <a16:creationId xmlns:a16="http://schemas.microsoft.com/office/drawing/2014/main" id="{CE1D7FD6-AC29-7144-A9C6-DA0517722F90}"/>
              </a:ext>
            </a:extLst>
          </p:cNvPr>
          <p:cNvPicPr>
            <a:picLocks noChangeAspect="1"/>
          </p:cNvPicPr>
          <p:nvPr/>
        </p:nvPicPr>
        <p:blipFill rotWithShape="1">
          <a:blip r:embed="rId3"/>
          <a:srcRect b="55908"/>
          <a:stretch/>
        </p:blipFill>
        <p:spPr>
          <a:xfrm>
            <a:off x="897553" y="1916841"/>
            <a:ext cx="4480560" cy="1680600"/>
          </a:xfrm>
          <a:prstGeom prst="rect">
            <a:avLst/>
          </a:prstGeom>
        </p:spPr>
      </p:pic>
      <p:sp>
        <p:nvSpPr>
          <p:cNvPr id="17" name="矩形 16">
            <a:extLst>
              <a:ext uri="{FF2B5EF4-FFF2-40B4-BE49-F238E27FC236}">
                <a16:creationId xmlns:a16="http://schemas.microsoft.com/office/drawing/2014/main" id="{D3723F8A-9ACB-224D-BAA9-6D649AAA933F}"/>
              </a:ext>
            </a:extLst>
          </p:cNvPr>
          <p:cNvSpPr/>
          <p:nvPr/>
        </p:nvSpPr>
        <p:spPr bwMode="auto">
          <a:xfrm>
            <a:off x="355121" y="5891952"/>
            <a:ext cx="5274792" cy="729152"/>
          </a:xfrm>
          <a:prstGeom prst="rect">
            <a:avLst/>
          </a:prstGeom>
          <a:solidFill>
            <a:srgbClr val="FFFFFF"/>
          </a:solidFill>
          <a:ln w="38100">
            <a:solidFill>
              <a:schemeClr val="accent1">
                <a:lumMod val="75000"/>
              </a:schemeClr>
            </a:solidFill>
          </a:ln>
          <a:effectLst>
            <a:outerShdw blurRad="254000" dist="127000" dir="5400000" sx="90000" sy="90000" rotWithShape="0">
              <a:prstClr val="black">
                <a:alpha val="15000"/>
              </a:prstClr>
            </a:outerShdw>
          </a:effectLst>
        </p:spPr>
        <p:txBody>
          <a:bodyPr lIns="144000" tIns="108000" rIns="144000" bIns="108000" anchor="ctr"/>
          <a:lstStyle>
            <a:lvl1pPr>
              <a:defRPr kumimoji="1" sz="3000" b="1">
                <a:solidFill>
                  <a:schemeClr val="bg2"/>
                </a:solidFill>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pPr algn="ctr"/>
            <a:r>
              <a:rPr lang="en-US" altLang="zh-CN" sz="2000" dirty="0">
                <a:solidFill>
                  <a:schemeClr val="accent1">
                    <a:lumMod val="75000"/>
                  </a:schemeClr>
                </a:solidFill>
                <a:latin typeface="+mn-lt"/>
                <a:ea typeface="+mn-ea"/>
                <a:cs typeface="+mn-ea"/>
                <a:sym typeface="+mn-lt"/>
              </a:rPr>
              <a:t>DCN capacity is largely over-provisioned</a:t>
            </a:r>
          </a:p>
          <a:p>
            <a:pPr algn="ctr"/>
            <a:r>
              <a:rPr lang="en-US" altLang="zh-CN" sz="2000" dirty="0">
                <a:solidFill>
                  <a:schemeClr val="accent1">
                    <a:lumMod val="75000"/>
                  </a:schemeClr>
                </a:solidFill>
                <a:latin typeface="+mn-lt"/>
                <a:ea typeface="+mn-ea"/>
                <a:cs typeface="+mn-ea"/>
                <a:sym typeface="+mn-lt"/>
              </a:rPr>
              <a:t>to handle dynamic traffic</a:t>
            </a:r>
          </a:p>
        </p:txBody>
      </p:sp>
      <p:sp>
        <p:nvSpPr>
          <p:cNvPr id="15" name="TextBox 14">
            <a:extLst>
              <a:ext uri="{FF2B5EF4-FFF2-40B4-BE49-F238E27FC236}">
                <a16:creationId xmlns:a16="http://schemas.microsoft.com/office/drawing/2014/main" id="{4ADFD1BB-E137-EFFF-CAA2-1DCB21704FB7}"/>
              </a:ext>
            </a:extLst>
          </p:cNvPr>
          <p:cNvSpPr txBox="1"/>
          <p:nvPr/>
        </p:nvSpPr>
        <p:spPr>
          <a:xfrm>
            <a:off x="742754" y="1222065"/>
            <a:ext cx="4778129" cy="473792"/>
          </a:xfrm>
          <a:prstGeom prst="rect">
            <a:avLst/>
          </a:prstGeom>
          <a:no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000" b="1">
                <a:solidFill>
                  <a:srgbClr val="C00000"/>
                </a:solidFill>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US" altLang="zh-CN" dirty="0">
                <a:latin typeface="+mn-lt"/>
                <a:ea typeface="+mn-ea"/>
                <a:cs typeface="+mn-ea"/>
                <a:sym typeface="+mn-lt"/>
              </a:rPr>
              <a:t>Burst traffic causes tail</a:t>
            </a:r>
            <a:r>
              <a:rPr lang="zh-CN" altLang="en-US" dirty="0">
                <a:latin typeface="+mn-lt"/>
                <a:ea typeface="+mn-ea"/>
                <a:cs typeface="+mn-ea"/>
                <a:sym typeface="+mn-lt"/>
              </a:rPr>
              <a:t> </a:t>
            </a:r>
            <a:r>
              <a:rPr lang="en-US" altLang="zh-CN" dirty="0">
                <a:latin typeface="+mn-lt"/>
                <a:ea typeface="+mn-ea"/>
                <a:cs typeface="+mn-ea"/>
                <a:sym typeface="+mn-lt"/>
              </a:rPr>
              <a:t>latency</a:t>
            </a:r>
            <a:r>
              <a:rPr lang="zh-CN" altLang="en-US" dirty="0">
                <a:latin typeface="+mn-lt"/>
                <a:ea typeface="+mn-ea"/>
                <a:cs typeface="+mn-ea"/>
                <a:sym typeface="+mn-lt"/>
              </a:rPr>
              <a:t> </a:t>
            </a:r>
            <a:r>
              <a:rPr lang="en-US" altLang="zh-CN" dirty="0">
                <a:latin typeface="+mn-lt"/>
                <a:ea typeface="+mn-ea"/>
                <a:cs typeface="+mn-ea"/>
                <a:sym typeface="+mn-lt"/>
              </a:rPr>
              <a:t>spikes</a:t>
            </a:r>
          </a:p>
        </p:txBody>
      </p:sp>
      <p:cxnSp>
        <p:nvCxnSpPr>
          <p:cNvPr id="33" name="直线箭头连接符 32">
            <a:extLst>
              <a:ext uri="{FF2B5EF4-FFF2-40B4-BE49-F238E27FC236}">
                <a16:creationId xmlns:a16="http://schemas.microsoft.com/office/drawing/2014/main" id="{3CD714DF-1A99-0D4B-8D35-0AC86070963B}"/>
              </a:ext>
            </a:extLst>
          </p:cNvPr>
          <p:cNvCxnSpPr>
            <a:cxnSpLocks/>
          </p:cNvCxnSpPr>
          <p:nvPr/>
        </p:nvCxnSpPr>
        <p:spPr>
          <a:xfrm rot="5400000">
            <a:off x="2678230" y="2240977"/>
            <a:ext cx="0" cy="18000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线箭头连接符 33">
            <a:extLst>
              <a:ext uri="{FF2B5EF4-FFF2-40B4-BE49-F238E27FC236}">
                <a16:creationId xmlns:a16="http://schemas.microsoft.com/office/drawing/2014/main" id="{C5C58448-234B-E841-B696-826E55A07908}"/>
              </a:ext>
            </a:extLst>
          </p:cNvPr>
          <p:cNvCxnSpPr>
            <a:cxnSpLocks/>
          </p:cNvCxnSpPr>
          <p:nvPr/>
        </p:nvCxnSpPr>
        <p:spPr>
          <a:xfrm rot="5400000">
            <a:off x="2678230" y="3350366"/>
            <a:ext cx="0" cy="18000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FCBA29B2-D499-BD4B-BF37-7830D3A3D260}"/>
              </a:ext>
            </a:extLst>
          </p:cNvPr>
          <p:cNvCxnSpPr>
            <a:cxnSpLocks/>
          </p:cNvCxnSpPr>
          <p:nvPr/>
        </p:nvCxnSpPr>
        <p:spPr>
          <a:xfrm flipV="1">
            <a:off x="2678230" y="2383785"/>
            <a:ext cx="0" cy="99578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ADB11069-5165-6047-9106-DDA6AEF3FDEC}"/>
              </a:ext>
            </a:extLst>
          </p:cNvPr>
          <p:cNvSpPr txBox="1"/>
          <p:nvPr/>
        </p:nvSpPr>
        <p:spPr>
          <a:xfrm>
            <a:off x="2653887" y="2535407"/>
            <a:ext cx="571221" cy="369332"/>
          </a:xfrm>
          <a:prstGeom prst="rect">
            <a:avLst/>
          </a:prstGeom>
          <a:noFill/>
        </p:spPr>
        <p:txBody>
          <a:bodyPr wrap="square">
            <a:spAutoFit/>
          </a:bodyPr>
          <a:lstStyle/>
          <a:p>
            <a:r>
              <a:rPr lang="en-US" altLang="zh-CN" dirty="0">
                <a:solidFill>
                  <a:srgbClr val="FF0000"/>
                </a:solidFill>
                <a:cs typeface="+mn-ea"/>
                <a:sym typeface="+mn-lt"/>
              </a:rPr>
              <a:t>50x</a:t>
            </a:r>
            <a:endParaRPr lang="zh-CN" altLang="en-US" dirty="0">
              <a:cs typeface="+mn-ea"/>
              <a:sym typeface="+mn-lt"/>
            </a:endParaRPr>
          </a:p>
        </p:txBody>
      </p:sp>
      <p:sp>
        <p:nvSpPr>
          <p:cNvPr id="45" name="矩形 44">
            <a:extLst>
              <a:ext uri="{FF2B5EF4-FFF2-40B4-BE49-F238E27FC236}">
                <a16:creationId xmlns:a16="http://schemas.microsoft.com/office/drawing/2014/main" id="{1058EF36-6D7B-694C-88D6-44EE640839A2}"/>
              </a:ext>
            </a:extLst>
          </p:cNvPr>
          <p:cNvSpPr/>
          <p:nvPr/>
        </p:nvSpPr>
        <p:spPr bwMode="auto">
          <a:xfrm>
            <a:off x="6421530" y="5891952"/>
            <a:ext cx="5587700" cy="729152"/>
          </a:xfrm>
          <a:prstGeom prst="rect">
            <a:avLst/>
          </a:prstGeom>
          <a:solidFill>
            <a:srgbClr val="FFFFFF"/>
          </a:solidFill>
          <a:ln w="38100">
            <a:solidFill>
              <a:schemeClr val="accent1">
                <a:lumMod val="75000"/>
              </a:schemeClr>
            </a:solidFill>
          </a:ln>
          <a:effectLst>
            <a:outerShdw blurRad="254000" dist="127000" dir="5400000" sx="90000" sy="90000" rotWithShape="0">
              <a:prstClr val="black">
                <a:alpha val="15000"/>
              </a:prstClr>
            </a:outerShdw>
          </a:effectLst>
        </p:spPr>
        <p:txBody>
          <a:bodyPr lIns="144000" tIns="108000" rIns="144000" bIns="108000" anchor="ctr"/>
          <a:lstStyle>
            <a:lvl1pPr>
              <a:defRPr kumimoji="1" sz="3000" b="1">
                <a:solidFill>
                  <a:schemeClr val="bg2"/>
                </a:solidFill>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pPr algn="ctr"/>
            <a:r>
              <a:rPr lang="en-US" altLang="zh-CN" sz="2000" dirty="0">
                <a:solidFill>
                  <a:schemeClr val="accent1">
                    <a:lumMod val="75000"/>
                  </a:schemeClr>
                </a:solidFill>
                <a:latin typeface="+mn-lt"/>
                <a:ea typeface="+mn-ea"/>
                <a:cs typeface="+mn-ea"/>
                <a:sym typeface="+mn-lt"/>
              </a:rPr>
              <a:t>Multi-path DCN is designed to support high capacity, and ECMP is used to split traffic</a:t>
            </a:r>
          </a:p>
        </p:txBody>
      </p:sp>
      <p:sp>
        <p:nvSpPr>
          <p:cNvPr id="47" name="TextBox 14">
            <a:extLst>
              <a:ext uri="{FF2B5EF4-FFF2-40B4-BE49-F238E27FC236}">
                <a16:creationId xmlns:a16="http://schemas.microsoft.com/office/drawing/2014/main" id="{A5F1ED1E-1828-3246-BE02-53D6F2E4A1E0}"/>
              </a:ext>
            </a:extLst>
          </p:cNvPr>
          <p:cNvSpPr txBox="1"/>
          <p:nvPr/>
        </p:nvSpPr>
        <p:spPr>
          <a:xfrm>
            <a:off x="5908126" y="1222065"/>
            <a:ext cx="6101104" cy="473792"/>
          </a:xfrm>
          <a:prstGeom prst="rect">
            <a:avLst/>
          </a:prstGeom>
          <a:no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000" b="1">
                <a:solidFill>
                  <a:schemeClr val="accent1">
                    <a:lumMod val="75000"/>
                  </a:schemeClr>
                </a:solidFill>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US" altLang="zh-CN" dirty="0">
                <a:solidFill>
                  <a:srgbClr val="C00000"/>
                </a:solidFill>
                <a:latin typeface="+mn-lt"/>
                <a:ea typeface="+mn-ea"/>
                <a:cs typeface="+mn-ea"/>
                <a:sym typeface="+mn-lt"/>
              </a:rPr>
              <a:t>Load imbalance hinders abstraction of ideal pipe</a:t>
            </a:r>
          </a:p>
        </p:txBody>
      </p:sp>
      <p:cxnSp>
        <p:nvCxnSpPr>
          <p:cNvPr id="49" name="直线箭头连接符 48">
            <a:extLst>
              <a:ext uri="{FF2B5EF4-FFF2-40B4-BE49-F238E27FC236}">
                <a16:creationId xmlns:a16="http://schemas.microsoft.com/office/drawing/2014/main" id="{E8AE3F55-DF83-284B-A9FC-536C352596ED}"/>
              </a:ext>
            </a:extLst>
          </p:cNvPr>
          <p:cNvCxnSpPr>
            <a:cxnSpLocks/>
          </p:cNvCxnSpPr>
          <p:nvPr/>
        </p:nvCxnSpPr>
        <p:spPr>
          <a:xfrm rot="5400000">
            <a:off x="7490686" y="3333207"/>
            <a:ext cx="0" cy="18000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线箭头连接符 49">
            <a:extLst>
              <a:ext uri="{FF2B5EF4-FFF2-40B4-BE49-F238E27FC236}">
                <a16:creationId xmlns:a16="http://schemas.microsoft.com/office/drawing/2014/main" id="{DC112DA6-9BC4-0B44-B5F0-9627D19AD5B9}"/>
              </a:ext>
            </a:extLst>
          </p:cNvPr>
          <p:cNvCxnSpPr>
            <a:cxnSpLocks/>
          </p:cNvCxnSpPr>
          <p:nvPr/>
        </p:nvCxnSpPr>
        <p:spPr>
          <a:xfrm rot="5400000">
            <a:off x="7490686" y="4826907"/>
            <a:ext cx="0" cy="18000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线箭头连接符 50">
            <a:extLst>
              <a:ext uri="{FF2B5EF4-FFF2-40B4-BE49-F238E27FC236}">
                <a16:creationId xmlns:a16="http://schemas.microsoft.com/office/drawing/2014/main" id="{60152A23-673A-DA46-BEA3-849F04207565}"/>
              </a:ext>
            </a:extLst>
          </p:cNvPr>
          <p:cNvCxnSpPr>
            <a:cxnSpLocks/>
          </p:cNvCxnSpPr>
          <p:nvPr/>
        </p:nvCxnSpPr>
        <p:spPr>
          <a:xfrm flipH="1" flipV="1">
            <a:off x="7492848" y="3423207"/>
            <a:ext cx="0" cy="1481433"/>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8363FF16-EB3C-0043-867C-BE707998F986}"/>
              </a:ext>
            </a:extLst>
          </p:cNvPr>
          <p:cNvSpPr txBox="1"/>
          <p:nvPr/>
        </p:nvSpPr>
        <p:spPr>
          <a:xfrm>
            <a:off x="7555599" y="3979257"/>
            <a:ext cx="577726" cy="369332"/>
          </a:xfrm>
          <a:prstGeom prst="rect">
            <a:avLst/>
          </a:prstGeom>
          <a:solidFill>
            <a:schemeClr val="bg1"/>
          </a:solidFill>
        </p:spPr>
        <p:txBody>
          <a:bodyPr wrap="square">
            <a:spAutoFit/>
          </a:bodyPr>
          <a:lstStyle/>
          <a:p>
            <a:r>
              <a:rPr lang="en-US" altLang="zh-CN" dirty="0">
                <a:solidFill>
                  <a:srgbClr val="FF0000"/>
                </a:solidFill>
                <a:cs typeface="+mn-ea"/>
                <a:sym typeface="+mn-lt"/>
              </a:rPr>
              <a:t>10x</a:t>
            </a:r>
            <a:endParaRPr lang="zh-CN" altLang="en-US" dirty="0">
              <a:cs typeface="+mn-ea"/>
              <a:sym typeface="+mn-lt"/>
            </a:endParaRPr>
          </a:p>
        </p:txBody>
      </p:sp>
      <p:sp>
        <p:nvSpPr>
          <p:cNvPr id="62" name="灯片编号占位符 61">
            <a:extLst>
              <a:ext uri="{FF2B5EF4-FFF2-40B4-BE49-F238E27FC236}">
                <a16:creationId xmlns:a16="http://schemas.microsoft.com/office/drawing/2014/main" id="{AD7C22CD-F84C-1A4D-868A-7BD6C453B9B9}"/>
              </a:ext>
            </a:extLst>
          </p:cNvPr>
          <p:cNvSpPr>
            <a:spLocks noGrp="1"/>
          </p:cNvSpPr>
          <p:nvPr>
            <p:ph type="sldNum" sz="quarter" idx="2"/>
          </p:nvPr>
        </p:nvSpPr>
        <p:spPr/>
        <p:txBody>
          <a:bodyPr/>
          <a:lstStyle/>
          <a:p>
            <a:fld id="{86CB4B4D-7CA3-9044-876B-883B54F8677D}" type="slidenum">
              <a:rPr lang="en-US" altLang="zh-CN" smtClean="0">
                <a:cs typeface="+mn-ea"/>
                <a:sym typeface="+mn-lt"/>
              </a:rPr>
              <a:t>2</a:t>
            </a:fld>
            <a:endParaRPr lang="en-US" altLang="zh-CN">
              <a:cs typeface="+mn-ea"/>
              <a:sym typeface="+mn-lt"/>
            </a:endParaRPr>
          </a:p>
        </p:txBody>
      </p:sp>
    </p:spTree>
    <p:extLst>
      <p:ext uri="{BB962C8B-B14F-4D97-AF65-F5344CB8AC3E}">
        <p14:creationId xmlns:p14="http://schemas.microsoft.com/office/powerpoint/2010/main" val="914329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1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10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blinds(horizontal)">
                                      <p:cBhvr>
                                        <p:cTn id="5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41" grpId="0"/>
      <p:bldP spid="45" grpId="0" animBg="1"/>
      <p:bldP spid="47"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CED450A-4E82-90EA-9DA6-66CA7CDF0F47}"/>
              </a:ext>
            </a:extLst>
          </p:cNvPr>
          <p:cNvSpPr>
            <a:spLocks noGrp="1"/>
          </p:cNvSpPr>
          <p:nvPr>
            <p:ph type="body" sz="quarter" idx="4294967295"/>
          </p:nvPr>
        </p:nvSpPr>
        <p:spPr>
          <a:xfrm>
            <a:off x="274320" y="219604"/>
            <a:ext cx="11191875" cy="523875"/>
          </a:xfrm>
          <a:prstGeom prst="rect">
            <a:avLst/>
          </a:prstGeom>
        </p:spPr>
        <p:txBody>
          <a:bodyPr/>
          <a:lstStyle/>
          <a:p>
            <a:pPr marL="0" indent="0">
              <a:buNone/>
            </a:pPr>
            <a:r>
              <a:rPr lang="en-US" altLang="zh-CN" sz="3200" b="1" dirty="0">
                <a:cs typeface="+mn-ea"/>
                <a:sym typeface="+mn-lt"/>
              </a:rPr>
              <a:t>“Best-effort”</a:t>
            </a:r>
            <a:r>
              <a:rPr lang="zh-CN" altLang="en-US" sz="3200" b="1" dirty="0">
                <a:cs typeface="+mn-ea"/>
                <a:sym typeface="+mn-lt"/>
              </a:rPr>
              <a:t> </a:t>
            </a:r>
            <a:r>
              <a:rPr lang="en-US" altLang="zh-CN" sz="3200" b="1" dirty="0">
                <a:cs typeface="+mn-ea"/>
                <a:sym typeface="+mn-lt"/>
              </a:rPr>
              <a:t>network service</a:t>
            </a:r>
            <a:endParaRPr lang="en-US" sz="3200" b="1" dirty="0">
              <a:cs typeface="+mn-ea"/>
              <a:sym typeface="+mn-lt"/>
            </a:endParaRPr>
          </a:p>
        </p:txBody>
      </p:sp>
      <p:sp>
        <p:nvSpPr>
          <p:cNvPr id="13" name="Rectangle 12">
            <a:extLst>
              <a:ext uri="{FF2B5EF4-FFF2-40B4-BE49-F238E27FC236}">
                <a16:creationId xmlns:a16="http://schemas.microsoft.com/office/drawing/2014/main" id="{D5E65FD0-AA9E-4F4C-A3A4-A8C9D30E430C}"/>
              </a:ext>
            </a:extLst>
          </p:cNvPr>
          <p:cNvSpPr/>
          <p:nvPr/>
        </p:nvSpPr>
        <p:spPr>
          <a:xfrm>
            <a:off x="580417" y="2556180"/>
            <a:ext cx="3638145"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No guarantee on </a:t>
            </a:r>
            <a:r>
              <a:rPr lang="en-US" b="1" dirty="0">
                <a:cs typeface="+mn-ea"/>
                <a:sym typeface="+mn-lt"/>
              </a:rPr>
              <a:t>bandwidth</a:t>
            </a:r>
          </a:p>
        </p:txBody>
      </p:sp>
      <p:sp>
        <p:nvSpPr>
          <p:cNvPr id="14" name="Right Arrow 13">
            <a:extLst>
              <a:ext uri="{FF2B5EF4-FFF2-40B4-BE49-F238E27FC236}">
                <a16:creationId xmlns:a16="http://schemas.microsoft.com/office/drawing/2014/main" id="{B6661BCE-F0B8-A548-9B79-48C7B7D25317}"/>
              </a:ext>
            </a:extLst>
          </p:cNvPr>
          <p:cNvSpPr/>
          <p:nvPr/>
        </p:nvSpPr>
        <p:spPr>
          <a:xfrm>
            <a:off x="4294757" y="2701062"/>
            <a:ext cx="875489" cy="505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9" name="Rectangle 18">
            <a:extLst>
              <a:ext uri="{FF2B5EF4-FFF2-40B4-BE49-F238E27FC236}">
                <a16:creationId xmlns:a16="http://schemas.microsoft.com/office/drawing/2014/main" id="{8DB6DA9D-C445-1545-8FF0-4AD1390C4D0E}"/>
              </a:ext>
            </a:extLst>
          </p:cNvPr>
          <p:cNvSpPr/>
          <p:nvPr/>
        </p:nvSpPr>
        <p:spPr>
          <a:xfrm>
            <a:off x="5246441" y="2556179"/>
            <a:ext cx="402336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The deployments of applications</a:t>
            </a:r>
            <a:r>
              <a:rPr lang="zh-CN" altLang="en-US" dirty="0">
                <a:cs typeface="+mn-ea"/>
                <a:sym typeface="+mn-lt"/>
              </a:rPr>
              <a:t> </a:t>
            </a:r>
            <a:r>
              <a:rPr lang="en-US" altLang="zh-CN" dirty="0">
                <a:cs typeface="+mn-ea"/>
                <a:sym typeface="+mn-lt"/>
              </a:rPr>
              <a:t>are</a:t>
            </a:r>
            <a:r>
              <a:rPr lang="en-US" dirty="0">
                <a:cs typeface="+mn-ea"/>
                <a:sym typeface="+mn-lt"/>
              </a:rPr>
              <a:t> </a:t>
            </a:r>
            <a:r>
              <a:rPr lang="en-US" altLang="zh-CN" dirty="0">
                <a:cs typeface="+mn-ea"/>
                <a:sym typeface="+mn-lt"/>
              </a:rPr>
              <a:t>physically </a:t>
            </a:r>
            <a:r>
              <a:rPr lang="en-US" dirty="0">
                <a:cs typeface="+mn-ea"/>
                <a:sym typeface="+mn-lt"/>
              </a:rPr>
              <a:t>isolated</a:t>
            </a:r>
          </a:p>
        </p:txBody>
      </p:sp>
      <p:sp>
        <p:nvSpPr>
          <p:cNvPr id="23" name="Rectangle 22">
            <a:extLst>
              <a:ext uri="{FF2B5EF4-FFF2-40B4-BE49-F238E27FC236}">
                <a16:creationId xmlns:a16="http://schemas.microsoft.com/office/drawing/2014/main" id="{5BB020D4-02B1-7541-BEB0-5F97A8619C93}"/>
              </a:ext>
            </a:extLst>
          </p:cNvPr>
          <p:cNvSpPr/>
          <p:nvPr/>
        </p:nvSpPr>
        <p:spPr>
          <a:xfrm>
            <a:off x="580417" y="4302564"/>
            <a:ext cx="3638145"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No guarantee on </a:t>
            </a:r>
            <a:r>
              <a:rPr lang="en-US" b="1" dirty="0">
                <a:cs typeface="+mn-ea"/>
                <a:sym typeface="+mn-lt"/>
              </a:rPr>
              <a:t>latency</a:t>
            </a:r>
          </a:p>
        </p:txBody>
      </p:sp>
      <p:sp>
        <p:nvSpPr>
          <p:cNvPr id="24" name="Right Arrow 23">
            <a:extLst>
              <a:ext uri="{FF2B5EF4-FFF2-40B4-BE49-F238E27FC236}">
                <a16:creationId xmlns:a16="http://schemas.microsoft.com/office/drawing/2014/main" id="{5086530B-6558-7C4E-8F39-25671BF55AAC}"/>
              </a:ext>
            </a:extLst>
          </p:cNvPr>
          <p:cNvSpPr/>
          <p:nvPr/>
        </p:nvSpPr>
        <p:spPr>
          <a:xfrm>
            <a:off x="4294757" y="4468848"/>
            <a:ext cx="875489" cy="505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28" name="Rectangle 27">
            <a:extLst>
              <a:ext uri="{FF2B5EF4-FFF2-40B4-BE49-F238E27FC236}">
                <a16:creationId xmlns:a16="http://schemas.microsoft.com/office/drawing/2014/main" id="{91DC53ED-6212-2640-91F4-F468179F5819}"/>
              </a:ext>
            </a:extLst>
          </p:cNvPr>
          <p:cNvSpPr/>
          <p:nvPr/>
        </p:nvSpPr>
        <p:spPr>
          <a:xfrm>
            <a:off x="5246441" y="4302563"/>
            <a:ext cx="402336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Congestion control transforms in applications</a:t>
            </a:r>
          </a:p>
        </p:txBody>
      </p:sp>
      <p:sp>
        <p:nvSpPr>
          <p:cNvPr id="2" name="Right Brace 1">
            <a:extLst>
              <a:ext uri="{FF2B5EF4-FFF2-40B4-BE49-F238E27FC236}">
                <a16:creationId xmlns:a16="http://schemas.microsoft.com/office/drawing/2014/main" id="{5A32207B-7750-694C-9887-BA2A663701A2}"/>
              </a:ext>
            </a:extLst>
          </p:cNvPr>
          <p:cNvSpPr/>
          <p:nvPr/>
        </p:nvSpPr>
        <p:spPr>
          <a:xfrm>
            <a:off x="9447820" y="2127757"/>
            <a:ext cx="457200" cy="337139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cs typeface="+mn-ea"/>
              <a:sym typeface="+mn-lt"/>
            </a:endParaRPr>
          </a:p>
        </p:txBody>
      </p:sp>
      <p:sp>
        <p:nvSpPr>
          <p:cNvPr id="3" name="Rounded Rectangle 2">
            <a:extLst>
              <a:ext uri="{FF2B5EF4-FFF2-40B4-BE49-F238E27FC236}">
                <a16:creationId xmlns:a16="http://schemas.microsoft.com/office/drawing/2014/main" id="{B7AB9630-9C27-F44D-9700-782F304A530C}"/>
              </a:ext>
            </a:extLst>
          </p:cNvPr>
          <p:cNvSpPr/>
          <p:nvPr/>
        </p:nvSpPr>
        <p:spPr>
          <a:xfrm>
            <a:off x="10166425" y="2285665"/>
            <a:ext cx="1828800" cy="57393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Huge Effort</a:t>
            </a:r>
          </a:p>
        </p:txBody>
      </p:sp>
      <p:sp>
        <p:nvSpPr>
          <p:cNvPr id="16" name="Rounded Rectangle 15">
            <a:extLst>
              <a:ext uri="{FF2B5EF4-FFF2-40B4-BE49-F238E27FC236}">
                <a16:creationId xmlns:a16="http://schemas.microsoft.com/office/drawing/2014/main" id="{A37B5616-75DD-6C47-9671-4ABD999FF9EF}"/>
              </a:ext>
            </a:extLst>
          </p:cNvPr>
          <p:cNvSpPr/>
          <p:nvPr/>
        </p:nvSpPr>
        <p:spPr>
          <a:xfrm>
            <a:off x="10166425" y="3519946"/>
            <a:ext cx="1828800" cy="57393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Infeasible in VM tenants</a:t>
            </a:r>
          </a:p>
        </p:txBody>
      </p:sp>
      <p:sp>
        <p:nvSpPr>
          <p:cNvPr id="17" name="Rounded Rectangle 16">
            <a:extLst>
              <a:ext uri="{FF2B5EF4-FFF2-40B4-BE49-F238E27FC236}">
                <a16:creationId xmlns:a16="http://schemas.microsoft.com/office/drawing/2014/main" id="{8067DD69-F239-3B4B-9324-11C8ACE1CA34}"/>
              </a:ext>
            </a:extLst>
          </p:cNvPr>
          <p:cNvSpPr/>
          <p:nvPr/>
        </p:nvSpPr>
        <p:spPr>
          <a:xfrm>
            <a:off x="10185879" y="4754227"/>
            <a:ext cx="1828800" cy="57393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mn-ea"/>
                <a:sym typeface="+mn-lt"/>
              </a:rPr>
              <a:t>Limited gains</a:t>
            </a:r>
          </a:p>
        </p:txBody>
      </p:sp>
      <p:sp>
        <p:nvSpPr>
          <p:cNvPr id="6" name="灯片编号占位符 5">
            <a:extLst>
              <a:ext uri="{FF2B5EF4-FFF2-40B4-BE49-F238E27FC236}">
                <a16:creationId xmlns:a16="http://schemas.microsoft.com/office/drawing/2014/main" id="{1AA735E9-9EB6-D944-896C-54EB72C548BF}"/>
              </a:ext>
            </a:extLst>
          </p:cNvPr>
          <p:cNvSpPr>
            <a:spLocks noGrp="1"/>
          </p:cNvSpPr>
          <p:nvPr>
            <p:ph type="sldNum" sz="quarter" idx="2"/>
          </p:nvPr>
        </p:nvSpPr>
        <p:spPr/>
        <p:txBody>
          <a:bodyPr/>
          <a:lstStyle/>
          <a:p>
            <a:fld id="{86CB4B4D-7CA3-9044-876B-883B54F8677D}" type="slidenum">
              <a:rPr lang="en-US" altLang="zh-CN" smtClean="0">
                <a:cs typeface="+mn-ea"/>
                <a:sym typeface="+mn-lt"/>
              </a:rPr>
              <a:t>3</a:t>
            </a:fld>
            <a:endParaRPr lang="zh-CN" altLang="en-US" dirty="0">
              <a:cs typeface="+mn-ea"/>
              <a:sym typeface="+mn-lt"/>
            </a:endParaRPr>
          </a:p>
        </p:txBody>
      </p:sp>
    </p:spTree>
    <p:extLst>
      <p:ext uri="{BB962C8B-B14F-4D97-AF65-F5344CB8AC3E}">
        <p14:creationId xmlns:p14="http://schemas.microsoft.com/office/powerpoint/2010/main" val="1035794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23" grpId="0" animBg="1"/>
      <p:bldP spid="24" grpId="0" animBg="1"/>
      <p:bldP spid="28" grpId="0" animBg="1"/>
      <p:bldP spid="2" grpId="0" animBg="1"/>
      <p:bldP spid="3"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09D41-4651-0F42-BADC-C18213566AE0}"/>
              </a:ext>
            </a:extLst>
          </p:cNvPr>
          <p:cNvPicPr>
            <a:picLocks noChangeAspect="1"/>
          </p:cNvPicPr>
          <p:nvPr/>
        </p:nvPicPr>
        <p:blipFill>
          <a:blip r:embed="rId3"/>
          <a:stretch>
            <a:fillRect/>
          </a:stretch>
        </p:blipFill>
        <p:spPr>
          <a:xfrm>
            <a:off x="615192" y="3382799"/>
            <a:ext cx="653707" cy="930275"/>
          </a:xfrm>
          <a:prstGeom prst="rect">
            <a:avLst/>
          </a:prstGeom>
        </p:spPr>
      </p:pic>
      <p:pic>
        <p:nvPicPr>
          <p:cNvPr id="6" name="图片 5">
            <a:extLst>
              <a:ext uri="{FF2B5EF4-FFF2-40B4-BE49-F238E27FC236}">
                <a16:creationId xmlns:a16="http://schemas.microsoft.com/office/drawing/2014/main" id="{D996D575-35C9-F942-A9F3-7F00AA3A60DB}"/>
              </a:ext>
            </a:extLst>
          </p:cNvPr>
          <p:cNvPicPr>
            <a:picLocks noChangeAspect="1"/>
          </p:cNvPicPr>
          <p:nvPr/>
        </p:nvPicPr>
        <p:blipFill>
          <a:blip r:embed="rId4"/>
          <a:stretch>
            <a:fillRect/>
          </a:stretch>
        </p:blipFill>
        <p:spPr>
          <a:xfrm>
            <a:off x="5947116" y="1052902"/>
            <a:ext cx="695073" cy="930275"/>
          </a:xfrm>
          <a:prstGeom prst="rect">
            <a:avLst/>
          </a:prstGeom>
        </p:spPr>
      </p:pic>
      <p:pic>
        <p:nvPicPr>
          <p:cNvPr id="7" name="图片 6">
            <a:extLst>
              <a:ext uri="{FF2B5EF4-FFF2-40B4-BE49-F238E27FC236}">
                <a16:creationId xmlns:a16="http://schemas.microsoft.com/office/drawing/2014/main" id="{62C79F48-906D-9343-AF4C-70F762219885}"/>
              </a:ext>
            </a:extLst>
          </p:cNvPr>
          <p:cNvPicPr>
            <a:picLocks noChangeAspect="1"/>
          </p:cNvPicPr>
          <p:nvPr/>
        </p:nvPicPr>
        <p:blipFill>
          <a:blip r:embed="rId5"/>
          <a:stretch>
            <a:fillRect/>
          </a:stretch>
        </p:blipFill>
        <p:spPr>
          <a:xfrm>
            <a:off x="4812754" y="5548115"/>
            <a:ext cx="913706" cy="930276"/>
          </a:xfrm>
          <a:prstGeom prst="rect">
            <a:avLst/>
          </a:prstGeom>
        </p:spPr>
      </p:pic>
      <p:sp>
        <p:nvSpPr>
          <p:cNvPr id="8" name="云形标注 7">
            <a:extLst>
              <a:ext uri="{FF2B5EF4-FFF2-40B4-BE49-F238E27FC236}">
                <a16:creationId xmlns:a16="http://schemas.microsoft.com/office/drawing/2014/main" id="{CAD3E8B3-EDAD-6D46-AF1E-7948480686AC}"/>
              </a:ext>
            </a:extLst>
          </p:cNvPr>
          <p:cNvSpPr/>
          <p:nvPr/>
        </p:nvSpPr>
        <p:spPr>
          <a:xfrm>
            <a:off x="1168266" y="4298146"/>
            <a:ext cx="3774946" cy="1158240"/>
          </a:xfrm>
          <a:prstGeom prst="cloudCallout">
            <a:avLst>
              <a:gd name="adj1" fmla="val 44104"/>
              <a:gd name="adj2" fmla="val 61184"/>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dirty="0">
                <a:solidFill>
                  <a:schemeClr val="tx1"/>
                </a:solidFill>
                <a:cs typeface="+mn-ea"/>
                <a:sym typeface="+mn-lt"/>
              </a:rPr>
              <a:t>I‘ll just do my best to transmit your packets</a:t>
            </a:r>
            <a:r>
              <a:rPr kumimoji="1" lang="en-US" altLang="zh-CN" dirty="0">
                <a:solidFill>
                  <a:schemeClr val="tx1"/>
                </a:solidFill>
                <a:cs typeface="+mn-ea"/>
                <a:sym typeface="+mn-lt"/>
              </a:rPr>
              <a:t>.</a:t>
            </a:r>
            <a:endParaRPr kumimoji="1" lang="zh-CN" altLang="en-US" dirty="0">
              <a:solidFill>
                <a:schemeClr val="tx1"/>
              </a:solidFill>
              <a:cs typeface="+mn-ea"/>
              <a:sym typeface="+mn-lt"/>
            </a:endParaRPr>
          </a:p>
        </p:txBody>
      </p:sp>
      <p:pic>
        <p:nvPicPr>
          <p:cNvPr id="9" name="图片 8">
            <a:extLst>
              <a:ext uri="{FF2B5EF4-FFF2-40B4-BE49-F238E27FC236}">
                <a16:creationId xmlns:a16="http://schemas.microsoft.com/office/drawing/2014/main" id="{9881F9D8-1DB6-F64D-94EC-72E687529AC3}"/>
              </a:ext>
            </a:extLst>
          </p:cNvPr>
          <p:cNvPicPr>
            <a:picLocks noChangeAspect="1"/>
          </p:cNvPicPr>
          <p:nvPr/>
        </p:nvPicPr>
        <p:blipFill>
          <a:blip r:embed="rId5"/>
          <a:stretch>
            <a:fillRect/>
          </a:stretch>
        </p:blipFill>
        <p:spPr>
          <a:xfrm>
            <a:off x="10987344" y="2783560"/>
            <a:ext cx="913706" cy="930276"/>
          </a:xfrm>
          <a:prstGeom prst="rect">
            <a:avLst/>
          </a:prstGeom>
        </p:spPr>
      </p:pic>
      <p:sp>
        <p:nvSpPr>
          <p:cNvPr id="10" name="云形标注 9">
            <a:extLst>
              <a:ext uri="{FF2B5EF4-FFF2-40B4-BE49-F238E27FC236}">
                <a16:creationId xmlns:a16="http://schemas.microsoft.com/office/drawing/2014/main" id="{30DEB159-7A95-AB49-8867-779028F8F2E7}"/>
              </a:ext>
            </a:extLst>
          </p:cNvPr>
          <p:cNvSpPr/>
          <p:nvPr/>
        </p:nvSpPr>
        <p:spPr>
          <a:xfrm>
            <a:off x="6932080" y="1404057"/>
            <a:ext cx="3992880" cy="1158240"/>
          </a:xfrm>
          <a:prstGeom prst="cloudCallout">
            <a:avLst>
              <a:gd name="adj1" fmla="val 48346"/>
              <a:gd name="adj2" fmla="val 572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dirty="0">
                <a:cs typeface="+mn-ea"/>
                <a:sym typeface="+mn-lt"/>
              </a:rPr>
              <a:t>I promise your available bandwidth and latency</a:t>
            </a:r>
            <a:r>
              <a:rPr kumimoji="1" lang="en-US" altLang="zh-CN" dirty="0">
                <a:cs typeface="+mn-ea"/>
                <a:sym typeface="+mn-lt"/>
              </a:rPr>
              <a:t>.</a:t>
            </a:r>
            <a:endParaRPr kumimoji="1" lang="zh-CN" altLang="en-US" dirty="0">
              <a:cs typeface="+mn-ea"/>
              <a:sym typeface="+mn-lt"/>
            </a:endParaRPr>
          </a:p>
        </p:txBody>
      </p:sp>
      <p:sp>
        <p:nvSpPr>
          <p:cNvPr id="11" name="燕尾形箭头 10">
            <a:extLst>
              <a:ext uri="{FF2B5EF4-FFF2-40B4-BE49-F238E27FC236}">
                <a16:creationId xmlns:a16="http://schemas.microsoft.com/office/drawing/2014/main" id="{F1B25A2A-D3E3-EA48-9BCC-0693DAF7E004}"/>
              </a:ext>
            </a:extLst>
          </p:cNvPr>
          <p:cNvSpPr/>
          <p:nvPr/>
        </p:nvSpPr>
        <p:spPr>
          <a:xfrm rot="18838966">
            <a:off x="5709429" y="3334571"/>
            <a:ext cx="1159915" cy="522853"/>
          </a:xfrm>
          <a:prstGeom prst="notchedRightArrow">
            <a:avLst/>
          </a:prstGeom>
          <a:gradFill flip="none" rotWithShape="1">
            <a:gsLst>
              <a:gs pos="0">
                <a:schemeClr val="bg1">
                  <a:lumMod val="75000"/>
                </a:schemeClr>
              </a:gs>
              <a:gs pos="30000">
                <a:schemeClr val="bg1">
                  <a:lumMod val="50000"/>
                </a:schemeClr>
              </a:gs>
              <a:gs pos="75000">
                <a:srgbClr val="AD566D"/>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2" name="文本框 11">
            <a:extLst>
              <a:ext uri="{FF2B5EF4-FFF2-40B4-BE49-F238E27FC236}">
                <a16:creationId xmlns:a16="http://schemas.microsoft.com/office/drawing/2014/main" id="{7F7F5146-A3B8-AE42-A5F0-46BA25529D79}"/>
              </a:ext>
            </a:extLst>
          </p:cNvPr>
          <p:cNvSpPr txBox="1"/>
          <p:nvPr/>
        </p:nvSpPr>
        <p:spPr>
          <a:xfrm>
            <a:off x="4624112" y="4036536"/>
            <a:ext cx="2209453" cy="523220"/>
          </a:xfrm>
          <a:prstGeom prst="rect">
            <a:avLst/>
          </a:prstGeom>
          <a:noFill/>
        </p:spPr>
        <p:txBody>
          <a:bodyPr wrap="square" rtlCol="0">
            <a:spAutoFit/>
          </a:bodyPr>
          <a:lstStyle/>
          <a:p>
            <a:r>
              <a:rPr kumimoji="1" lang="en-US" altLang="zh-CN" sz="2800" dirty="0">
                <a:solidFill>
                  <a:schemeClr val="bg1">
                    <a:lumMod val="50000"/>
                  </a:schemeClr>
                </a:solidFill>
                <a:cs typeface="+mn-ea"/>
                <a:sym typeface="+mn-lt"/>
              </a:rPr>
              <a:t>Best-effort</a:t>
            </a:r>
            <a:endParaRPr kumimoji="1" lang="zh-CN" altLang="en-US" sz="2800" dirty="0">
              <a:solidFill>
                <a:schemeClr val="bg1">
                  <a:lumMod val="50000"/>
                </a:schemeClr>
              </a:solidFill>
              <a:cs typeface="+mn-ea"/>
              <a:sym typeface="+mn-lt"/>
            </a:endParaRPr>
          </a:p>
        </p:txBody>
      </p:sp>
      <p:sp>
        <p:nvSpPr>
          <p:cNvPr id="13" name="文本框 12">
            <a:extLst>
              <a:ext uri="{FF2B5EF4-FFF2-40B4-BE49-F238E27FC236}">
                <a16:creationId xmlns:a16="http://schemas.microsoft.com/office/drawing/2014/main" id="{D9EF10D1-0E40-B44A-AC36-A5BF84B61BD4}"/>
              </a:ext>
            </a:extLst>
          </p:cNvPr>
          <p:cNvSpPr txBox="1"/>
          <p:nvPr/>
        </p:nvSpPr>
        <p:spPr>
          <a:xfrm>
            <a:off x="6330236" y="2570604"/>
            <a:ext cx="2425080" cy="523220"/>
          </a:xfrm>
          <a:prstGeom prst="rect">
            <a:avLst/>
          </a:prstGeom>
          <a:noFill/>
        </p:spPr>
        <p:txBody>
          <a:bodyPr wrap="square" rtlCol="0">
            <a:spAutoFit/>
          </a:bodyPr>
          <a:lstStyle/>
          <a:p>
            <a:r>
              <a:rPr kumimoji="1" lang="en-US" altLang="zh-CN" sz="2800" dirty="0">
                <a:solidFill>
                  <a:srgbClr val="C00000"/>
                </a:solidFill>
                <a:cs typeface="+mn-ea"/>
                <a:sym typeface="+mn-lt"/>
              </a:rPr>
              <a:t>Predictable</a:t>
            </a:r>
            <a:endParaRPr kumimoji="1" lang="zh-CN" altLang="en-US" sz="2800" dirty="0">
              <a:solidFill>
                <a:srgbClr val="C00000"/>
              </a:solidFill>
              <a:cs typeface="+mn-ea"/>
              <a:sym typeface="+mn-lt"/>
            </a:endParaRPr>
          </a:p>
        </p:txBody>
      </p:sp>
      <p:sp>
        <p:nvSpPr>
          <p:cNvPr id="14" name="文本框 13">
            <a:extLst>
              <a:ext uri="{FF2B5EF4-FFF2-40B4-BE49-F238E27FC236}">
                <a16:creationId xmlns:a16="http://schemas.microsoft.com/office/drawing/2014/main" id="{BDD25834-336C-4741-8518-600F74C3E3C6}"/>
              </a:ext>
            </a:extLst>
          </p:cNvPr>
          <p:cNvSpPr txBox="1"/>
          <p:nvPr/>
        </p:nvSpPr>
        <p:spPr>
          <a:xfrm>
            <a:off x="4612714" y="6519985"/>
            <a:ext cx="1493173" cy="308926"/>
          </a:xfrm>
          <a:prstGeom prst="rect">
            <a:avLst/>
          </a:prstGeom>
          <a:noFill/>
        </p:spPr>
        <p:txBody>
          <a:bodyPr wrap="square" rtlCol="0">
            <a:spAutoFit/>
          </a:bodyPr>
          <a:lstStyle/>
          <a:p>
            <a:r>
              <a:rPr kumimoji="1" lang="en-US" altLang="zh-CN" sz="1400" dirty="0">
                <a:cs typeface="+mn-ea"/>
                <a:sym typeface="+mn-lt"/>
              </a:rPr>
              <a:t>DCN operator</a:t>
            </a:r>
            <a:endParaRPr kumimoji="1" lang="zh-CN" altLang="en-US" sz="1400" dirty="0">
              <a:cs typeface="+mn-ea"/>
              <a:sym typeface="+mn-lt"/>
            </a:endParaRPr>
          </a:p>
        </p:txBody>
      </p:sp>
      <p:sp>
        <p:nvSpPr>
          <p:cNvPr id="15" name="文本框 14">
            <a:extLst>
              <a:ext uri="{FF2B5EF4-FFF2-40B4-BE49-F238E27FC236}">
                <a16:creationId xmlns:a16="http://schemas.microsoft.com/office/drawing/2014/main" id="{47D95210-180A-7644-9F3E-A6E7FC7FCE68}"/>
              </a:ext>
            </a:extLst>
          </p:cNvPr>
          <p:cNvSpPr txBox="1"/>
          <p:nvPr/>
        </p:nvSpPr>
        <p:spPr>
          <a:xfrm>
            <a:off x="10834944" y="3753366"/>
            <a:ext cx="1493173" cy="308926"/>
          </a:xfrm>
          <a:prstGeom prst="rect">
            <a:avLst/>
          </a:prstGeom>
          <a:noFill/>
        </p:spPr>
        <p:txBody>
          <a:bodyPr wrap="square" rtlCol="0">
            <a:spAutoFit/>
          </a:bodyPr>
          <a:lstStyle/>
          <a:p>
            <a:r>
              <a:rPr kumimoji="1" lang="en-US" altLang="zh-CN" sz="1400" dirty="0">
                <a:cs typeface="+mn-ea"/>
                <a:sym typeface="+mn-lt"/>
              </a:rPr>
              <a:t>DCN operator</a:t>
            </a:r>
            <a:endParaRPr kumimoji="1" lang="zh-CN" altLang="en-US" sz="1400" dirty="0">
              <a:cs typeface="+mn-ea"/>
              <a:sym typeface="+mn-lt"/>
            </a:endParaRPr>
          </a:p>
        </p:txBody>
      </p:sp>
      <p:sp>
        <p:nvSpPr>
          <p:cNvPr id="16" name="文本框 15">
            <a:extLst>
              <a:ext uri="{FF2B5EF4-FFF2-40B4-BE49-F238E27FC236}">
                <a16:creationId xmlns:a16="http://schemas.microsoft.com/office/drawing/2014/main" id="{EF4C6707-1D02-F049-B675-1587879DA43D}"/>
              </a:ext>
            </a:extLst>
          </p:cNvPr>
          <p:cNvSpPr txBox="1"/>
          <p:nvPr/>
        </p:nvSpPr>
        <p:spPr>
          <a:xfrm>
            <a:off x="5548065" y="2064416"/>
            <a:ext cx="1493173" cy="307777"/>
          </a:xfrm>
          <a:prstGeom prst="rect">
            <a:avLst/>
          </a:prstGeom>
          <a:noFill/>
        </p:spPr>
        <p:txBody>
          <a:bodyPr wrap="square" rtlCol="0">
            <a:spAutoFit/>
          </a:bodyPr>
          <a:lstStyle/>
          <a:p>
            <a:pPr algn="ctr"/>
            <a:r>
              <a:rPr kumimoji="1" lang="en-US" altLang="zh-CN" sz="1400" dirty="0">
                <a:cs typeface="+mn-ea"/>
                <a:sym typeface="+mn-lt"/>
              </a:rPr>
              <a:t>Tenants</a:t>
            </a:r>
            <a:endParaRPr kumimoji="1" lang="zh-CN" altLang="en-US" sz="1400" dirty="0">
              <a:cs typeface="+mn-ea"/>
              <a:sym typeface="+mn-lt"/>
            </a:endParaRPr>
          </a:p>
        </p:txBody>
      </p:sp>
      <p:sp>
        <p:nvSpPr>
          <p:cNvPr id="17" name="文本框 16">
            <a:extLst>
              <a:ext uri="{FF2B5EF4-FFF2-40B4-BE49-F238E27FC236}">
                <a16:creationId xmlns:a16="http://schemas.microsoft.com/office/drawing/2014/main" id="{91FA08BC-C572-D340-925F-25035560E8E1}"/>
              </a:ext>
            </a:extLst>
          </p:cNvPr>
          <p:cNvSpPr txBox="1"/>
          <p:nvPr/>
        </p:nvSpPr>
        <p:spPr>
          <a:xfrm>
            <a:off x="195459" y="4356097"/>
            <a:ext cx="1493173" cy="307777"/>
          </a:xfrm>
          <a:prstGeom prst="rect">
            <a:avLst/>
          </a:prstGeom>
          <a:noFill/>
        </p:spPr>
        <p:txBody>
          <a:bodyPr wrap="square" rtlCol="0">
            <a:spAutoFit/>
          </a:bodyPr>
          <a:lstStyle/>
          <a:p>
            <a:pPr algn="ctr"/>
            <a:r>
              <a:rPr kumimoji="1" lang="en-US" altLang="zh-CN" sz="1400" dirty="0">
                <a:cs typeface="+mn-ea"/>
                <a:sym typeface="+mn-lt"/>
              </a:rPr>
              <a:t>Tenants</a:t>
            </a:r>
            <a:endParaRPr kumimoji="1" lang="zh-CN" altLang="en-US" sz="1400" dirty="0">
              <a:cs typeface="+mn-ea"/>
              <a:sym typeface="+mn-lt"/>
            </a:endParaRPr>
          </a:p>
        </p:txBody>
      </p:sp>
      <p:sp>
        <p:nvSpPr>
          <p:cNvPr id="18" name="Text Placeholder 8">
            <a:extLst>
              <a:ext uri="{FF2B5EF4-FFF2-40B4-BE49-F238E27FC236}">
                <a16:creationId xmlns:a16="http://schemas.microsoft.com/office/drawing/2014/main" id="{F7E27098-A3DC-544D-86F0-49CD6AC9063A}"/>
              </a:ext>
            </a:extLst>
          </p:cNvPr>
          <p:cNvSpPr txBox="1">
            <a:spLocks/>
          </p:cNvSpPr>
          <p:nvPr/>
        </p:nvSpPr>
        <p:spPr>
          <a:xfrm>
            <a:off x="244265" y="193781"/>
            <a:ext cx="11191875" cy="523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3200" b="1" dirty="0">
                <a:cs typeface="+mn-ea"/>
                <a:sym typeface="+mn-lt"/>
              </a:rPr>
              <a:t>Next generation DCN service</a:t>
            </a:r>
            <a:endParaRPr lang="en-US" sz="3200" b="1" dirty="0">
              <a:cs typeface="+mn-ea"/>
              <a:sym typeface="+mn-lt"/>
            </a:endParaRPr>
          </a:p>
        </p:txBody>
      </p:sp>
      <p:sp>
        <p:nvSpPr>
          <p:cNvPr id="21" name="文本框 20">
            <a:extLst>
              <a:ext uri="{FF2B5EF4-FFF2-40B4-BE49-F238E27FC236}">
                <a16:creationId xmlns:a16="http://schemas.microsoft.com/office/drawing/2014/main" id="{103E2F51-E0CA-8348-B18C-4B0130858C90}"/>
              </a:ext>
            </a:extLst>
          </p:cNvPr>
          <p:cNvSpPr txBox="1"/>
          <p:nvPr/>
        </p:nvSpPr>
        <p:spPr>
          <a:xfrm>
            <a:off x="5886194" y="4690066"/>
            <a:ext cx="6232677" cy="1815882"/>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dirty="0">
                <a:latin typeface="+mn-lt"/>
                <a:ea typeface="+mn-ea"/>
                <a:cs typeface="+mn-ea"/>
                <a:sym typeface="+mn-lt"/>
              </a:rPr>
              <a:t>The next generation of DCN should </a:t>
            </a:r>
          </a:p>
          <a:p>
            <a:r>
              <a:rPr lang="en" altLang="zh-CN" dirty="0">
                <a:latin typeface="+mn-lt"/>
                <a:ea typeface="+mn-ea"/>
                <a:cs typeface="+mn-ea"/>
                <a:sym typeface="+mn-lt"/>
              </a:rPr>
              <a:t>not provide just a “best-effort” </a:t>
            </a:r>
          </a:p>
          <a:p>
            <a:r>
              <a:rPr lang="en" altLang="zh-CN" dirty="0">
                <a:latin typeface="+mn-lt"/>
                <a:ea typeface="+mn-ea"/>
                <a:cs typeface="+mn-ea"/>
                <a:sym typeface="+mn-lt"/>
              </a:rPr>
              <a:t>but a “predictable” service </a:t>
            </a:r>
          </a:p>
          <a:p>
            <a:r>
              <a:rPr lang="en" altLang="zh-CN" dirty="0">
                <a:latin typeface="+mn-lt"/>
                <a:ea typeface="+mn-ea"/>
                <a:cs typeface="+mn-ea"/>
                <a:sym typeface="+mn-lt"/>
              </a:rPr>
              <a:t>for applications</a:t>
            </a:r>
          </a:p>
        </p:txBody>
      </p:sp>
      <p:sp>
        <p:nvSpPr>
          <p:cNvPr id="22" name="灯片编号占位符 21">
            <a:extLst>
              <a:ext uri="{FF2B5EF4-FFF2-40B4-BE49-F238E27FC236}">
                <a16:creationId xmlns:a16="http://schemas.microsoft.com/office/drawing/2014/main" id="{A6740E2C-8D08-F541-A230-F9CF69F16CC7}"/>
              </a:ext>
            </a:extLst>
          </p:cNvPr>
          <p:cNvSpPr>
            <a:spLocks noGrp="1"/>
          </p:cNvSpPr>
          <p:nvPr>
            <p:ph type="sldNum" sz="quarter" idx="2"/>
          </p:nvPr>
        </p:nvSpPr>
        <p:spPr/>
        <p:txBody>
          <a:bodyPr/>
          <a:lstStyle/>
          <a:p>
            <a:fld id="{86CB4B4D-7CA3-9044-876B-883B54F8677D}" type="slidenum">
              <a:rPr lang="en-US" altLang="zh-CN" smtClean="0">
                <a:cs typeface="+mn-ea"/>
                <a:sym typeface="+mn-lt"/>
              </a:rPr>
              <a:t>4</a:t>
            </a:fld>
            <a:endParaRPr lang="en-US" altLang="zh-CN">
              <a:cs typeface="+mn-ea"/>
              <a:sym typeface="+mn-lt"/>
            </a:endParaRPr>
          </a:p>
        </p:txBody>
      </p:sp>
    </p:spTree>
    <p:extLst>
      <p:ext uri="{BB962C8B-B14F-4D97-AF65-F5344CB8AC3E}">
        <p14:creationId xmlns:p14="http://schemas.microsoft.com/office/powerpoint/2010/main" val="546143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10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10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1000"/>
                                        <p:tgtEl>
                                          <p:spTgt spid="1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1000"/>
                                        <p:tgtEl>
                                          <p:spTgt spid="1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1000"/>
                                        <p:tgtEl>
                                          <p:spTgt spid="1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1000"/>
                                        <p:tgtEl>
                                          <p:spTgt spid="1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6"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标题 1">
            <a:extLst>
              <a:ext uri="{FF2B5EF4-FFF2-40B4-BE49-F238E27FC236}">
                <a16:creationId xmlns:a16="http://schemas.microsoft.com/office/drawing/2014/main" id="{5BED0B81-55A6-444D-A371-E97EF7E5328E}"/>
              </a:ext>
            </a:extLst>
          </p:cNvPr>
          <p:cNvSpPr>
            <a:spLocks noGrp="1"/>
          </p:cNvSpPr>
          <p:nvPr>
            <p:ph type="title"/>
          </p:nvPr>
        </p:nvSpPr>
        <p:spPr/>
        <p:txBody>
          <a:bodyPr>
            <a:normAutofit/>
          </a:bodyPr>
          <a:lstStyle/>
          <a:p>
            <a:r>
              <a:rPr lang="en-US" altLang="zh-CN" sz="3200" dirty="0">
                <a:latin typeface="+mn-lt"/>
                <a:ea typeface="+mn-ea"/>
                <a:cs typeface="+mn-ea"/>
                <a:sym typeface="+mn-lt"/>
              </a:rPr>
              <a:t>Predictable DCN service model</a:t>
            </a:r>
            <a:endParaRPr lang="zh-CN" altLang="en-US" sz="3200" dirty="0">
              <a:solidFill>
                <a:schemeClr val="tx1"/>
              </a:solidFill>
              <a:latin typeface="+mn-lt"/>
              <a:ea typeface="+mn-ea"/>
              <a:cs typeface="+mn-ea"/>
              <a:sym typeface="+mn-lt"/>
            </a:endParaRPr>
          </a:p>
        </p:txBody>
      </p:sp>
      <p:pic>
        <p:nvPicPr>
          <p:cNvPr id="30" name="Picture 29">
            <a:extLst>
              <a:ext uri="{FF2B5EF4-FFF2-40B4-BE49-F238E27FC236}">
                <a16:creationId xmlns:a16="http://schemas.microsoft.com/office/drawing/2014/main" id="{D69FD1B1-FF46-D747-B41E-D9C996D658A6}"/>
              </a:ext>
            </a:extLst>
          </p:cNvPr>
          <p:cNvPicPr>
            <a:picLocks noChangeAspect="1"/>
          </p:cNvPicPr>
          <p:nvPr/>
        </p:nvPicPr>
        <p:blipFill>
          <a:blip r:embed="rId3"/>
          <a:stretch>
            <a:fillRect/>
          </a:stretch>
        </p:blipFill>
        <p:spPr>
          <a:xfrm>
            <a:off x="4902283" y="2813200"/>
            <a:ext cx="590776" cy="342579"/>
          </a:xfrm>
          <a:prstGeom prst="rect">
            <a:avLst/>
          </a:prstGeom>
        </p:spPr>
      </p:pic>
      <p:pic>
        <p:nvPicPr>
          <p:cNvPr id="31" name="Picture 30">
            <a:extLst>
              <a:ext uri="{FF2B5EF4-FFF2-40B4-BE49-F238E27FC236}">
                <a16:creationId xmlns:a16="http://schemas.microsoft.com/office/drawing/2014/main" id="{269A00A3-104F-EF4F-8991-6F6DB0A53267}"/>
              </a:ext>
            </a:extLst>
          </p:cNvPr>
          <p:cNvPicPr>
            <a:picLocks noChangeAspect="1"/>
          </p:cNvPicPr>
          <p:nvPr/>
        </p:nvPicPr>
        <p:blipFill>
          <a:blip r:embed="rId3"/>
          <a:stretch>
            <a:fillRect/>
          </a:stretch>
        </p:blipFill>
        <p:spPr>
          <a:xfrm>
            <a:off x="3679592" y="2817852"/>
            <a:ext cx="590776" cy="342579"/>
          </a:xfrm>
          <a:prstGeom prst="rect">
            <a:avLst/>
          </a:prstGeom>
        </p:spPr>
      </p:pic>
      <p:pic>
        <p:nvPicPr>
          <p:cNvPr id="32" name="Picture 31">
            <a:extLst>
              <a:ext uri="{FF2B5EF4-FFF2-40B4-BE49-F238E27FC236}">
                <a16:creationId xmlns:a16="http://schemas.microsoft.com/office/drawing/2014/main" id="{7C540569-F050-3C44-B6E5-AFF9C7B77F64}"/>
              </a:ext>
            </a:extLst>
          </p:cNvPr>
          <p:cNvPicPr>
            <a:picLocks noChangeAspect="1"/>
          </p:cNvPicPr>
          <p:nvPr/>
        </p:nvPicPr>
        <p:blipFill>
          <a:blip r:embed="rId3"/>
          <a:stretch>
            <a:fillRect/>
          </a:stretch>
        </p:blipFill>
        <p:spPr>
          <a:xfrm>
            <a:off x="4908882" y="1923365"/>
            <a:ext cx="590776" cy="342579"/>
          </a:xfrm>
          <a:prstGeom prst="rect">
            <a:avLst/>
          </a:prstGeom>
        </p:spPr>
      </p:pic>
      <p:cxnSp>
        <p:nvCxnSpPr>
          <p:cNvPr id="33" name="Straight Connector 32">
            <a:extLst>
              <a:ext uri="{FF2B5EF4-FFF2-40B4-BE49-F238E27FC236}">
                <a16:creationId xmlns:a16="http://schemas.microsoft.com/office/drawing/2014/main" id="{1B2E72AD-7F0B-6D48-A581-F273AB7F57D2}"/>
              </a:ext>
            </a:extLst>
          </p:cNvPr>
          <p:cNvCxnSpPr>
            <a:cxnSpLocks/>
            <a:stCxn id="31" idx="3"/>
            <a:endCxn id="30" idx="1"/>
          </p:cNvCxnSpPr>
          <p:nvPr/>
        </p:nvCxnSpPr>
        <p:spPr>
          <a:xfrm flipV="1">
            <a:off x="4270368" y="2984490"/>
            <a:ext cx="631914" cy="4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C005F0A-AFB7-064A-BF5F-071D0215C4FA}"/>
              </a:ext>
            </a:extLst>
          </p:cNvPr>
          <p:cNvCxnSpPr>
            <a:cxnSpLocks/>
            <a:stCxn id="32" idx="3"/>
            <a:endCxn id="41" idx="0"/>
          </p:cNvCxnSpPr>
          <p:nvPr/>
        </p:nvCxnSpPr>
        <p:spPr>
          <a:xfrm>
            <a:off x="5499657" y="2094655"/>
            <a:ext cx="1061975" cy="715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23CD9F-FF21-2641-AA66-E739181C5A7A}"/>
              </a:ext>
            </a:extLst>
          </p:cNvPr>
          <p:cNvCxnSpPr>
            <a:cxnSpLocks/>
            <a:stCxn id="31" idx="0"/>
            <a:endCxn id="32" idx="1"/>
          </p:cNvCxnSpPr>
          <p:nvPr/>
        </p:nvCxnSpPr>
        <p:spPr>
          <a:xfrm flipV="1">
            <a:off x="3974980" y="2094655"/>
            <a:ext cx="933901" cy="7231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5FDE33B-286D-2E41-B4A1-BFDA884925F1}"/>
              </a:ext>
            </a:extLst>
          </p:cNvPr>
          <p:cNvSpPr/>
          <p:nvPr/>
        </p:nvSpPr>
        <p:spPr>
          <a:xfrm>
            <a:off x="2015043" y="1734690"/>
            <a:ext cx="882002" cy="793454"/>
          </a:xfrm>
          <a:prstGeom prst="rect">
            <a:avLst/>
          </a:prstGeom>
          <a:pattFill prst="pct20">
            <a:fgClr>
              <a:schemeClr val="accent1"/>
            </a:fgClr>
            <a:bgClr>
              <a:schemeClr val="bg1"/>
            </a:bgClr>
          </a:patt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0" dirty="0">
                <a:solidFill>
                  <a:schemeClr val="tx1"/>
                </a:solidFill>
                <a:cs typeface="+mn-ea"/>
                <a:sym typeface="+mn-lt"/>
              </a:rPr>
              <a:t>NIC</a:t>
            </a:r>
          </a:p>
        </p:txBody>
      </p:sp>
      <p:sp>
        <p:nvSpPr>
          <p:cNvPr id="37" name="Rectangle 36">
            <a:extLst>
              <a:ext uri="{FF2B5EF4-FFF2-40B4-BE49-F238E27FC236}">
                <a16:creationId xmlns:a16="http://schemas.microsoft.com/office/drawing/2014/main" id="{F3AAB3E0-1634-5241-A4FB-A48233EAB83B}"/>
              </a:ext>
            </a:extLst>
          </p:cNvPr>
          <p:cNvSpPr/>
          <p:nvPr/>
        </p:nvSpPr>
        <p:spPr>
          <a:xfrm>
            <a:off x="3141014" y="1655181"/>
            <a:ext cx="4126511" cy="2507952"/>
          </a:xfrm>
          <a:prstGeom prst="rect">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cs typeface="+mn-ea"/>
              <a:sym typeface="+mn-lt"/>
            </a:endParaRPr>
          </a:p>
        </p:txBody>
      </p:sp>
      <p:sp>
        <p:nvSpPr>
          <p:cNvPr id="38" name="TextBox 37">
            <a:extLst>
              <a:ext uri="{FF2B5EF4-FFF2-40B4-BE49-F238E27FC236}">
                <a16:creationId xmlns:a16="http://schemas.microsoft.com/office/drawing/2014/main" id="{A4EBEB32-85DC-734F-8CBD-AB51BFD44FC8}"/>
              </a:ext>
            </a:extLst>
          </p:cNvPr>
          <p:cNvSpPr txBox="1"/>
          <p:nvPr/>
        </p:nvSpPr>
        <p:spPr>
          <a:xfrm>
            <a:off x="3099028" y="1324915"/>
            <a:ext cx="670376" cy="369332"/>
          </a:xfrm>
          <a:prstGeom prst="rect">
            <a:avLst/>
          </a:prstGeom>
          <a:noFill/>
        </p:spPr>
        <p:txBody>
          <a:bodyPr wrap="none" rtlCol="0">
            <a:spAutoFit/>
          </a:bodyPr>
          <a:lstStyle/>
          <a:p>
            <a:r>
              <a:rPr lang="en-US" altLang="zh-CN" dirty="0">
                <a:cs typeface="+mn-ea"/>
                <a:sym typeface="+mn-lt"/>
              </a:rPr>
              <a:t>DCN</a:t>
            </a:r>
            <a:endParaRPr lang="en-US" dirty="0">
              <a:cs typeface="+mn-ea"/>
              <a:sym typeface="+mn-lt"/>
            </a:endParaRPr>
          </a:p>
        </p:txBody>
      </p:sp>
      <p:sp>
        <p:nvSpPr>
          <p:cNvPr id="39" name="TextBox 38">
            <a:extLst>
              <a:ext uri="{FF2B5EF4-FFF2-40B4-BE49-F238E27FC236}">
                <a16:creationId xmlns:a16="http://schemas.microsoft.com/office/drawing/2014/main" id="{8C633D7A-DA0F-E149-AFA5-FDA1E2C6A204}"/>
              </a:ext>
            </a:extLst>
          </p:cNvPr>
          <p:cNvSpPr txBox="1"/>
          <p:nvPr/>
        </p:nvSpPr>
        <p:spPr>
          <a:xfrm>
            <a:off x="1376856" y="1336663"/>
            <a:ext cx="784189" cy="369332"/>
          </a:xfrm>
          <a:prstGeom prst="rect">
            <a:avLst/>
          </a:prstGeom>
          <a:noFill/>
        </p:spPr>
        <p:txBody>
          <a:bodyPr wrap="none" rtlCol="0">
            <a:spAutoFit/>
          </a:bodyPr>
          <a:lstStyle/>
          <a:p>
            <a:r>
              <a:rPr lang="en-US" dirty="0">
                <a:cs typeface="+mn-ea"/>
                <a:sym typeface="+mn-lt"/>
              </a:rPr>
              <a:t>Host1</a:t>
            </a:r>
          </a:p>
        </p:txBody>
      </p:sp>
      <p:pic>
        <p:nvPicPr>
          <p:cNvPr id="40" name="Picture 39">
            <a:extLst>
              <a:ext uri="{FF2B5EF4-FFF2-40B4-BE49-F238E27FC236}">
                <a16:creationId xmlns:a16="http://schemas.microsoft.com/office/drawing/2014/main" id="{1E714263-C4D2-DD47-812D-3A2E03C50EBE}"/>
              </a:ext>
            </a:extLst>
          </p:cNvPr>
          <p:cNvPicPr>
            <a:picLocks noChangeAspect="1"/>
          </p:cNvPicPr>
          <p:nvPr/>
        </p:nvPicPr>
        <p:blipFill>
          <a:blip r:embed="rId3"/>
          <a:stretch>
            <a:fillRect/>
          </a:stretch>
        </p:blipFill>
        <p:spPr>
          <a:xfrm>
            <a:off x="4906946" y="3714731"/>
            <a:ext cx="590776" cy="342579"/>
          </a:xfrm>
          <a:prstGeom prst="rect">
            <a:avLst/>
          </a:prstGeom>
        </p:spPr>
      </p:pic>
      <p:pic>
        <p:nvPicPr>
          <p:cNvPr id="41" name="Picture 40">
            <a:extLst>
              <a:ext uri="{FF2B5EF4-FFF2-40B4-BE49-F238E27FC236}">
                <a16:creationId xmlns:a16="http://schemas.microsoft.com/office/drawing/2014/main" id="{0878D176-A915-EE4A-8603-362C361D2CB2}"/>
              </a:ext>
            </a:extLst>
          </p:cNvPr>
          <p:cNvPicPr>
            <a:picLocks noChangeAspect="1"/>
          </p:cNvPicPr>
          <p:nvPr/>
        </p:nvPicPr>
        <p:blipFill>
          <a:blip r:embed="rId3"/>
          <a:stretch>
            <a:fillRect/>
          </a:stretch>
        </p:blipFill>
        <p:spPr>
          <a:xfrm>
            <a:off x="6266245" y="2810430"/>
            <a:ext cx="590776" cy="342579"/>
          </a:xfrm>
          <a:prstGeom prst="rect">
            <a:avLst/>
          </a:prstGeom>
        </p:spPr>
      </p:pic>
      <p:cxnSp>
        <p:nvCxnSpPr>
          <p:cNvPr id="42" name="Straight Connector 41">
            <a:extLst>
              <a:ext uri="{FF2B5EF4-FFF2-40B4-BE49-F238E27FC236}">
                <a16:creationId xmlns:a16="http://schemas.microsoft.com/office/drawing/2014/main" id="{C7B0E58B-7F74-DA45-94CF-48F98431ABFD}"/>
              </a:ext>
            </a:extLst>
          </p:cNvPr>
          <p:cNvCxnSpPr>
            <a:cxnSpLocks/>
            <a:stCxn id="30" idx="3"/>
            <a:endCxn id="41" idx="1"/>
          </p:cNvCxnSpPr>
          <p:nvPr/>
        </p:nvCxnSpPr>
        <p:spPr>
          <a:xfrm flipV="1">
            <a:off x="5493058" y="2981720"/>
            <a:ext cx="773187" cy="2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9CE5F-3162-6641-9DD8-BDBDA5116189}"/>
              </a:ext>
            </a:extLst>
          </p:cNvPr>
          <p:cNvCxnSpPr>
            <a:cxnSpLocks/>
            <a:stCxn id="40" idx="3"/>
            <a:endCxn id="41" idx="2"/>
          </p:cNvCxnSpPr>
          <p:nvPr/>
        </p:nvCxnSpPr>
        <p:spPr>
          <a:xfrm flipV="1">
            <a:off x="5497722" y="3153009"/>
            <a:ext cx="1063911" cy="733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95DF217-80FA-A348-AC8C-CE077831D19A}"/>
              </a:ext>
            </a:extLst>
          </p:cNvPr>
          <p:cNvCxnSpPr>
            <a:cxnSpLocks/>
            <a:stCxn id="31" idx="2"/>
            <a:endCxn id="40" idx="1"/>
          </p:cNvCxnSpPr>
          <p:nvPr/>
        </p:nvCxnSpPr>
        <p:spPr>
          <a:xfrm>
            <a:off x="3974980" y="3160431"/>
            <a:ext cx="931966" cy="725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D1E106-4720-9A4C-88E0-12F6BCF7D346}"/>
              </a:ext>
            </a:extLst>
          </p:cNvPr>
          <p:cNvCxnSpPr>
            <a:cxnSpLocks/>
            <a:stCxn id="36" idx="3"/>
            <a:endCxn id="31" idx="1"/>
          </p:cNvCxnSpPr>
          <p:nvPr/>
        </p:nvCxnSpPr>
        <p:spPr>
          <a:xfrm>
            <a:off x="2897045" y="2131417"/>
            <a:ext cx="782547" cy="8577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79CA62-4012-1343-ABCB-67F41456D4FD}"/>
              </a:ext>
            </a:extLst>
          </p:cNvPr>
          <p:cNvCxnSpPr>
            <a:cxnSpLocks/>
            <a:stCxn id="41" idx="3"/>
            <a:endCxn id="70" idx="1"/>
          </p:cNvCxnSpPr>
          <p:nvPr/>
        </p:nvCxnSpPr>
        <p:spPr>
          <a:xfrm flipV="1">
            <a:off x="6857021" y="2121302"/>
            <a:ext cx="817231" cy="8604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02805BE-C9ED-774E-BC5B-D89D05B519B6}"/>
              </a:ext>
            </a:extLst>
          </p:cNvPr>
          <p:cNvSpPr/>
          <p:nvPr/>
        </p:nvSpPr>
        <p:spPr>
          <a:xfrm>
            <a:off x="1310144" y="1655181"/>
            <a:ext cx="1681176" cy="949678"/>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cs typeface="+mn-ea"/>
              <a:sym typeface="+mn-lt"/>
            </a:endParaRPr>
          </a:p>
        </p:txBody>
      </p:sp>
      <p:sp>
        <p:nvSpPr>
          <p:cNvPr id="48" name="Rectangle 47">
            <a:extLst>
              <a:ext uri="{FF2B5EF4-FFF2-40B4-BE49-F238E27FC236}">
                <a16:creationId xmlns:a16="http://schemas.microsoft.com/office/drawing/2014/main" id="{E83D8E72-BA70-F040-AD4C-7F301785115C}"/>
              </a:ext>
            </a:extLst>
          </p:cNvPr>
          <p:cNvSpPr/>
          <p:nvPr/>
        </p:nvSpPr>
        <p:spPr>
          <a:xfrm>
            <a:off x="1423677" y="1733872"/>
            <a:ext cx="505853" cy="34710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1"/>
                </a:solidFill>
                <a:cs typeface="+mn-ea"/>
                <a:sym typeface="+mn-lt"/>
              </a:rPr>
              <a:t>A</a:t>
            </a:r>
            <a:r>
              <a:rPr lang="en-US" altLang="zh-CN" sz="1600" dirty="0">
                <a:solidFill>
                  <a:schemeClr val="bg1"/>
                </a:solidFill>
                <a:cs typeface="+mn-ea"/>
                <a:sym typeface="+mn-lt"/>
              </a:rPr>
              <a:t>1</a:t>
            </a:r>
            <a:endParaRPr lang="en-US" sz="1600" dirty="0">
              <a:solidFill>
                <a:schemeClr val="bg1"/>
              </a:solidFill>
              <a:cs typeface="+mn-ea"/>
              <a:sym typeface="+mn-lt"/>
            </a:endParaRPr>
          </a:p>
        </p:txBody>
      </p:sp>
      <p:sp>
        <p:nvSpPr>
          <p:cNvPr id="58" name="Rectangle 57">
            <a:extLst>
              <a:ext uri="{FF2B5EF4-FFF2-40B4-BE49-F238E27FC236}">
                <a16:creationId xmlns:a16="http://schemas.microsoft.com/office/drawing/2014/main" id="{F1FC2D43-F71F-0A46-8EC7-FBA670D8D64A}"/>
              </a:ext>
            </a:extLst>
          </p:cNvPr>
          <p:cNvSpPr/>
          <p:nvPr/>
        </p:nvSpPr>
        <p:spPr>
          <a:xfrm>
            <a:off x="1423677" y="2185361"/>
            <a:ext cx="505853" cy="347101"/>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600" dirty="0">
                <a:solidFill>
                  <a:schemeClr val="bg1"/>
                </a:solidFill>
                <a:cs typeface="+mn-ea"/>
                <a:sym typeface="+mn-lt"/>
              </a:rPr>
              <a:t>B1</a:t>
            </a:r>
            <a:endParaRPr lang="en-US" sz="1600" dirty="0">
              <a:solidFill>
                <a:schemeClr val="bg1"/>
              </a:solidFill>
              <a:cs typeface="+mn-ea"/>
              <a:sym typeface="+mn-lt"/>
            </a:endParaRPr>
          </a:p>
        </p:txBody>
      </p:sp>
      <p:sp>
        <p:nvSpPr>
          <p:cNvPr id="59" name="Rectangle 58">
            <a:extLst>
              <a:ext uri="{FF2B5EF4-FFF2-40B4-BE49-F238E27FC236}">
                <a16:creationId xmlns:a16="http://schemas.microsoft.com/office/drawing/2014/main" id="{B7364594-F2AE-7B4D-8CA4-0B25A9918CD6}"/>
              </a:ext>
            </a:extLst>
          </p:cNvPr>
          <p:cNvSpPr/>
          <p:nvPr/>
        </p:nvSpPr>
        <p:spPr>
          <a:xfrm>
            <a:off x="2013554" y="3522996"/>
            <a:ext cx="882002" cy="356489"/>
          </a:xfrm>
          <a:prstGeom prst="rect">
            <a:avLst/>
          </a:prstGeom>
          <a:pattFill prst="pct20">
            <a:fgClr>
              <a:schemeClr val="accent1"/>
            </a:fgClr>
            <a:bgClr>
              <a:schemeClr val="bg1"/>
            </a:bgClr>
          </a:patt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cs typeface="+mn-ea"/>
                <a:sym typeface="+mn-lt"/>
              </a:rPr>
              <a:t>NIC</a:t>
            </a:r>
            <a:endParaRPr lang="en-US" sz="1400" dirty="0">
              <a:solidFill>
                <a:schemeClr val="tx1"/>
              </a:solidFill>
              <a:cs typeface="+mn-ea"/>
              <a:sym typeface="+mn-lt"/>
            </a:endParaRPr>
          </a:p>
        </p:txBody>
      </p:sp>
      <p:sp>
        <p:nvSpPr>
          <p:cNvPr id="60" name="TextBox 59">
            <a:extLst>
              <a:ext uri="{FF2B5EF4-FFF2-40B4-BE49-F238E27FC236}">
                <a16:creationId xmlns:a16="http://schemas.microsoft.com/office/drawing/2014/main" id="{F8825DF9-A77A-B849-8CB2-990663019CA4}"/>
              </a:ext>
            </a:extLst>
          </p:cNvPr>
          <p:cNvSpPr txBox="1"/>
          <p:nvPr/>
        </p:nvSpPr>
        <p:spPr>
          <a:xfrm>
            <a:off x="1376856" y="2893939"/>
            <a:ext cx="784189" cy="369332"/>
          </a:xfrm>
          <a:prstGeom prst="rect">
            <a:avLst/>
          </a:prstGeom>
          <a:noFill/>
        </p:spPr>
        <p:txBody>
          <a:bodyPr wrap="none" rtlCol="0">
            <a:spAutoFit/>
          </a:bodyPr>
          <a:lstStyle/>
          <a:p>
            <a:r>
              <a:rPr lang="en-US" dirty="0">
                <a:cs typeface="+mn-ea"/>
                <a:sym typeface="+mn-lt"/>
              </a:rPr>
              <a:t>Host2</a:t>
            </a:r>
          </a:p>
        </p:txBody>
      </p:sp>
      <p:sp>
        <p:nvSpPr>
          <p:cNvPr id="61" name="Rectangle 60">
            <a:extLst>
              <a:ext uri="{FF2B5EF4-FFF2-40B4-BE49-F238E27FC236}">
                <a16:creationId xmlns:a16="http://schemas.microsoft.com/office/drawing/2014/main" id="{7AF62E1B-1E5E-C94A-AA37-246E28BFE9EB}"/>
              </a:ext>
            </a:extLst>
          </p:cNvPr>
          <p:cNvSpPr/>
          <p:nvPr/>
        </p:nvSpPr>
        <p:spPr>
          <a:xfrm>
            <a:off x="1310144" y="3212456"/>
            <a:ext cx="1681176" cy="949678"/>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cs typeface="+mn-ea"/>
              <a:sym typeface="+mn-lt"/>
            </a:endParaRPr>
          </a:p>
        </p:txBody>
      </p:sp>
      <p:sp>
        <p:nvSpPr>
          <p:cNvPr id="62" name="Rectangle 61">
            <a:extLst>
              <a:ext uri="{FF2B5EF4-FFF2-40B4-BE49-F238E27FC236}">
                <a16:creationId xmlns:a16="http://schemas.microsoft.com/office/drawing/2014/main" id="{C0AC8B40-2D1C-9E4C-BA22-FD1856865DF6}"/>
              </a:ext>
            </a:extLst>
          </p:cNvPr>
          <p:cNvSpPr/>
          <p:nvPr/>
        </p:nvSpPr>
        <p:spPr>
          <a:xfrm>
            <a:off x="1421655" y="3523226"/>
            <a:ext cx="505853" cy="34710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1"/>
                </a:solidFill>
                <a:cs typeface="+mn-ea"/>
                <a:sym typeface="+mn-lt"/>
              </a:rPr>
              <a:t>A2</a:t>
            </a:r>
          </a:p>
        </p:txBody>
      </p:sp>
      <p:sp>
        <p:nvSpPr>
          <p:cNvPr id="68" name="Rectangle 67">
            <a:extLst>
              <a:ext uri="{FF2B5EF4-FFF2-40B4-BE49-F238E27FC236}">
                <a16:creationId xmlns:a16="http://schemas.microsoft.com/office/drawing/2014/main" id="{DAF37BB6-FCAF-CD46-B117-880C7774CDEA}"/>
              </a:ext>
            </a:extLst>
          </p:cNvPr>
          <p:cNvSpPr/>
          <p:nvPr/>
        </p:nvSpPr>
        <p:spPr>
          <a:xfrm>
            <a:off x="7730379" y="1725972"/>
            <a:ext cx="882002" cy="793454"/>
          </a:xfrm>
          <a:prstGeom prst="rect">
            <a:avLst/>
          </a:prstGeom>
          <a:pattFill prst="pct20">
            <a:fgClr>
              <a:schemeClr val="accent1"/>
            </a:fgClr>
            <a:bgClr>
              <a:schemeClr val="bg1"/>
            </a:bgClr>
          </a:patt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cs typeface="+mn-ea"/>
                <a:sym typeface="+mn-lt"/>
              </a:rPr>
              <a:t>NIC</a:t>
            </a:r>
            <a:endParaRPr lang="en-US" sz="1400" dirty="0">
              <a:solidFill>
                <a:schemeClr val="tx1"/>
              </a:solidFill>
              <a:cs typeface="+mn-ea"/>
              <a:sym typeface="+mn-lt"/>
            </a:endParaRPr>
          </a:p>
        </p:txBody>
      </p:sp>
      <p:sp>
        <p:nvSpPr>
          <p:cNvPr id="69" name="TextBox 68">
            <a:extLst>
              <a:ext uri="{FF2B5EF4-FFF2-40B4-BE49-F238E27FC236}">
                <a16:creationId xmlns:a16="http://schemas.microsoft.com/office/drawing/2014/main" id="{B98376BE-1B3B-6A49-B7AE-0E63BF6F30E6}"/>
              </a:ext>
            </a:extLst>
          </p:cNvPr>
          <p:cNvSpPr txBox="1"/>
          <p:nvPr/>
        </p:nvSpPr>
        <p:spPr>
          <a:xfrm>
            <a:off x="7740965" y="1327945"/>
            <a:ext cx="784189" cy="369332"/>
          </a:xfrm>
          <a:prstGeom prst="rect">
            <a:avLst/>
          </a:prstGeom>
          <a:noFill/>
        </p:spPr>
        <p:txBody>
          <a:bodyPr wrap="none" rtlCol="0">
            <a:spAutoFit/>
          </a:bodyPr>
          <a:lstStyle/>
          <a:p>
            <a:r>
              <a:rPr lang="en-US" dirty="0">
                <a:cs typeface="+mn-ea"/>
                <a:sym typeface="+mn-lt"/>
              </a:rPr>
              <a:t>Host3</a:t>
            </a:r>
          </a:p>
        </p:txBody>
      </p:sp>
      <p:sp>
        <p:nvSpPr>
          <p:cNvPr id="70" name="Rectangle 69">
            <a:extLst>
              <a:ext uri="{FF2B5EF4-FFF2-40B4-BE49-F238E27FC236}">
                <a16:creationId xmlns:a16="http://schemas.microsoft.com/office/drawing/2014/main" id="{1802ADC6-438E-AD4C-88E4-AB6FF8F49110}"/>
              </a:ext>
            </a:extLst>
          </p:cNvPr>
          <p:cNvSpPr/>
          <p:nvPr/>
        </p:nvSpPr>
        <p:spPr>
          <a:xfrm>
            <a:off x="7674252" y="1646463"/>
            <a:ext cx="1681176" cy="949678"/>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cs typeface="+mn-ea"/>
              <a:sym typeface="+mn-lt"/>
            </a:endParaRPr>
          </a:p>
        </p:txBody>
      </p:sp>
      <p:sp>
        <p:nvSpPr>
          <p:cNvPr id="71" name="Rectangle 70">
            <a:extLst>
              <a:ext uri="{FF2B5EF4-FFF2-40B4-BE49-F238E27FC236}">
                <a16:creationId xmlns:a16="http://schemas.microsoft.com/office/drawing/2014/main" id="{4C3423C7-AFD6-A24D-BD29-192253FD2767}"/>
              </a:ext>
            </a:extLst>
          </p:cNvPr>
          <p:cNvSpPr/>
          <p:nvPr/>
        </p:nvSpPr>
        <p:spPr>
          <a:xfrm>
            <a:off x="8751113" y="1725154"/>
            <a:ext cx="505853" cy="347101"/>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bg1"/>
                </a:solidFill>
                <a:cs typeface="+mn-ea"/>
                <a:sym typeface="+mn-lt"/>
              </a:rPr>
              <a:t>A3</a:t>
            </a:r>
          </a:p>
        </p:txBody>
      </p:sp>
      <p:grpSp>
        <p:nvGrpSpPr>
          <p:cNvPr id="72" name="Group 71">
            <a:extLst>
              <a:ext uri="{FF2B5EF4-FFF2-40B4-BE49-F238E27FC236}">
                <a16:creationId xmlns:a16="http://schemas.microsoft.com/office/drawing/2014/main" id="{F5EA8BE4-E7B7-0347-9957-8BA7AD909D1C}"/>
              </a:ext>
            </a:extLst>
          </p:cNvPr>
          <p:cNvGrpSpPr/>
          <p:nvPr/>
        </p:nvGrpSpPr>
        <p:grpSpPr>
          <a:xfrm>
            <a:off x="8533028" y="1880301"/>
            <a:ext cx="319809" cy="63585"/>
            <a:chOff x="10084140" y="1998954"/>
            <a:chExt cx="413187" cy="93324"/>
          </a:xfrm>
        </p:grpSpPr>
        <p:sp>
          <p:nvSpPr>
            <p:cNvPr id="133" name="Oval 132">
              <a:extLst>
                <a:ext uri="{FF2B5EF4-FFF2-40B4-BE49-F238E27FC236}">
                  <a16:creationId xmlns:a16="http://schemas.microsoft.com/office/drawing/2014/main" id="{18792433-03FE-3E4E-B29A-FD6C72165D3B}"/>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34" name="Oval 133">
              <a:extLst>
                <a:ext uri="{FF2B5EF4-FFF2-40B4-BE49-F238E27FC236}">
                  <a16:creationId xmlns:a16="http://schemas.microsoft.com/office/drawing/2014/main" id="{E3C286C7-A8CB-C443-A277-E62997D39239}"/>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cxnSp>
          <p:nvCxnSpPr>
            <p:cNvPr id="135" name="Straight Connector 134">
              <a:extLst>
                <a:ext uri="{FF2B5EF4-FFF2-40B4-BE49-F238E27FC236}">
                  <a16:creationId xmlns:a16="http://schemas.microsoft.com/office/drawing/2014/main" id="{A3A2EFF3-C240-3F49-986E-B1FC6B92F7C2}"/>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F7D94B17-9037-2B4B-90DA-4F62ACC82F6E}"/>
              </a:ext>
            </a:extLst>
          </p:cNvPr>
          <p:cNvSpPr/>
          <p:nvPr/>
        </p:nvSpPr>
        <p:spPr>
          <a:xfrm>
            <a:off x="8751113" y="2176643"/>
            <a:ext cx="505853" cy="347101"/>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600" dirty="0">
                <a:solidFill>
                  <a:schemeClr val="bg1"/>
                </a:solidFill>
                <a:cs typeface="+mn-ea"/>
                <a:sym typeface="+mn-lt"/>
              </a:rPr>
              <a:t>B2</a:t>
            </a:r>
            <a:endParaRPr lang="en-US" sz="1600" dirty="0">
              <a:solidFill>
                <a:schemeClr val="bg1"/>
              </a:solidFill>
              <a:cs typeface="+mn-ea"/>
              <a:sym typeface="+mn-lt"/>
            </a:endParaRPr>
          </a:p>
        </p:txBody>
      </p:sp>
      <p:grpSp>
        <p:nvGrpSpPr>
          <p:cNvPr id="74" name="Group 73">
            <a:extLst>
              <a:ext uri="{FF2B5EF4-FFF2-40B4-BE49-F238E27FC236}">
                <a16:creationId xmlns:a16="http://schemas.microsoft.com/office/drawing/2014/main" id="{51634D39-E676-1044-B982-9364492AC7FE}"/>
              </a:ext>
            </a:extLst>
          </p:cNvPr>
          <p:cNvGrpSpPr/>
          <p:nvPr/>
        </p:nvGrpSpPr>
        <p:grpSpPr>
          <a:xfrm>
            <a:off x="8523199" y="2330256"/>
            <a:ext cx="319809" cy="63585"/>
            <a:chOff x="10071440" y="2659354"/>
            <a:chExt cx="413187" cy="93324"/>
          </a:xfrm>
        </p:grpSpPr>
        <p:sp>
          <p:nvSpPr>
            <p:cNvPr id="129" name="Oval 128">
              <a:extLst>
                <a:ext uri="{FF2B5EF4-FFF2-40B4-BE49-F238E27FC236}">
                  <a16:creationId xmlns:a16="http://schemas.microsoft.com/office/drawing/2014/main" id="{B06DB9E4-C2CB-364B-804A-47A96B3E2A83}"/>
                </a:ext>
              </a:extLst>
            </p:cNvPr>
            <p:cNvSpPr>
              <a:spLocks noChangeAspect="1"/>
            </p:cNvSpPr>
            <p:nvPr/>
          </p:nvSpPr>
          <p:spPr>
            <a:xfrm>
              <a:off x="10393187" y="26593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31" name="Oval 130">
              <a:extLst>
                <a:ext uri="{FF2B5EF4-FFF2-40B4-BE49-F238E27FC236}">
                  <a16:creationId xmlns:a16="http://schemas.microsoft.com/office/drawing/2014/main" id="{30B1D45B-0787-BA4D-8EDF-81BAD5319E48}"/>
                </a:ext>
              </a:extLst>
            </p:cNvPr>
            <p:cNvSpPr>
              <a:spLocks noChangeAspect="1"/>
            </p:cNvSpPr>
            <p:nvPr/>
          </p:nvSpPr>
          <p:spPr>
            <a:xfrm>
              <a:off x="10071440" y="26612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cxnSp>
          <p:nvCxnSpPr>
            <p:cNvPr id="132" name="Straight Connector 131">
              <a:extLst>
                <a:ext uri="{FF2B5EF4-FFF2-40B4-BE49-F238E27FC236}">
                  <a16:creationId xmlns:a16="http://schemas.microsoft.com/office/drawing/2014/main" id="{B6D877AD-2057-5747-992E-75D412139214}"/>
                </a:ext>
              </a:extLst>
            </p:cNvPr>
            <p:cNvCxnSpPr>
              <a:cxnSpLocks/>
            </p:cNvCxnSpPr>
            <p:nvPr/>
          </p:nvCxnSpPr>
          <p:spPr>
            <a:xfrm flipV="1">
              <a:off x="10152322" y="27050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7EA6E029-6FC7-4848-AAC9-6EAA64ECBB49}"/>
              </a:ext>
            </a:extLst>
          </p:cNvPr>
          <p:cNvGrpSpPr/>
          <p:nvPr/>
        </p:nvGrpSpPr>
        <p:grpSpPr>
          <a:xfrm>
            <a:off x="7566781" y="2831488"/>
            <a:ext cx="4249614" cy="718800"/>
            <a:chOff x="7612501" y="2831488"/>
            <a:chExt cx="4249614" cy="718800"/>
          </a:xfrm>
        </p:grpSpPr>
        <p:sp>
          <p:nvSpPr>
            <p:cNvPr id="16" name="TextBox 15">
              <a:extLst>
                <a:ext uri="{FF2B5EF4-FFF2-40B4-BE49-F238E27FC236}">
                  <a16:creationId xmlns:a16="http://schemas.microsoft.com/office/drawing/2014/main" id="{2240C574-4B26-6B44-9C83-8B047B3CE6DF}"/>
                </a:ext>
              </a:extLst>
            </p:cNvPr>
            <p:cNvSpPr txBox="1"/>
            <p:nvPr/>
          </p:nvSpPr>
          <p:spPr>
            <a:xfrm>
              <a:off x="9659830" y="2929402"/>
              <a:ext cx="2202285" cy="369332"/>
            </a:xfrm>
            <a:prstGeom prst="rect">
              <a:avLst/>
            </a:prstGeom>
            <a:noFill/>
          </p:spPr>
          <p:txBody>
            <a:bodyPr wrap="square" rtlCol="0">
              <a:spAutoFit/>
            </a:bodyPr>
            <a:lstStyle/>
            <a:p>
              <a:pPr algn="ctr"/>
              <a:r>
                <a:rPr lang="en-US" b="1" dirty="0">
                  <a:solidFill>
                    <a:schemeClr val="accent6">
                      <a:lumMod val="75000"/>
                    </a:schemeClr>
                  </a:solidFill>
                  <a:cs typeface="+mn-ea"/>
                  <a:sym typeface="+mn-lt"/>
                </a:rPr>
                <a:t>Virtual Fabric A</a:t>
              </a:r>
            </a:p>
          </p:txBody>
        </p:sp>
        <p:sp>
          <p:nvSpPr>
            <p:cNvPr id="99" name="Cloud Callout 98">
              <a:extLst>
                <a:ext uri="{FF2B5EF4-FFF2-40B4-BE49-F238E27FC236}">
                  <a16:creationId xmlns:a16="http://schemas.microsoft.com/office/drawing/2014/main" id="{A83DF517-823B-744E-9DC8-DCE5683E1B16}"/>
                </a:ext>
              </a:extLst>
            </p:cNvPr>
            <p:cNvSpPr/>
            <p:nvPr/>
          </p:nvSpPr>
          <p:spPr>
            <a:xfrm>
              <a:off x="7612501" y="2831488"/>
              <a:ext cx="2114747" cy="718800"/>
            </a:xfrm>
            <a:prstGeom prst="cloudCallout">
              <a:avLst>
                <a:gd name="adj1" fmla="val -49167"/>
                <a:gd name="adj2" fmla="val -5530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00" name="Rectangle 99">
              <a:extLst>
                <a:ext uri="{FF2B5EF4-FFF2-40B4-BE49-F238E27FC236}">
                  <a16:creationId xmlns:a16="http://schemas.microsoft.com/office/drawing/2014/main" id="{CC428E69-3359-4B44-A5CE-6E52EB247FE1}"/>
                </a:ext>
              </a:extLst>
            </p:cNvPr>
            <p:cNvSpPr/>
            <p:nvPr/>
          </p:nvSpPr>
          <p:spPr>
            <a:xfrm>
              <a:off x="8919319" y="2929402"/>
              <a:ext cx="386750" cy="20619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1"/>
                  </a:solidFill>
                  <a:cs typeface="+mn-ea"/>
                  <a:sym typeface="+mn-lt"/>
                </a:rPr>
                <a:t>A3</a:t>
              </a:r>
            </a:p>
          </p:txBody>
        </p:sp>
        <p:sp>
          <p:nvSpPr>
            <p:cNvPr id="101" name="Rectangle 100">
              <a:extLst>
                <a:ext uri="{FF2B5EF4-FFF2-40B4-BE49-F238E27FC236}">
                  <a16:creationId xmlns:a16="http://schemas.microsoft.com/office/drawing/2014/main" id="{9B2C69D5-B82E-D746-8227-618E1D2AB122}"/>
                </a:ext>
              </a:extLst>
            </p:cNvPr>
            <p:cNvSpPr/>
            <p:nvPr/>
          </p:nvSpPr>
          <p:spPr>
            <a:xfrm>
              <a:off x="8449696" y="3224582"/>
              <a:ext cx="386750" cy="20619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1"/>
                  </a:solidFill>
                  <a:cs typeface="+mn-ea"/>
                  <a:sym typeface="+mn-lt"/>
                </a:rPr>
                <a:t>A2</a:t>
              </a:r>
            </a:p>
          </p:txBody>
        </p:sp>
        <p:sp>
          <p:nvSpPr>
            <p:cNvPr id="102" name="Rectangle 101">
              <a:extLst>
                <a:ext uri="{FF2B5EF4-FFF2-40B4-BE49-F238E27FC236}">
                  <a16:creationId xmlns:a16="http://schemas.microsoft.com/office/drawing/2014/main" id="{959F60BC-638B-E443-9CA9-13136171FB2C}"/>
                </a:ext>
              </a:extLst>
            </p:cNvPr>
            <p:cNvSpPr/>
            <p:nvPr/>
          </p:nvSpPr>
          <p:spPr>
            <a:xfrm>
              <a:off x="7937967" y="3032501"/>
              <a:ext cx="386750" cy="206199"/>
            </a:xfrm>
            <a:prstGeom prst="rect">
              <a:avLst/>
            </a:prstGeom>
            <a:solidFill>
              <a:schemeClr val="accent6"/>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1"/>
                  </a:solidFill>
                  <a:cs typeface="+mn-ea"/>
                  <a:sym typeface="+mn-lt"/>
                </a:rPr>
                <a:t>A1</a:t>
              </a:r>
            </a:p>
          </p:txBody>
        </p:sp>
        <p:pic>
          <p:nvPicPr>
            <p:cNvPr id="103" name="Picture 102">
              <a:extLst>
                <a:ext uri="{FF2B5EF4-FFF2-40B4-BE49-F238E27FC236}">
                  <a16:creationId xmlns:a16="http://schemas.microsoft.com/office/drawing/2014/main" id="{2BA92365-1521-7440-AF65-700481CDE754}"/>
                </a:ext>
              </a:extLst>
            </p:cNvPr>
            <p:cNvPicPr>
              <a:picLocks noChangeAspect="1"/>
            </p:cNvPicPr>
            <p:nvPr/>
          </p:nvPicPr>
          <p:blipFill>
            <a:blip r:embed="rId3"/>
            <a:stretch>
              <a:fillRect/>
            </a:stretch>
          </p:blipFill>
          <p:spPr>
            <a:xfrm>
              <a:off x="8469784" y="2966744"/>
              <a:ext cx="322692" cy="187122"/>
            </a:xfrm>
            <a:prstGeom prst="rect">
              <a:avLst/>
            </a:prstGeom>
          </p:spPr>
        </p:pic>
        <p:cxnSp>
          <p:nvCxnSpPr>
            <p:cNvPr id="104" name="Straight Connector 103">
              <a:extLst>
                <a:ext uri="{FF2B5EF4-FFF2-40B4-BE49-F238E27FC236}">
                  <a16:creationId xmlns:a16="http://schemas.microsoft.com/office/drawing/2014/main" id="{22EA2025-3B8B-9F48-8981-920E2541D4EB}"/>
                </a:ext>
              </a:extLst>
            </p:cNvPr>
            <p:cNvCxnSpPr>
              <a:cxnSpLocks/>
              <a:stCxn id="102" idx="3"/>
              <a:endCxn id="103" idx="1"/>
            </p:cNvCxnSpPr>
            <p:nvPr/>
          </p:nvCxnSpPr>
          <p:spPr>
            <a:xfrm flipV="1">
              <a:off x="8324717" y="3060305"/>
              <a:ext cx="145067" cy="752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E37CBA6-0221-8F4D-8875-72B59C29DB89}"/>
                </a:ext>
              </a:extLst>
            </p:cNvPr>
            <p:cNvCxnSpPr>
              <a:cxnSpLocks/>
              <a:stCxn id="103" idx="3"/>
              <a:endCxn id="100" idx="1"/>
            </p:cNvCxnSpPr>
            <p:nvPr/>
          </p:nvCxnSpPr>
          <p:spPr>
            <a:xfrm flipV="1">
              <a:off x="8792476" y="3032502"/>
              <a:ext cx="126843" cy="278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97416D6-4715-7945-8B60-35111F24688B}"/>
                </a:ext>
              </a:extLst>
            </p:cNvPr>
            <p:cNvCxnSpPr>
              <a:cxnSpLocks/>
              <a:stCxn id="103" idx="2"/>
              <a:endCxn id="101" idx="0"/>
            </p:cNvCxnSpPr>
            <p:nvPr/>
          </p:nvCxnSpPr>
          <p:spPr>
            <a:xfrm>
              <a:off x="8631130" y="3153866"/>
              <a:ext cx="11941" cy="7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21526985-75FB-3043-9D29-9D3571031EC0}"/>
              </a:ext>
            </a:extLst>
          </p:cNvPr>
          <p:cNvGrpSpPr/>
          <p:nvPr/>
        </p:nvGrpSpPr>
        <p:grpSpPr>
          <a:xfrm>
            <a:off x="1809773" y="1880301"/>
            <a:ext cx="319809" cy="63585"/>
            <a:chOff x="10084140" y="1998954"/>
            <a:chExt cx="413187" cy="93324"/>
          </a:xfrm>
        </p:grpSpPr>
        <p:sp>
          <p:nvSpPr>
            <p:cNvPr id="126" name="Oval 125">
              <a:extLst>
                <a:ext uri="{FF2B5EF4-FFF2-40B4-BE49-F238E27FC236}">
                  <a16:creationId xmlns:a16="http://schemas.microsoft.com/office/drawing/2014/main" id="{BEDFA45D-7224-AB4F-9AB1-A98204DE99AE}"/>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27" name="Oval 126">
              <a:extLst>
                <a:ext uri="{FF2B5EF4-FFF2-40B4-BE49-F238E27FC236}">
                  <a16:creationId xmlns:a16="http://schemas.microsoft.com/office/drawing/2014/main" id="{284AE5D4-48B4-ED4C-AE0C-73F12D3C322F}"/>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cxnSp>
          <p:nvCxnSpPr>
            <p:cNvPr id="128" name="Straight Connector 127">
              <a:extLst>
                <a:ext uri="{FF2B5EF4-FFF2-40B4-BE49-F238E27FC236}">
                  <a16:creationId xmlns:a16="http://schemas.microsoft.com/office/drawing/2014/main" id="{269BD793-AD9A-8045-A071-6FD3BE7D08C1}"/>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5287F4C4-24B0-2843-81C2-F17CFE991274}"/>
              </a:ext>
            </a:extLst>
          </p:cNvPr>
          <p:cNvGrpSpPr/>
          <p:nvPr/>
        </p:nvGrpSpPr>
        <p:grpSpPr>
          <a:xfrm>
            <a:off x="1820072" y="2318401"/>
            <a:ext cx="319809" cy="63585"/>
            <a:chOff x="10084140" y="1998954"/>
            <a:chExt cx="413187" cy="93324"/>
          </a:xfrm>
        </p:grpSpPr>
        <p:sp>
          <p:nvSpPr>
            <p:cNvPr id="123" name="Oval 122">
              <a:extLst>
                <a:ext uri="{FF2B5EF4-FFF2-40B4-BE49-F238E27FC236}">
                  <a16:creationId xmlns:a16="http://schemas.microsoft.com/office/drawing/2014/main" id="{32F3C90A-1CA0-A248-BF48-59D1767C3C27}"/>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24" name="Oval 123">
              <a:extLst>
                <a:ext uri="{FF2B5EF4-FFF2-40B4-BE49-F238E27FC236}">
                  <a16:creationId xmlns:a16="http://schemas.microsoft.com/office/drawing/2014/main" id="{0E462865-BE9E-4F4F-BF4A-A68B8044A91A}"/>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cxnSp>
          <p:nvCxnSpPr>
            <p:cNvPr id="125" name="Straight Connector 124">
              <a:extLst>
                <a:ext uri="{FF2B5EF4-FFF2-40B4-BE49-F238E27FC236}">
                  <a16:creationId xmlns:a16="http://schemas.microsoft.com/office/drawing/2014/main" id="{14DF5BAD-0433-BE42-91B4-0B16EF2CB5FA}"/>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CB94A7C9-D817-8940-8CA7-931B11B1FA91}"/>
              </a:ext>
            </a:extLst>
          </p:cNvPr>
          <p:cNvGrpSpPr/>
          <p:nvPr/>
        </p:nvGrpSpPr>
        <p:grpSpPr>
          <a:xfrm>
            <a:off x="1808537" y="3670873"/>
            <a:ext cx="319809" cy="63585"/>
            <a:chOff x="10084140" y="1998954"/>
            <a:chExt cx="413187" cy="93324"/>
          </a:xfrm>
        </p:grpSpPr>
        <p:sp>
          <p:nvSpPr>
            <p:cNvPr id="120" name="Oval 119">
              <a:extLst>
                <a:ext uri="{FF2B5EF4-FFF2-40B4-BE49-F238E27FC236}">
                  <a16:creationId xmlns:a16="http://schemas.microsoft.com/office/drawing/2014/main" id="{D4D4D18F-2ACD-8148-A722-DC0ABD90AE6E}"/>
                </a:ext>
              </a:extLst>
            </p:cNvPr>
            <p:cNvSpPr>
              <a:spLocks noChangeAspect="1"/>
            </p:cNvSpPr>
            <p:nvPr/>
          </p:nvSpPr>
          <p:spPr>
            <a:xfrm>
              <a:off x="10405887" y="1998954"/>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121" name="Oval 120">
              <a:extLst>
                <a:ext uri="{FF2B5EF4-FFF2-40B4-BE49-F238E27FC236}">
                  <a16:creationId xmlns:a16="http://schemas.microsoft.com/office/drawing/2014/main" id="{56137461-932A-A24F-83AF-7B387CE0CE8E}"/>
                </a:ext>
              </a:extLst>
            </p:cNvPr>
            <p:cNvSpPr>
              <a:spLocks noChangeAspect="1"/>
            </p:cNvSpPr>
            <p:nvPr/>
          </p:nvSpPr>
          <p:spPr>
            <a:xfrm>
              <a:off x="10084140" y="2000838"/>
              <a:ext cx="91440" cy="91440"/>
            </a:xfrm>
            <a:prstGeom prst="ellipse">
              <a:avLst/>
            </a:prstGeom>
            <a:solidFill>
              <a:srgbClr val="FFB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cxnSp>
          <p:nvCxnSpPr>
            <p:cNvPr id="122" name="Straight Connector 121">
              <a:extLst>
                <a:ext uri="{FF2B5EF4-FFF2-40B4-BE49-F238E27FC236}">
                  <a16:creationId xmlns:a16="http://schemas.microsoft.com/office/drawing/2014/main" id="{DFEBB83A-1196-EA40-83DD-FE7E0325DEDC}"/>
                </a:ext>
              </a:extLst>
            </p:cNvPr>
            <p:cNvCxnSpPr>
              <a:cxnSpLocks/>
            </p:cNvCxnSpPr>
            <p:nvPr/>
          </p:nvCxnSpPr>
          <p:spPr>
            <a:xfrm flipV="1">
              <a:off x="10165022" y="2044674"/>
              <a:ext cx="241193" cy="188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6" name="TextBox 115">
            <a:extLst>
              <a:ext uri="{FF2B5EF4-FFF2-40B4-BE49-F238E27FC236}">
                <a16:creationId xmlns:a16="http://schemas.microsoft.com/office/drawing/2014/main" id="{7BAB075C-DE18-C745-996F-4B9B64D48AEF}"/>
              </a:ext>
            </a:extLst>
          </p:cNvPr>
          <p:cNvSpPr txBox="1"/>
          <p:nvPr/>
        </p:nvSpPr>
        <p:spPr>
          <a:xfrm>
            <a:off x="3921549" y="2634707"/>
            <a:ext cx="723577" cy="276999"/>
          </a:xfrm>
          <a:prstGeom prst="rect">
            <a:avLst/>
          </a:prstGeom>
          <a:noFill/>
        </p:spPr>
        <p:txBody>
          <a:bodyPr wrap="square" rtlCol="0">
            <a:spAutoFit/>
          </a:bodyPr>
          <a:lstStyle/>
          <a:p>
            <a:pPr algn="ctr"/>
            <a:r>
              <a:rPr lang="en-US" sz="1200" i="1" dirty="0">
                <a:cs typeface="+mn-ea"/>
                <a:sym typeface="+mn-lt"/>
              </a:rPr>
              <a:t>r2</a:t>
            </a:r>
          </a:p>
        </p:txBody>
      </p:sp>
      <p:sp>
        <p:nvSpPr>
          <p:cNvPr id="117" name="TextBox 116">
            <a:extLst>
              <a:ext uri="{FF2B5EF4-FFF2-40B4-BE49-F238E27FC236}">
                <a16:creationId xmlns:a16="http://schemas.microsoft.com/office/drawing/2014/main" id="{4EBA02E3-069E-E244-9324-D302F1523BC9}"/>
              </a:ext>
            </a:extLst>
          </p:cNvPr>
          <p:cNvSpPr txBox="1"/>
          <p:nvPr/>
        </p:nvSpPr>
        <p:spPr>
          <a:xfrm>
            <a:off x="5101012" y="2608935"/>
            <a:ext cx="723577" cy="276999"/>
          </a:xfrm>
          <a:prstGeom prst="rect">
            <a:avLst/>
          </a:prstGeom>
          <a:noFill/>
        </p:spPr>
        <p:txBody>
          <a:bodyPr wrap="square" rtlCol="0">
            <a:spAutoFit/>
          </a:bodyPr>
          <a:lstStyle/>
          <a:p>
            <a:pPr algn="ctr"/>
            <a:r>
              <a:rPr lang="en-US" sz="1200" i="1" dirty="0">
                <a:cs typeface="+mn-ea"/>
                <a:sym typeface="+mn-lt"/>
              </a:rPr>
              <a:t>r3</a:t>
            </a:r>
          </a:p>
        </p:txBody>
      </p:sp>
      <p:sp>
        <p:nvSpPr>
          <p:cNvPr id="118" name="TextBox 117">
            <a:extLst>
              <a:ext uri="{FF2B5EF4-FFF2-40B4-BE49-F238E27FC236}">
                <a16:creationId xmlns:a16="http://schemas.microsoft.com/office/drawing/2014/main" id="{384FFCEA-7047-CE4F-8D7E-AF5847AE988A}"/>
              </a:ext>
            </a:extLst>
          </p:cNvPr>
          <p:cNvSpPr txBox="1"/>
          <p:nvPr/>
        </p:nvSpPr>
        <p:spPr>
          <a:xfrm>
            <a:off x="5859317" y="2643630"/>
            <a:ext cx="723577" cy="276999"/>
          </a:xfrm>
          <a:prstGeom prst="rect">
            <a:avLst/>
          </a:prstGeom>
          <a:noFill/>
        </p:spPr>
        <p:txBody>
          <a:bodyPr wrap="square" rtlCol="0">
            <a:spAutoFit/>
          </a:bodyPr>
          <a:lstStyle/>
          <a:p>
            <a:pPr algn="ctr"/>
            <a:r>
              <a:rPr lang="en-US" sz="1200" i="1" dirty="0">
                <a:cs typeface="+mn-ea"/>
                <a:sym typeface="+mn-lt"/>
              </a:rPr>
              <a:t>r4</a:t>
            </a:r>
          </a:p>
        </p:txBody>
      </p:sp>
      <p:sp>
        <p:nvSpPr>
          <p:cNvPr id="119" name="TextBox 118">
            <a:extLst>
              <a:ext uri="{FF2B5EF4-FFF2-40B4-BE49-F238E27FC236}">
                <a16:creationId xmlns:a16="http://schemas.microsoft.com/office/drawing/2014/main" id="{42A6DCBB-0142-FF45-826D-30A1D37335AD}"/>
              </a:ext>
            </a:extLst>
          </p:cNvPr>
          <p:cNvSpPr txBox="1"/>
          <p:nvPr/>
        </p:nvSpPr>
        <p:spPr>
          <a:xfrm>
            <a:off x="4802962" y="3426336"/>
            <a:ext cx="723577" cy="276999"/>
          </a:xfrm>
          <a:prstGeom prst="rect">
            <a:avLst/>
          </a:prstGeom>
          <a:noFill/>
        </p:spPr>
        <p:txBody>
          <a:bodyPr wrap="square" rtlCol="0">
            <a:spAutoFit/>
          </a:bodyPr>
          <a:lstStyle/>
          <a:p>
            <a:pPr algn="ctr"/>
            <a:r>
              <a:rPr lang="en-US" sz="1200" i="1" dirty="0">
                <a:cs typeface="+mn-ea"/>
                <a:sym typeface="+mn-lt"/>
              </a:rPr>
              <a:t>r5</a:t>
            </a:r>
          </a:p>
        </p:txBody>
      </p:sp>
      <p:sp>
        <p:nvSpPr>
          <p:cNvPr id="136" name="TextBox 135">
            <a:extLst>
              <a:ext uri="{FF2B5EF4-FFF2-40B4-BE49-F238E27FC236}">
                <a16:creationId xmlns:a16="http://schemas.microsoft.com/office/drawing/2014/main" id="{EC65637A-1D7A-8D42-9451-BAE229C02EFF}"/>
              </a:ext>
            </a:extLst>
          </p:cNvPr>
          <p:cNvSpPr txBox="1"/>
          <p:nvPr/>
        </p:nvSpPr>
        <p:spPr>
          <a:xfrm>
            <a:off x="4842480" y="1660454"/>
            <a:ext cx="723577" cy="276999"/>
          </a:xfrm>
          <a:prstGeom prst="rect">
            <a:avLst/>
          </a:prstGeom>
          <a:noFill/>
        </p:spPr>
        <p:txBody>
          <a:bodyPr wrap="square" rtlCol="0">
            <a:spAutoFit/>
          </a:bodyPr>
          <a:lstStyle/>
          <a:p>
            <a:pPr algn="ctr"/>
            <a:r>
              <a:rPr lang="en-US" sz="1200" i="1" dirty="0">
                <a:cs typeface="+mn-ea"/>
                <a:sym typeface="+mn-lt"/>
              </a:rPr>
              <a:t>r</a:t>
            </a:r>
            <a:r>
              <a:rPr lang="en-US" altLang="zh-CN" sz="1200" i="1" dirty="0">
                <a:cs typeface="+mn-ea"/>
                <a:sym typeface="+mn-lt"/>
              </a:rPr>
              <a:t>1</a:t>
            </a:r>
            <a:endParaRPr lang="en-US" sz="1200" i="1" dirty="0">
              <a:cs typeface="+mn-ea"/>
              <a:sym typeface="+mn-lt"/>
            </a:endParaRPr>
          </a:p>
        </p:txBody>
      </p:sp>
      <p:cxnSp>
        <p:nvCxnSpPr>
          <p:cNvPr id="137" name="Straight Connector 136">
            <a:extLst>
              <a:ext uri="{FF2B5EF4-FFF2-40B4-BE49-F238E27FC236}">
                <a16:creationId xmlns:a16="http://schemas.microsoft.com/office/drawing/2014/main" id="{BA955B5D-2044-7C4C-BA53-F88ED1B9E5DD}"/>
              </a:ext>
            </a:extLst>
          </p:cNvPr>
          <p:cNvCxnSpPr>
            <a:cxnSpLocks/>
            <a:stCxn id="59" idx="3"/>
            <a:endCxn id="31" idx="1"/>
          </p:cNvCxnSpPr>
          <p:nvPr/>
        </p:nvCxnSpPr>
        <p:spPr>
          <a:xfrm flipV="1">
            <a:off x="2895556" y="2989142"/>
            <a:ext cx="784036" cy="712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3F42A068-CE27-6D46-B6B0-EC73958869B5}"/>
              </a:ext>
            </a:extLst>
          </p:cNvPr>
          <p:cNvGrpSpPr/>
          <p:nvPr/>
        </p:nvGrpSpPr>
        <p:grpSpPr>
          <a:xfrm>
            <a:off x="121920" y="4901976"/>
            <a:ext cx="11948159" cy="411480"/>
            <a:chOff x="45721" y="4885253"/>
            <a:chExt cx="11948159" cy="411480"/>
          </a:xfrm>
        </p:grpSpPr>
        <p:sp>
          <p:nvSpPr>
            <p:cNvPr id="2" name="矩形 1">
              <a:extLst>
                <a:ext uri="{FF2B5EF4-FFF2-40B4-BE49-F238E27FC236}">
                  <a16:creationId xmlns:a16="http://schemas.microsoft.com/office/drawing/2014/main" id="{27DC5FD7-8C8E-CB46-B213-695257F7E326}"/>
                </a:ext>
              </a:extLst>
            </p:cNvPr>
            <p:cNvSpPr/>
            <p:nvPr/>
          </p:nvSpPr>
          <p:spPr>
            <a:xfrm>
              <a:off x="45721" y="4885253"/>
              <a:ext cx="3203142"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1. Bandwidth guarantee</a:t>
              </a:r>
              <a:endParaRPr kumimoji="1" lang="zh-CN" altLang="en-US" dirty="0">
                <a:cs typeface="+mn-ea"/>
                <a:sym typeface="+mn-lt"/>
              </a:endParaRPr>
            </a:p>
          </p:txBody>
        </p:sp>
        <p:sp>
          <p:nvSpPr>
            <p:cNvPr id="77" name="矩形 76">
              <a:extLst>
                <a:ext uri="{FF2B5EF4-FFF2-40B4-BE49-F238E27FC236}">
                  <a16:creationId xmlns:a16="http://schemas.microsoft.com/office/drawing/2014/main" id="{0C89C9F5-A1F3-C54B-AE2E-D8563F1C79DD}"/>
                </a:ext>
              </a:extLst>
            </p:cNvPr>
            <p:cNvSpPr/>
            <p:nvPr/>
          </p:nvSpPr>
          <p:spPr>
            <a:xfrm>
              <a:off x="2775254" y="4885253"/>
              <a:ext cx="9218626" cy="4114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A virtual fabric quickly provisions the guaranteed bandwidth</a:t>
              </a:r>
              <a:r>
                <a:rPr kumimoji="1" lang="zh-CN" altLang="en-US" dirty="0">
                  <a:cs typeface="+mn-ea"/>
                  <a:sym typeface="+mn-lt"/>
                </a:rPr>
                <a:t> </a:t>
              </a:r>
              <a:r>
                <a:rPr kumimoji="1" lang="en-US" altLang="zh-CN" dirty="0">
                  <a:cs typeface="+mn-ea"/>
                  <a:sym typeface="+mn-lt"/>
                </a:rPr>
                <a:t>if traffic demand is sufficient</a:t>
              </a:r>
              <a:endParaRPr kumimoji="1" lang="zh-CN" altLang="en-US" dirty="0">
                <a:cs typeface="+mn-ea"/>
                <a:sym typeface="+mn-lt"/>
              </a:endParaRPr>
            </a:p>
          </p:txBody>
        </p:sp>
      </p:grpSp>
      <p:grpSp>
        <p:nvGrpSpPr>
          <p:cNvPr id="11" name="组合 10">
            <a:extLst>
              <a:ext uri="{FF2B5EF4-FFF2-40B4-BE49-F238E27FC236}">
                <a16:creationId xmlns:a16="http://schemas.microsoft.com/office/drawing/2014/main" id="{A02E65A6-F511-0442-9830-4DC46DC7403D}"/>
              </a:ext>
            </a:extLst>
          </p:cNvPr>
          <p:cNvGrpSpPr/>
          <p:nvPr/>
        </p:nvGrpSpPr>
        <p:grpSpPr>
          <a:xfrm>
            <a:off x="121920" y="5534710"/>
            <a:ext cx="11948159" cy="411480"/>
            <a:chOff x="121920" y="5515388"/>
            <a:chExt cx="11948159" cy="411480"/>
          </a:xfrm>
        </p:grpSpPr>
        <p:sp>
          <p:nvSpPr>
            <p:cNvPr id="78" name="矩形 77">
              <a:extLst>
                <a:ext uri="{FF2B5EF4-FFF2-40B4-BE49-F238E27FC236}">
                  <a16:creationId xmlns:a16="http://schemas.microsoft.com/office/drawing/2014/main" id="{2C60A5AE-AB41-6441-88E3-EFC389D4D719}"/>
                </a:ext>
              </a:extLst>
            </p:cNvPr>
            <p:cNvSpPr/>
            <p:nvPr/>
          </p:nvSpPr>
          <p:spPr>
            <a:xfrm>
              <a:off x="121920" y="5515388"/>
              <a:ext cx="3061432"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2. Work-conservation</a:t>
              </a:r>
              <a:endParaRPr kumimoji="1" lang="zh-CN" altLang="en-US" dirty="0">
                <a:cs typeface="+mn-ea"/>
                <a:sym typeface="+mn-lt"/>
              </a:endParaRPr>
            </a:p>
          </p:txBody>
        </p:sp>
        <p:sp>
          <p:nvSpPr>
            <p:cNvPr id="79" name="矩形 78">
              <a:extLst>
                <a:ext uri="{FF2B5EF4-FFF2-40B4-BE49-F238E27FC236}">
                  <a16:creationId xmlns:a16="http://schemas.microsoft.com/office/drawing/2014/main" id="{1E30907A-9500-8E4B-BBC9-414BCB49323A}"/>
                </a:ext>
              </a:extLst>
            </p:cNvPr>
            <p:cNvSpPr/>
            <p:nvPr/>
          </p:nvSpPr>
          <p:spPr>
            <a:xfrm>
              <a:off x="2851453" y="5515388"/>
              <a:ext cx="9218626" cy="4114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Idle resources can always be highly utilized by applications that have demands</a:t>
              </a:r>
              <a:endParaRPr kumimoji="1" lang="zh-CN" altLang="en-US" dirty="0">
                <a:cs typeface="+mn-ea"/>
                <a:sym typeface="+mn-lt"/>
              </a:endParaRPr>
            </a:p>
          </p:txBody>
        </p:sp>
      </p:grpSp>
      <p:grpSp>
        <p:nvGrpSpPr>
          <p:cNvPr id="12" name="组合 11">
            <a:extLst>
              <a:ext uri="{FF2B5EF4-FFF2-40B4-BE49-F238E27FC236}">
                <a16:creationId xmlns:a16="http://schemas.microsoft.com/office/drawing/2014/main" id="{54D41A8C-A5EA-C246-81AD-3C09FED40984}"/>
              </a:ext>
            </a:extLst>
          </p:cNvPr>
          <p:cNvGrpSpPr/>
          <p:nvPr/>
        </p:nvGrpSpPr>
        <p:grpSpPr>
          <a:xfrm>
            <a:off x="121920" y="6167444"/>
            <a:ext cx="11948159" cy="411480"/>
            <a:chOff x="121920" y="6167444"/>
            <a:chExt cx="11948159" cy="411480"/>
          </a:xfrm>
        </p:grpSpPr>
        <p:sp>
          <p:nvSpPr>
            <p:cNvPr id="80" name="矩形 79">
              <a:extLst>
                <a:ext uri="{FF2B5EF4-FFF2-40B4-BE49-F238E27FC236}">
                  <a16:creationId xmlns:a16="http://schemas.microsoft.com/office/drawing/2014/main" id="{3C09792F-EFE9-FC41-941E-64CAA1A1C0E7}"/>
                </a:ext>
              </a:extLst>
            </p:cNvPr>
            <p:cNvSpPr/>
            <p:nvPr/>
          </p:nvSpPr>
          <p:spPr>
            <a:xfrm>
              <a:off x="121920" y="6167444"/>
              <a:ext cx="3061431"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3. Bounded tail latency</a:t>
              </a:r>
              <a:endParaRPr kumimoji="1" lang="zh-CN" altLang="en-US" dirty="0">
                <a:cs typeface="+mn-ea"/>
                <a:sym typeface="+mn-lt"/>
              </a:endParaRPr>
            </a:p>
          </p:txBody>
        </p:sp>
        <p:sp>
          <p:nvSpPr>
            <p:cNvPr id="81" name="矩形 80">
              <a:extLst>
                <a:ext uri="{FF2B5EF4-FFF2-40B4-BE49-F238E27FC236}">
                  <a16:creationId xmlns:a16="http://schemas.microsoft.com/office/drawing/2014/main" id="{2524888B-3083-DD4E-A1FB-301C89EE79FC}"/>
                </a:ext>
              </a:extLst>
            </p:cNvPr>
            <p:cNvSpPr/>
            <p:nvPr/>
          </p:nvSpPr>
          <p:spPr>
            <a:xfrm>
              <a:off x="2851453" y="6167444"/>
              <a:ext cx="9218626" cy="4114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zh-CN" dirty="0">
                  <a:cs typeface="+mn-ea"/>
                  <a:sym typeface="+mn-lt"/>
                </a:rPr>
                <a:t>End-to-end latency between vNICs is always bounded to a low level</a:t>
              </a:r>
              <a:endParaRPr kumimoji="1" lang="zh-CN" altLang="en-US" dirty="0">
                <a:cs typeface="+mn-ea"/>
                <a:sym typeface="+mn-lt"/>
              </a:endParaRPr>
            </a:p>
          </p:txBody>
        </p:sp>
      </p:grpSp>
      <p:grpSp>
        <p:nvGrpSpPr>
          <p:cNvPr id="8" name="组合 7">
            <a:extLst>
              <a:ext uri="{FF2B5EF4-FFF2-40B4-BE49-F238E27FC236}">
                <a16:creationId xmlns:a16="http://schemas.microsoft.com/office/drawing/2014/main" id="{5E382581-ADDC-1246-B57C-32B2AB8CF6E9}"/>
              </a:ext>
            </a:extLst>
          </p:cNvPr>
          <p:cNvGrpSpPr/>
          <p:nvPr/>
        </p:nvGrpSpPr>
        <p:grpSpPr>
          <a:xfrm>
            <a:off x="7567791" y="3639042"/>
            <a:ext cx="4219015" cy="521930"/>
            <a:chOff x="7613511" y="3639042"/>
            <a:chExt cx="4219015" cy="521930"/>
          </a:xfrm>
        </p:grpSpPr>
        <p:sp>
          <p:nvSpPr>
            <p:cNvPr id="86" name="Cloud Callout 98">
              <a:extLst>
                <a:ext uri="{FF2B5EF4-FFF2-40B4-BE49-F238E27FC236}">
                  <a16:creationId xmlns:a16="http://schemas.microsoft.com/office/drawing/2014/main" id="{8777E4FE-74A4-F642-94DB-B3363F8CA56D}"/>
                </a:ext>
              </a:extLst>
            </p:cNvPr>
            <p:cNvSpPr/>
            <p:nvPr/>
          </p:nvSpPr>
          <p:spPr>
            <a:xfrm>
              <a:off x="7613511" y="3639042"/>
              <a:ext cx="2114747" cy="521930"/>
            </a:xfrm>
            <a:prstGeom prst="cloudCallout">
              <a:avLst>
                <a:gd name="adj1" fmla="val -49167"/>
                <a:gd name="adj2" fmla="val -55309"/>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mn-ea"/>
                <a:sym typeface="+mn-lt"/>
              </a:endParaRPr>
            </a:p>
          </p:txBody>
        </p:sp>
        <p:sp>
          <p:nvSpPr>
            <p:cNvPr id="94" name="Rectangle 106">
              <a:extLst>
                <a:ext uri="{FF2B5EF4-FFF2-40B4-BE49-F238E27FC236}">
                  <a16:creationId xmlns:a16="http://schemas.microsoft.com/office/drawing/2014/main" id="{780A9F05-0524-AF42-948D-307A8CB2E7A6}"/>
                </a:ext>
              </a:extLst>
            </p:cNvPr>
            <p:cNvSpPr/>
            <p:nvPr/>
          </p:nvSpPr>
          <p:spPr>
            <a:xfrm>
              <a:off x="8007560" y="3807019"/>
              <a:ext cx="386750" cy="206199"/>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1"/>
                  </a:solidFill>
                  <a:cs typeface="+mn-ea"/>
                  <a:sym typeface="+mn-lt"/>
                </a:rPr>
                <a:t>B1</a:t>
              </a:r>
            </a:p>
          </p:txBody>
        </p:sp>
        <p:sp>
          <p:nvSpPr>
            <p:cNvPr id="95" name="Rectangle 107">
              <a:extLst>
                <a:ext uri="{FF2B5EF4-FFF2-40B4-BE49-F238E27FC236}">
                  <a16:creationId xmlns:a16="http://schemas.microsoft.com/office/drawing/2014/main" id="{458E0823-C08C-AA40-8D4D-25B98B460302}"/>
                </a:ext>
              </a:extLst>
            </p:cNvPr>
            <p:cNvSpPr/>
            <p:nvPr/>
          </p:nvSpPr>
          <p:spPr>
            <a:xfrm>
              <a:off x="8956405" y="3762175"/>
              <a:ext cx="386750" cy="206199"/>
            </a:xfrm>
            <a:prstGeom prst="rect">
              <a:avLst/>
            </a:prstGeom>
            <a:solidFill>
              <a:schemeClr val="accent1"/>
            </a:solidFill>
            <a:ln w="19050">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solidFill>
                    <a:schemeClr val="bg1"/>
                  </a:solidFill>
                  <a:cs typeface="+mn-ea"/>
                  <a:sym typeface="+mn-lt"/>
                </a:rPr>
                <a:t>B2</a:t>
              </a:r>
            </a:p>
          </p:txBody>
        </p:sp>
        <p:pic>
          <p:nvPicPr>
            <p:cNvPr id="96" name="Picture 108">
              <a:extLst>
                <a:ext uri="{FF2B5EF4-FFF2-40B4-BE49-F238E27FC236}">
                  <a16:creationId xmlns:a16="http://schemas.microsoft.com/office/drawing/2014/main" id="{D7DF245C-A388-F545-9787-D60DEAEDB7C7}"/>
                </a:ext>
              </a:extLst>
            </p:cNvPr>
            <p:cNvPicPr>
              <a:picLocks noChangeAspect="1"/>
            </p:cNvPicPr>
            <p:nvPr/>
          </p:nvPicPr>
          <p:blipFill>
            <a:blip r:embed="rId3"/>
            <a:stretch>
              <a:fillRect/>
            </a:stretch>
          </p:blipFill>
          <p:spPr>
            <a:xfrm>
              <a:off x="8509538" y="3821549"/>
              <a:ext cx="322692" cy="187122"/>
            </a:xfrm>
            <a:prstGeom prst="rect">
              <a:avLst/>
            </a:prstGeom>
          </p:spPr>
        </p:pic>
        <p:cxnSp>
          <p:nvCxnSpPr>
            <p:cNvPr id="97" name="Straight Connector 109">
              <a:extLst>
                <a:ext uri="{FF2B5EF4-FFF2-40B4-BE49-F238E27FC236}">
                  <a16:creationId xmlns:a16="http://schemas.microsoft.com/office/drawing/2014/main" id="{31B4F494-38F0-8D42-AA5E-83BF20DD6A13}"/>
                </a:ext>
              </a:extLst>
            </p:cNvPr>
            <p:cNvCxnSpPr>
              <a:cxnSpLocks/>
              <a:stCxn id="94" idx="3"/>
              <a:endCxn id="96" idx="1"/>
            </p:cNvCxnSpPr>
            <p:nvPr/>
          </p:nvCxnSpPr>
          <p:spPr>
            <a:xfrm>
              <a:off x="8394310" y="3910119"/>
              <a:ext cx="115228" cy="4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110">
              <a:extLst>
                <a:ext uri="{FF2B5EF4-FFF2-40B4-BE49-F238E27FC236}">
                  <a16:creationId xmlns:a16="http://schemas.microsoft.com/office/drawing/2014/main" id="{36430923-3778-2C4D-9C73-04949EB191A7}"/>
                </a:ext>
              </a:extLst>
            </p:cNvPr>
            <p:cNvCxnSpPr>
              <a:cxnSpLocks/>
              <a:stCxn id="96" idx="3"/>
              <a:endCxn id="95" idx="1"/>
            </p:cNvCxnSpPr>
            <p:nvPr/>
          </p:nvCxnSpPr>
          <p:spPr>
            <a:xfrm flipV="1">
              <a:off x="8832230" y="3865275"/>
              <a:ext cx="124175" cy="49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5">
              <a:extLst>
                <a:ext uri="{FF2B5EF4-FFF2-40B4-BE49-F238E27FC236}">
                  <a16:creationId xmlns:a16="http://schemas.microsoft.com/office/drawing/2014/main" id="{2F6CB68C-DC24-0842-B60B-F68049CB79B2}"/>
                </a:ext>
              </a:extLst>
            </p:cNvPr>
            <p:cNvSpPr txBox="1"/>
            <p:nvPr/>
          </p:nvSpPr>
          <p:spPr>
            <a:xfrm>
              <a:off x="9630241" y="3639339"/>
              <a:ext cx="2202285" cy="369332"/>
            </a:xfrm>
            <a:prstGeom prst="rect">
              <a:avLst/>
            </a:prstGeom>
            <a:noFill/>
          </p:spPr>
          <p:txBody>
            <a:bodyPr wrap="square" rtlCol="0">
              <a:spAutoFit/>
            </a:bodyPr>
            <a:lstStyle/>
            <a:p>
              <a:pPr algn="ctr"/>
              <a:r>
                <a:rPr lang="en-US" b="1" dirty="0">
                  <a:solidFill>
                    <a:schemeClr val="accent1">
                      <a:lumMod val="75000"/>
                    </a:schemeClr>
                  </a:solidFill>
                  <a:cs typeface="+mn-ea"/>
                  <a:sym typeface="+mn-lt"/>
                </a:rPr>
                <a:t>Virtual Fabric B</a:t>
              </a:r>
            </a:p>
          </p:txBody>
        </p:sp>
      </p:grpSp>
      <p:sp>
        <p:nvSpPr>
          <p:cNvPr id="138" name="TextBox 15">
            <a:extLst>
              <a:ext uri="{FF2B5EF4-FFF2-40B4-BE49-F238E27FC236}">
                <a16:creationId xmlns:a16="http://schemas.microsoft.com/office/drawing/2014/main" id="{D5CA4A73-B551-ED42-BDD6-7A1E2BC6F70B}"/>
              </a:ext>
            </a:extLst>
          </p:cNvPr>
          <p:cNvSpPr txBox="1"/>
          <p:nvPr/>
        </p:nvSpPr>
        <p:spPr>
          <a:xfrm>
            <a:off x="9689242" y="2263267"/>
            <a:ext cx="1919012" cy="461665"/>
          </a:xfrm>
          <a:prstGeom prst="rect">
            <a:avLst/>
          </a:prstGeom>
          <a:noFill/>
        </p:spPr>
        <p:txBody>
          <a:bodyPr wrap="square" rtlCol="0">
            <a:spAutoFit/>
          </a:bodyPr>
          <a:lstStyle/>
          <a:p>
            <a:pPr algn="ctr"/>
            <a:r>
              <a:rPr lang="en-US" sz="2400" b="1" dirty="0">
                <a:cs typeface="+mn-ea"/>
                <a:sym typeface="+mn-lt"/>
              </a:rPr>
              <a:t>Hose</a:t>
            </a:r>
            <a:r>
              <a:rPr lang="zh-CN" altLang="en-US" sz="2400" b="1" dirty="0">
                <a:cs typeface="+mn-ea"/>
                <a:sym typeface="+mn-lt"/>
              </a:rPr>
              <a:t> </a:t>
            </a:r>
            <a:r>
              <a:rPr lang="en-US" altLang="zh-CN" sz="2400" b="1" dirty="0">
                <a:cs typeface="+mn-ea"/>
                <a:sym typeface="+mn-lt"/>
              </a:rPr>
              <a:t>model</a:t>
            </a:r>
            <a:endParaRPr lang="en-US" sz="2400" b="1" dirty="0">
              <a:cs typeface="+mn-ea"/>
              <a:sym typeface="+mn-lt"/>
            </a:endParaRPr>
          </a:p>
        </p:txBody>
      </p:sp>
      <p:sp>
        <p:nvSpPr>
          <p:cNvPr id="13" name="灯片编号占位符 12">
            <a:extLst>
              <a:ext uri="{FF2B5EF4-FFF2-40B4-BE49-F238E27FC236}">
                <a16:creationId xmlns:a16="http://schemas.microsoft.com/office/drawing/2014/main" id="{C021E1E7-EA2E-9249-A1A9-FA780E2ED421}"/>
              </a:ext>
            </a:extLst>
          </p:cNvPr>
          <p:cNvSpPr>
            <a:spLocks noGrp="1"/>
          </p:cNvSpPr>
          <p:nvPr>
            <p:ph type="sldNum" sz="quarter" idx="2"/>
          </p:nvPr>
        </p:nvSpPr>
        <p:spPr/>
        <p:txBody>
          <a:bodyPr/>
          <a:lstStyle/>
          <a:p>
            <a:fld id="{86CB4B4D-7CA3-9044-876B-883B54F8677D}" type="slidenum">
              <a:rPr lang="en-US" altLang="zh-CN" smtClean="0">
                <a:cs typeface="+mn-ea"/>
                <a:sym typeface="+mn-lt"/>
              </a:rPr>
              <a:t>5</a:t>
            </a:fld>
            <a:endParaRPr lang="en-US" altLang="zh-CN">
              <a:cs typeface="+mn-ea"/>
              <a:sym typeface="+mn-lt"/>
            </a:endParaRPr>
          </a:p>
        </p:txBody>
      </p:sp>
    </p:spTree>
    <p:extLst>
      <p:ext uri="{BB962C8B-B14F-4D97-AF65-F5344CB8AC3E}">
        <p14:creationId xmlns:p14="http://schemas.microsoft.com/office/powerpoint/2010/main" val="3536474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C3E4EC5-D056-643D-7F48-47A588B6921B}"/>
              </a:ext>
            </a:extLst>
          </p:cNvPr>
          <p:cNvSpPr>
            <a:spLocks noGrp="1"/>
          </p:cNvSpPr>
          <p:nvPr>
            <p:ph type="title"/>
          </p:nvPr>
        </p:nvSpPr>
        <p:spPr/>
        <p:txBody>
          <a:bodyPr>
            <a:normAutofit/>
          </a:bodyPr>
          <a:lstStyle/>
          <a:p>
            <a:r>
              <a:rPr lang="en-US" altLang="zh-CN" sz="2800" dirty="0">
                <a:latin typeface="+mn-lt"/>
                <a:ea typeface="+mn-ea"/>
                <a:cs typeface="+mn-ea"/>
                <a:sym typeface="+mn-lt"/>
              </a:rPr>
              <a:t>Existing efforts in both industry and academia</a:t>
            </a:r>
            <a:endParaRPr lang="en-US" sz="2800" dirty="0">
              <a:latin typeface="+mn-lt"/>
              <a:ea typeface="+mn-ea"/>
              <a:cs typeface="+mn-ea"/>
              <a:sym typeface="+mn-lt"/>
            </a:endParaRPr>
          </a:p>
        </p:txBody>
      </p:sp>
      <p:sp>
        <p:nvSpPr>
          <p:cNvPr id="2" name="Slide Number Placeholder 1">
            <a:extLst>
              <a:ext uri="{FF2B5EF4-FFF2-40B4-BE49-F238E27FC236}">
                <a16:creationId xmlns:a16="http://schemas.microsoft.com/office/drawing/2014/main" id="{86F83BA2-4EC9-6E81-621C-FBD9B4F6C0B2}"/>
              </a:ext>
            </a:extLst>
          </p:cNvPr>
          <p:cNvSpPr>
            <a:spLocks noGrp="1"/>
          </p:cNvSpPr>
          <p:nvPr>
            <p:ph type="sldNum" sz="quarter" idx="2"/>
          </p:nvPr>
        </p:nvSpPr>
        <p:spPr/>
        <p:txBody>
          <a:bodyPr/>
          <a:lstStyle/>
          <a:p>
            <a:fld id="{86CB4B4D-7CA3-9044-876B-883B54F8677D}" type="slidenum">
              <a:rPr lang="en-US" smtClean="0">
                <a:cs typeface="+mn-ea"/>
                <a:sym typeface="+mn-lt"/>
              </a:rPr>
              <a:t>6</a:t>
            </a:fld>
            <a:endParaRPr lang="en-US" dirty="0">
              <a:cs typeface="+mn-ea"/>
              <a:sym typeface="+mn-lt"/>
            </a:endParaRPr>
          </a:p>
        </p:txBody>
      </p:sp>
      <p:sp>
        <p:nvSpPr>
          <p:cNvPr id="9" name="TextBox 8">
            <a:extLst>
              <a:ext uri="{FF2B5EF4-FFF2-40B4-BE49-F238E27FC236}">
                <a16:creationId xmlns:a16="http://schemas.microsoft.com/office/drawing/2014/main" id="{8E316830-D15E-F43B-0AC8-77394FBD6F37}"/>
              </a:ext>
            </a:extLst>
          </p:cNvPr>
          <p:cNvSpPr txBox="1"/>
          <p:nvPr/>
        </p:nvSpPr>
        <p:spPr>
          <a:xfrm>
            <a:off x="382297" y="1078044"/>
            <a:ext cx="11660458" cy="4093428"/>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cs typeface="+mn-ea"/>
                <a:sym typeface="+mn-lt"/>
              </a:rPr>
              <a:t>Static</a:t>
            </a:r>
            <a:r>
              <a:rPr lang="zh-CN" altLang="en-US" sz="2000" dirty="0">
                <a:cs typeface="+mn-ea"/>
                <a:sym typeface="+mn-lt"/>
              </a:rPr>
              <a:t> </a:t>
            </a:r>
            <a:r>
              <a:rPr lang="en-US" altLang="zh-CN" sz="2000" dirty="0">
                <a:cs typeface="+mn-ea"/>
                <a:sym typeface="+mn-lt"/>
              </a:rPr>
              <a:t>bandwidth</a:t>
            </a:r>
            <a:r>
              <a:rPr lang="zh-CN" altLang="en-US" sz="2000" dirty="0">
                <a:cs typeface="+mn-ea"/>
                <a:sym typeface="+mn-lt"/>
              </a:rPr>
              <a:t> </a:t>
            </a:r>
            <a:r>
              <a:rPr lang="en-US" altLang="zh-CN" sz="2000" dirty="0">
                <a:cs typeface="+mn-ea"/>
                <a:sym typeface="+mn-lt"/>
              </a:rPr>
              <a:t>reservation</a:t>
            </a:r>
            <a:r>
              <a:rPr lang="zh-CN" altLang="en-US" sz="2000" dirty="0">
                <a:cs typeface="+mn-ea"/>
                <a:sym typeface="+mn-lt"/>
              </a:rPr>
              <a:t> </a:t>
            </a:r>
            <a:endParaRPr lang="en-US" altLang="zh-CN" sz="2000" dirty="0">
              <a:cs typeface="+mn-ea"/>
              <a:sym typeface="+mn-lt"/>
            </a:endParaRPr>
          </a:p>
          <a:p>
            <a:pPr marL="742950" lvl="1" indent="-285750">
              <a:buFont typeface="Arial" panose="020B0604020202020204" pitchFamily="34" charset="0"/>
              <a:buChar char="•"/>
            </a:pPr>
            <a:r>
              <a:rPr lang="en-US" altLang="zh-CN" sz="2000" dirty="0" err="1">
                <a:solidFill>
                  <a:schemeClr val="accent1">
                    <a:lumMod val="75000"/>
                  </a:schemeClr>
                </a:solidFill>
                <a:cs typeface="+mn-ea"/>
                <a:sym typeface="+mn-lt"/>
              </a:rPr>
              <a:t>SecondNet</a:t>
            </a:r>
            <a:r>
              <a:rPr lang="en-US" altLang="zh-CN" sz="2000" dirty="0">
                <a:solidFill>
                  <a:schemeClr val="bg1">
                    <a:lumMod val="50000"/>
                  </a:schemeClr>
                </a:solidFill>
                <a:cs typeface="+mn-ea"/>
                <a:sym typeface="+mn-lt"/>
              </a:rPr>
              <a:t>[CoNEXT’10]</a:t>
            </a:r>
            <a:r>
              <a:rPr lang="en-US" altLang="zh-CN" sz="2000" dirty="0">
                <a:solidFill>
                  <a:schemeClr val="accent1"/>
                </a:solidFill>
                <a:cs typeface="+mn-ea"/>
                <a:sym typeface="+mn-lt"/>
              </a:rPr>
              <a:t>,</a:t>
            </a:r>
            <a:r>
              <a:rPr lang="zh-CN" altLang="en-US" sz="2000" dirty="0">
                <a:solidFill>
                  <a:schemeClr val="bg1">
                    <a:lumMod val="50000"/>
                  </a:schemeClr>
                </a:solidFill>
                <a:cs typeface="+mn-ea"/>
                <a:sym typeface="+mn-lt"/>
              </a:rPr>
              <a:t> </a:t>
            </a:r>
            <a:r>
              <a:rPr lang="en-US" altLang="zh-CN" sz="2000" dirty="0" err="1">
                <a:solidFill>
                  <a:schemeClr val="accent1">
                    <a:lumMod val="75000"/>
                  </a:schemeClr>
                </a:solidFill>
                <a:cs typeface="+mn-ea"/>
                <a:sym typeface="+mn-lt"/>
              </a:rPr>
              <a:t>Oktopus</a:t>
            </a:r>
            <a:r>
              <a:rPr lang="en-US" altLang="zh-CN" sz="2000" dirty="0">
                <a:solidFill>
                  <a:schemeClr val="bg1">
                    <a:lumMod val="50000"/>
                  </a:schemeClr>
                </a:solidFill>
                <a:cs typeface="+mn-ea"/>
                <a:sym typeface="+mn-lt"/>
              </a:rPr>
              <a:t>[SIGCOMM’11]</a:t>
            </a:r>
            <a:r>
              <a:rPr lang="en-US" altLang="zh-CN" sz="2000" dirty="0">
                <a:solidFill>
                  <a:schemeClr val="accent1"/>
                </a:solidFill>
                <a:cs typeface="+mn-ea"/>
                <a:sym typeface="+mn-lt"/>
              </a:rPr>
              <a:t>,</a:t>
            </a:r>
            <a:r>
              <a:rPr lang="zh-CN" altLang="en-US" sz="2000" dirty="0">
                <a:solidFill>
                  <a:schemeClr val="accent1"/>
                </a:solidFill>
                <a:cs typeface="+mn-ea"/>
                <a:sym typeface="+mn-lt"/>
              </a:rPr>
              <a:t> </a:t>
            </a:r>
            <a:r>
              <a:rPr lang="en-US" altLang="zh-CN" sz="2000" dirty="0" err="1">
                <a:solidFill>
                  <a:schemeClr val="accent1">
                    <a:lumMod val="75000"/>
                  </a:schemeClr>
                </a:solidFill>
                <a:cs typeface="+mn-ea"/>
                <a:sym typeface="+mn-lt"/>
              </a:rPr>
              <a:t>CloudMirror</a:t>
            </a:r>
            <a:r>
              <a:rPr lang="en-US" altLang="zh-CN" sz="2000" dirty="0">
                <a:solidFill>
                  <a:schemeClr val="bg1">
                    <a:lumMod val="50000"/>
                  </a:schemeClr>
                </a:solidFill>
                <a:cs typeface="+mn-ea"/>
                <a:sym typeface="+mn-lt"/>
              </a:rPr>
              <a:t>[HotCloud’13]</a:t>
            </a:r>
            <a:r>
              <a:rPr lang="en-US" altLang="zh-CN" sz="2000" dirty="0">
                <a:solidFill>
                  <a:schemeClr val="accent1"/>
                </a:solidFill>
                <a:cs typeface="+mn-ea"/>
                <a:sym typeface="+mn-lt"/>
              </a:rPr>
              <a:t>,</a:t>
            </a:r>
            <a:r>
              <a:rPr lang="zh-CN" altLang="en-US" sz="2000" dirty="0">
                <a:solidFill>
                  <a:schemeClr val="bg1">
                    <a:lumMod val="50000"/>
                  </a:schemeClr>
                </a:solidFill>
                <a:cs typeface="+mn-ea"/>
                <a:sym typeface="+mn-lt"/>
              </a:rPr>
              <a:t> </a:t>
            </a:r>
            <a:r>
              <a:rPr lang="en-US" altLang="zh-CN" sz="2000" dirty="0">
                <a:solidFill>
                  <a:schemeClr val="accent1">
                    <a:lumMod val="75000"/>
                  </a:schemeClr>
                </a:solidFill>
                <a:cs typeface="+mn-ea"/>
                <a:sym typeface="+mn-lt"/>
              </a:rPr>
              <a:t>Silo</a:t>
            </a:r>
            <a:r>
              <a:rPr lang="en-US" altLang="zh-CN" sz="2000" dirty="0">
                <a:solidFill>
                  <a:schemeClr val="bg1">
                    <a:lumMod val="50000"/>
                  </a:schemeClr>
                </a:solidFill>
                <a:cs typeface="+mn-ea"/>
                <a:sym typeface="+mn-lt"/>
              </a:rPr>
              <a:t>[SIGCOMM’15]</a:t>
            </a:r>
          </a:p>
          <a:p>
            <a:pPr marL="742950" lvl="1" indent="-285750">
              <a:buFont typeface="Arial" panose="020B0604020202020204" pitchFamily="34" charset="0"/>
              <a:buChar char="•"/>
            </a:pPr>
            <a:r>
              <a:rPr lang="en-US" altLang="zh-CN" sz="2000" dirty="0">
                <a:solidFill>
                  <a:srgbClr val="C00000"/>
                </a:solidFill>
                <a:cs typeface="+mn-ea"/>
                <a:sym typeface="+mn-lt"/>
              </a:rPr>
              <a:t>Strong</a:t>
            </a:r>
            <a:r>
              <a:rPr lang="zh-CN" altLang="en-US" sz="2000" dirty="0">
                <a:solidFill>
                  <a:srgbClr val="C00000"/>
                </a:solidFill>
                <a:cs typeface="+mn-ea"/>
                <a:sym typeface="+mn-lt"/>
              </a:rPr>
              <a:t> </a:t>
            </a:r>
            <a:r>
              <a:rPr lang="en-US" altLang="zh-CN" sz="2000" dirty="0">
                <a:solidFill>
                  <a:srgbClr val="C00000"/>
                </a:solidFill>
                <a:cs typeface="+mn-ea"/>
                <a:sym typeface="+mn-lt"/>
              </a:rPr>
              <a:t>guarantees</a:t>
            </a:r>
            <a:r>
              <a:rPr lang="zh-CN" altLang="en-US" sz="2000" dirty="0">
                <a:solidFill>
                  <a:srgbClr val="C00000"/>
                </a:solidFill>
                <a:cs typeface="+mn-ea"/>
                <a:sym typeface="+mn-lt"/>
              </a:rPr>
              <a:t> </a:t>
            </a:r>
            <a:r>
              <a:rPr lang="en-US" altLang="zh-CN" sz="2000" dirty="0">
                <a:solidFill>
                  <a:srgbClr val="C00000"/>
                </a:solidFill>
                <a:cs typeface="+mn-ea"/>
                <a:sym typeface="+mn-lt"/>
              </a:rPr>
              <a:t>but</a:t>
            </a:r>
            <a:r>
              <a:rPr lang="zh-CN" altLang="en-US" sz="2000" dirty="0">
                <a:solidFill>
                  <a:srgbClr val="C00000"/>
                </a:solidFill>
                <a:cs typeface="+mn-ea"/>
                <a:sym typeface="+mn-lt"/>
              </a:rPr>
              <a:t> </a:t>
            </a:r>
            <a:r>
              <a:rPr lang="en-US" altLang="zh-CN" sz="2000" dirty="0">
                <a:solidFill>
                  <a:srgbClr val="C00000"/>
                </a:solidFill>
                <a:cs typeface="+mn-ea"/>
                <a:sym typeface="+mn-lt"/>
              </a:rPr>
              <a:t>low</a:t>
            </a:r>
            <a:r>
              <a:rPr lang="zh-CN" altLang="en-US" sz="2000" dirty="0">
                <a:solidFill>
                  <a:srgbClr val="C00000"/>
                </a:solidFill>
                <a:cs typeface="+mn-ea"/>
                <a:sym typeface="+mn-lt"/>
              </a:rPr>
              <a:t> </a:t>
            </a:r>
            <a:r>
              <a:rPr lang="en-US" altLang="zh-CN" sz="2000" dirty="0">
                <a:solidFill>
                  <a:srgbClr val="C00000"/>
                </a:solidFill>
                <a:cs typeface="+mn-ea"/>
                <a:sym typeface="+mn-lt"/>
              </a:rPr>
              <a:t>resource</a:t>
            </a:r>
            <a:r>
              <a:rPr lang="zh-CN" altLang="en-US" sz="2000" dirty="0">
                <a:solidFill>
                  <a:srgbClr val="C00000"/>
                </a:solidFill>
                <a:cs typeface="+mn-ea"/>
                <a:sym typeface="+mn-lt"/>
              </a:rPr>
              <a:t> </a:t>
            </a:r>
            <a:r>
              <a:rPr lang="en-US" altLang="zh-CN" sz="2000" dirty="0">
                <a:solidFill>
                  <a:srgbClr val="C00000"/>
                </a:solidFill>
                <a:cs typeface="+mn-ea"/>
                <a:sym typeface="+mn-lt"/>
              </a:rPr>
              <a:t>utilization</a:t>
            </a:r>
            <a:endParaRPr lang="en-US" altLang="zh-CN" sz="2000" dirty="0">
              <a:cs typeface="+mn-ea"/>
              <a:sym typeface="+mn-lt"/>
            </a:endParaRPr>
          </a:p>
          <a:p>
            <a:pPr marL="285750" indent="-285750">
              <a:buFont typeface="Arial" panose="020B0604020202020204" pitchFamily="34" charset="0"/>
              <a:buChar char="•"/>
            </a:pPr>
            <a:endParaRPr lang="en-US" altLang="zh-CN" sz="2000" dirty="0">
              <a:cs typeface="+mn-ea"/>
              <a:sym typeface="+mn-lt"/>
            </a:endParaRPr>
          </a:p>
          <a:p>
            <a:pPr marL="285750" indent="-285750">
              <a:buFont typeface="Arial" panose="020B0604020202020204" pitchFamily="34" charset="0"/>
              <a:buChar char="•"/>
            </a:pPr>
            <a:r>
              <a:rPr lang="en-US" altLang="zh-CN" sz="2000" dirty="0">
                <a:cs typeface="+mn-ea"/>
                <a:sym typeface="+mn-lt"/>
              </a:rPr>
              <a:t>Traffic</a:t>
            </a:r>
            <a:r>
              <a:rPr lang="zh-CN" altLang="en-US" sz="2000" dirty="0">
                <a:cs typeface="+mn-ea"/>
                <a:sym typeface="+mn-lt"/>
              </a:rPr>
              <a:t> </a:t>
            </a:r>
            <a:r>
              <a:rPr lang="en-US" altLang="zh-CN" sz="2000" dirty="0">
                <a:cs typeface="+mn-ea"/>
                <a:sym typeface="+mn-lt"/>
              </a:rPr>
              <a:t>admission</a:t>
            </a:r>
            <a:r>
              <a:rPr lang="zh-CN" altLang="en-US" sz="2000" dirty="0">
                <a:cs typeface="+mn-ea"/>
                <a:sym typeface="+mn-lt"/>
              </a:rPr>
              <a:t> </a:t>
            </a:r>
            <a:r>
              <a:rPr lang="en-US" altLang="zh-CN" sz="2000" dirty="0">
                <a:cs typeface="+mn-ea"/>
                <a:sym typeface="+mn-lt"/>
              </a:rPr>
              <a:t>control</a:t>
            </a:r>
            <a:r>
              <a:rPr lang="zh-CN" altLang="en-US" sz="2000" dirty="0">
                <a:cs typeface="+mn-ea"/>
                <a:sym typeface="+mn-lt"/>
              </a:rPr>
              <a:t> </a:t>
            </a:r>
            <a:r>
              <a:rPr lang="en-US" altLang="zh-CN" sz="2000" dirty="0">
                <a:cs typeface="+mn-ea"/>
                <a:sym typeface="+mn-lt"/>
              </a:rPr>
              <a:t>at</a:t>
            </a:r>
            <a:r>
              <a:rPr lang="zh-CN" altLang="en-US" sz="2000" dirty="0">
                <a:cs typeface="+mn-ea"/>
                <a:sym typeface="+mn-lt"/>
              </a:rPr>
              <a:t> </a:t>
            </a:r>
            <a:r>
              <a:rPr lang="en-US" altLang="zh-CN" sz="2000" dirty="0">
                <a:cs typeface="+mn-ea"/>
                <a:sym typeface="+mn-lt"/>
              </a:rPr>
              <a:t>the</a:t>
            </a:r>
            <a:r>
              <a:rPr lang="zh-CN" altLang="en-US" sz="2000" dirty="0">
                <a:cs typeface="+mn-ea"/>
                <a:sym typeface="+mn-lt"/>
              </a:rPr>
              <a:t> </a:t>
            </a:r>
            <a:r>
              <a:rPr lang="en-US" altLang="zh-CN" sz="2000" dirty="0">
                <a:cs typeface="+mn-ea"/>
                <a:sym typeface="+mn-lt"/>
              </a:rPr>
              <a:t>end-host</a:t>
            </a:r>
            <a:r>
              <a:rPr lang="zh-CN" altLang="en-US" sz="2000" dirty="0">
                <a:cs typeface="+mn-ea"/>
                <a:sym typeface="+mn-lt"/>
              </a:rPr>
              <a:t> </a:t>
            </a:r>
            <a:endParaRPr lang="en-US" altLang="zh-CN" sz="2000" dirty="0">
              <a:cs typeface="+mn-ea"/>
              <a:sym typeface="+mn-lt"/>
            </a:endParaRPr>
          </a:p>
          <a:p>
            <a:pPr marL="742950" lvl="1" indent="-285750">
              <a:buFont typeface="Arial" panose="020B0604020202020204" pitchFamily="34" charset="0"/>
              <a:buChar char="•"/>
            </a:pPr>
            <a:r>
              <a:rPr lang="en-US" altLang="zh-CN" sz="2000" dirty="0" err="1">
                <a:solidFill>
                  <a:schemeClr val="accent1">
                    <a:lumMod val="75000"/>
                  </a:schemeClr>
                </a:solidFill>
                <a:cs typeface="+mn-ea"/>
                <a:sym typeface="+mn-lt"/>
              </a:rPr>
              <a:t>PicNIC</a:t>
            </a:r>
            <a:r>
              <a:rPr lang="en-US" altLang="zh-CN" sz="2000" dirty="0">
                <a:solidFill>
                  <a:schemeClr val="bg1">
                    <a:lumMod val="50000"/>
                  </a:schemeClr>
                </a:solidFill>
                <a:cs typeface="+mn-ea"/>
                <a:sym typeface="+mn-lt"/>
              </a:rPr>
              <a:t>[SIGCOMM’19]</a:t>
            </a:r>
            <a:r>
              <a:rPr lang="en-US" altLang="zh-CN" sz="2000" dirty="0">
                <a:solidFill>
                  <a:schemeClr val="accent1"/>
                </a:solidFill>
                <a:cs typeface="+mn-ea"/>
                <a:sym typeface="+mn-lt"/>
              </a:rPr>
              <a:t>,</a:t>
            </a:r>
            <a:r>
              <a:rPr lang="zh-CN" altLang="en-US" sz="2000" dirty="0">
                <a:solidFill>
                  <a:schemeClr val="bg1">
                    <a:lumMod val="50000"/>
                  </a:schemeClr>
                </a:solidFill>
                <a:cs typeface="+mn-ea"/>
                <a:sym typeface="+mn-lt"/>
              </a:rPr>
              <a:t> </a:t>
            </a:r>
            <a:r>
              <a:rPr lang="en-US" altLang="zh-CN" sz="2000" dirty="0" err="1">
                <a:solidFill>
                  <a:schemeClr val="accent1">
                    <a:lumMod val="75000"/>
                  </a:schemeClr>
                </a:solidFill>
                <a:cs typeface="+mn-ea"/>
                <a:sym typeface="+mn-lt"/>
              </a:rPr>
              <a:t>EyeQ</a:t>
            </a:r>
            <a:r>
              <a:rPr lang="en-US" altLang="zh-CN" sz="2000" dirty="0">
                <a:solidFill>
                  <a:schemeClr val="bg1">
                    <a:lumMod val="50000"/>
                  </a:schemeClr>
                </a:solidFill>
                <a:cs typeface="+mn-ea"/>
                <a:sym typeface="+mn-lt"/>
              </a:rPr>
              <a:t>[NSDI’13]</a:t>
            </a:r>
            <a:r>
              <a:rPr lang="en-US" altLang="zh-CN" sz="2000" dirty="0">
                <a:solidFill>
                  <a:schemeClr val="accent1"/>
                </a:solidFill>
                <a:cs typeface="+mn-ea"/>
                <a:sym typeface="+mn-lt"/>
              </a:rPr>
              <a:t>,</a:t>
            </a:r>
            <a:r>
              <a:rPr lang="zh-CN" altLang="en-US" sz="2000" dirty="0">
                <a:solidFill>
                  <a:schemeClr val="bg1">
                    <a:lumMod val="50000"/>
                  </a:schemeClr>
                </a:solidFill>
                <a:cs typeface="+mn-ea"/>
                <a:sym typeface="+mn-lt"/>
              </a:rPr>
              <a:t> </a:t>
            </a:r>
            <a:r>
              <a:rPr lang="en-US" altLang="zh-CN" sz="2000" dirty="0" err="1">
                <a:solidFill>
                  <a:schemeClr val="accent1">
                    <a:lumMod val="75000"/>
                  </a:schemeClr>
                </a:solidFill>
                <a:cs typeface="+mn-ea"/>
                <a:sym typeface="+mn-lt"/>
              </a:rPr>
              <a:t>GateKeeper</a:t>
            </a:r>
            <a:r>
              <a:rPr lang="en-US" altLang="zh-CN" sz="2000" dirty="0">
                <a:solidFill>
                  <a:schemeClr val="bg1">
                    <a:lumMod val="50000"/>
                  </a:schemeClr>
                </a:solidFill>
                <a:cs typeface="+mn-ea"/>
                <a:sym typeface="+mn-lt"/>
              </a:rPr>
              <a:t>[WIOV’11]</a:t>
            </a:r>
          </a:p>
          <a:p>
            <a:pPr marL="742950" lvl="1" indent="-285750">
              <a:buFont typeface="Arial" panose="020B0604020202020204" pitchFamily="34" charset="0"/>
              <a:buChar char="•"/>
            </a:pPr>
            <a:r>
              <a:rPr lang="en-US" altLang="zh-CN" sz="2000" dirty="0">
                <a:solidFill>
                  <a:srgbClr val="C00000"/>
                </a:solidFill>
                <a:cs typeface="+mn-ea"/>
                <a:sym typeface="+mn-lt"/>
              </a:rPr>
              <a:t>Bandwidth</a:t>
            </a:r>
            <a:r>
              <a:rPr lang="zh-CN" altLang="en-US" sz="2000" dirty="0">
                <a:solidFill>
                  <a:srgbClr val="C00000"/>
                </a:solidFill>
                <a:cs typeface="+mn-ea"/>
                <a:sym typeface="+mn-lt"/>
              </a:rPr>
              <a:t> </a:t>
            </a:r>
            <a:r>
              <a:rPr lang="en-US" altLang="zh-CN" sz="2000" dirty="0">
                <a:solidFill>
                  <a:srgbClr val="C00000"/>
                </a:solidFill>
                <a:cs typeface="+mn-ea"/>
                <a:sym typeface="+mn-lt"/>
              </a:rPr>
              <a:t>guarantee</a:t>
            </a:r>
            <a:r>
              <a:rPr lang="zh-CN" altLang="en-US" sz="2000" dirty="0">
                <a:solidFill>
                  <a:srgbClr val="C00000"/>
                </a:solidFill>
                <a:cs typeface="+mn-ea"/>
                <a:sym typeface="+mn-lt"/>
              </a:rPr>
              <a:t> </a:t>
            </a:r>
            <a:r>
              <a:rPr lang="en-US" altLang="zh-CN" sz="2000" dirty="0">
                <a:solidFill>
                  <a:srgbClr val="C00000"/>
                </a:solidFill>
                <a:cs typeface="+mn-ea"/>
                <a:sym typeface="+mn-lt"/>
              </a:rPr>
              <a:t>at</a:t>
            </a:r>
            <a:r>
              <a:rPr lang="zh-CN" altLang="en-US" sz="2000" dirty="0">
                <a:solidFill>
                  <a:srgbClr val="C00000"/>
                </a:solidFill>
                <a:cs typeface="+mn-ea"/>
                <a:sym typeface="+mn-lt"/>
              </a:rPr>
              <a:t> </a:t>
            </a:r>
            <a:r>
              <a:rPr lang="en-US" altLang="zh-CN" sz="2000" dirty="0">
                <a:solidFill>
                  <a:srgbClr val="C00000"/>
                </a:solidFill>
                <a:cs typeface="+mn-ea"/>
                <a:sym typeface="+mn-lt"/>
              </a:rPr>
              <a:t>edges,</a:t>
            </a:r>
            <a:r>
              <a:rPr lang="zh-CN" altLang="en-US" sz="2000" dirty="0">
                <a:solidFill>
                  <a:srgbClr val="C00000"/>
                </a:solidFill>
                <a:cs typeface="+mn-ea"/>
                <a:sym typeface="+mn-lt"/>
              </a:rPr>
              <a:t>  </a:t>
            </a:r>
            <a:r>
              <a:rPr lang="en-US" altLang="zh-CN" sz="2000" dirty="0">
                <a:solidFill>
                  <a:srgbClr val="C00000"/>
                </a:solidFill>
                <a:cs typeface="+mn-ea"/>
                <a:sym typeface="+mn-lt"/>
              </a:rPr>
              <a:t>but</a:t>
            </a:r>
            <a:r>
              <a:rPr lang="zh-CN" altLang="en-US" sz="2000" dirty="0">
                <a:solidFill>
                  <a:srgbClr val="C00000"/>
                </a:solidFill>
                <a:cs typeface="+mn-ea"/>
                <a:sym typeface="+mn-lt"/>
              </a:rPr>
              <a:t> </a:t>
            </a:r>
            <a:r>
              <a:rPr lang="en-US" altLang="zh-CN" sz="2000" dirty="0">
                <a:solidFill>
                  <a:srgbClr val="C00000"/>
                </a:solidFill>
                <a:cs typeface="+mn-ea"/>
                <a:sym typeface="+mn-lt"/>
              </a:rPr>
              <a:t>cannot</a:t>
            </a:r>
            <a:r>
              <a:rPr lang="zh-CN" altLang="en-US" sz="2000" dirty="0">
                <a:solidFill>
                  <a:srgbClr val="C00000"/>
                </a:solidFill>
                <a:cs typeface="+mn-ea"/>
                <a:sym typeface="+mn-lt"/>
              </a:rPr>
              <a:t> </a:t>
            </a:r>
            <a:r>
              <a:rPr lang="en-US" altLang="zh-CN" sz="2000" dirty="0">
                <a:solidFill>
                  <a:srgbClr val="C00000"/>
                </a:solidFill>
                <a:cs typeface="+mn-ea"/>
                <a:sym typeface="+mn-lt"/>
              </a:rPr>
              <a:t>handle</a:t>
            </a:r>
            <a:r>
              <a:rPr lang="zh-CN" altLang="en-US" sz="2000" dirty="0">
                <a:solidFill>
                  <a:srgbClr val="C00000"/>
                </a:solidFill>
                <a:cs typeface="+mn-ea"/>
                <a:sym typeface="+mn-lt"/>
              </a:rPr>
              <a:t> </a:t>
            </a:r>
            <a:r>
              <a:rPr lang="en-US" altLang="zh-CN" sz="2000" dirty="0">
                <a:solidFill>
                  <a:srgbClr val="C00000"/>
                </a:solidFill>
                <a:cs typeface="+mn-ea"/>
                <a:sym typeface="+mn-lt"/>
              </a:rPr>
              <a:t>congestion</a:t>
            </a:r>
            <a:r>
              <a:rPr lang="zh-CN" altLang="en-US" sz="2000" dirty="0">
                <a:solidFill>
                  <a:srgbClr val="C00000"/>
                </a:solidFill>
                <a:cs typeface="+mn-ea"/>
                <a:sym typeface="+mn-lt"/>
              </a:rPr>
              <a:t> </a:t>
            </a:r>
            <a:r>
              <a:rPr lang="en-US" altLang="zh-CN" sz="2000" dirty="0">
                <a:solidFill>
                  <a:srgbClr val="C00000"/>
                </a:solidFill>
                <a:cs typeface="+mn-ea"/>
                <a:sym typeface="+mn-lt"/>
              </a:rPr>
              <a:t>in</a:t>
            </a:r>
            <a:r>
              <a:rPr lang="zh-CN" altLang="en-US" sz="2000" dirty="0">
                <a:solidFill>
                  <a:srgbClr val="C00000"/>
                </a:solidFill>
                <a:cs typeface="+mn-ea"/>
                <a:sym typeface="+mn-lt"/>
              </a:rPr>
              <a:t> </a:t>
            </a:r>
            <a:r>
              <a:rPr lang="en-US" altLang="zh-CN" sz="2000" dirty="0">
                <a:solidFill>
                  <a:srgbClr val="C00000"/>
                </a:solidFill>
                <a:cs typeface="+mn-ea"/>
                <a:sym typeface="+mn-lt"/>
              </a:rPr>
              <a:t>the</a:t>
            </a:r>
            <a:r>
              <a:rPr lang="zh-CN" altLang="en-US" sz="2000" dirty="0">
                <a:solidFill>
                  <a:srgbClr val="C00000"/>
                </a:solidFill>
                <a:cs typeface="+mn-ea"/>
                <a:sym typeface="+mn-lt"/>
              </a:rPr>
              <a:t> </a:t>
            </a:r>
            <a:r>
              <a:rPr lang="en-US" altLang="zh-CN" sz="2000" dirty="0">
                <a:solidFill>
                  <a:srgbClr val="C00000"/>
                </a:solidFill>
                <a:cs typeface="+mn-ea"/>
                <a:sym typeface="+mn-lt"/>
              </a:rPr>
              <a:t>fabric</a:t>
            </a:r>
          </a:p>
          <a:p>
            <a:pPr marL="742950" lvl="1" indent="-285750">
              <a:buFont typeface="Arial" panose="020B0604020202020204" pitchFamily="34" charset="0"/>
              <a:buChar char="•"/>
            </a:pPr>
            <a:endParaRPr lang="en-US" altLang="zh-CN" sz="2000" dirty="0">
              <a:solidFill>
                <a:srgbClr val="C00000"/>
              </a:solidFill>
              <a:cs typeface="+mn-ea"/>
              <a:sym typeface="+mn-lt"/>
            </a:endParaRPr>
          </a:p>
          <a:p>
            <a:pPr marL="742950" lvl="1" indent="-285750">
              <a:buFont typeface="Arial" panose="020B0604020202020204" pitchFamily="34" charset="0"/>
              <a:buChar char="•"/>
            </a:pPr>
            <a:endParaRPr lang="en-US" altLang="zh-CN" sz="2000" dirty="0">
              <a:cs typeface="+mn-ea"/>
              <a:sym typeface="+mn-lt"/>
            </a:endParaRPr>
          </a:p>
          <a:p>
            <a:pPr marL="285750" indent="-285750">
              <a:buFont typeface="Arial" panose="020B0604020202020204" pitchFamily="34" charset="0"/>
              <a:buChar char="•"/>
            </a:pPr>
            <a:r>
              <a:rPr lang="en-US" altLang="zh-CN" sz="2000" dirty="0">
                <a:cs typeface="+mn-ea"/>
                <a:sym typeface="+mn-lt"/>
              </a:rPr>
              <a:t>Weighted</a:t>
            </a:r>
            <a:r>
              <a:rPr lang="zh-CN" altLang="en-US" sz="2000" dirty="0">
                <a:cs typeface="+mn-ea"/>
                <a:sym typeface="+mn-lt"/>
              </a:rPr>
              <a:t> </a:t>
            </a:r>
            <a:r>
              <a:rPr lang="en-US" altLang="zh-CN" sz="2000" dirty="0">
                <a:cs typeface="+mn-ea"/>
                <a:sym typeface="+mn-lt"/>
              </a:rPr>
              <a:t>congestion</a:t>
            </a:r>
            <a:r>
              <a:rPr lang="zh-CN" altLang="en-US" sz="2000" dirty="0">
                <a:cs typeface="+mn-ea"/>
                <a:sym typeface="+mn-lt"/>
              </a:rPr>
              <a:t> </a:t>
            </a:r>
            <a:r>
              <a:rPr lang="en-US" altLang="zh-CN" sz="2000" dirty="0">
                <a:cs typeface="+mn-ea"/>
                <a:sym typeface="+mn-lt"/>
              </a:rPr>
              <a:t>control</a:t>
            </a:r>
            <a:r>
              <a:rPr lang="zh-CN" altLang="en-US" sz="2000" dirty="0">
                <a:cs typeface="+mn-ea"/>
                <a:sym typeface="+mn-lt"/>
              </a:rPr>
              <a:t> </a:t>
            </a:r>
            <a:r>
              <a:rPr lang="en-US" altLang="zh-CN" sz="2000" dirty="0">
                <a:cs typeface="+mn-ea"/>
                <a:sym typeface="+mn-lt"/>
              </a:rPr>
              <a:t>(WCC) </a:t>
            </a:r>
          </a:p>
          <a:p>
            <a:pPr marL="742950" lvl="1" indent="-285750">
              <a:buFont typeface="Arial" panose="020B0604020202020204" pitchFamily="34" charset="0"/>
              <a:buChar char="•"/>
            </a:pPr>
            <a:r>
              <a:rPr lang="en-US" altLang="zh-CN" sz="2000" dirty="0">
                <a:solidFill>
                  <a:schemeClr val="accent1">
                    <a:lumMod val="75000"/>
                  </a:schemeClr>
                </a:solidFill>
                <a:cs typeface="+mn-ea"/>
                <a:sym typeface="+mn-lt"/>
              </a:rPr>
              <a:t>Seawall</a:t>
            </a:r>
            <a:r>
              <a:rPr lang="en-US" altLang="zh-CN" sz="2000" dirty="0">
                <a:solidFill>
                  <a:schemeClr val="bg1">
                    <a:lumMod val="50000"/>
                  </a:schemeClr>
                </a:solidFill>
                <a:cs typeface="+mn-ea"/>
                <a:sym typeface="+mn-lt"/>
              </a:rPr>
              <a:t>[NSDI’11]</a:t>
            </a:r>
            <a:r>
              <a:rPr lang="en-US" altLang="zh-CN" sz="2000" dirty="0">
                <a:solidFill>
                  <a:schemeClr val="accent1"/>
                </a:solidFill>
                <a:cs typeface="+mn-ea"/>
                <a:sym typeface="+mn-lt"/>
              </a:rPr>
              <a:t>,</a:t>
            </a:r>
            <a:r>
              <a:rPr lang="zh-CN" altLang="en-US" sz="2000" dirty="0">
                <a:solidFill>
                  <a:schemeClr val="accent1"/>
                </a:solidFill>
                <a:cs typeface="+mn-ea"/>
                <a:sym typeface="+mn-lt"/>
              </a:rPr>
              <a:t> </a:t>
            </a:r>
            <a:r>
              <a:rPr lang="en-US" altLang="zh-CN" sz="2000" dirty="0" err="1">
                <a:solidFill>
                  <a:schemeClr val="accent1">
                    <a:lumMod val="75000"/>
                  </a:schemeClr>
                </a:solidFill>
                <a:cs typeface="+mn-ea"/>
                <a:sym typeface="+mn-lt"/>
              </a:rPr>
              <a:t>FairCloud</a:t>
            </a:r>
            <a:r>
              <a:rPr lang="en-US" altLang="zh-CN" sz="2000" dirty="0">
                <a:solidFill>
                  <a:schemeClr val="bg1">
                    <a:lumMod val="50000"/>
                  </a:schemeClr>
                </a:solidFill>
                <a:cs typeface="+mn-ea"/>
                <a:sym typeface="+mn-lt"/>
              </a:rPr>
              <a:t>[SIGCOMM’12]</a:t>
            </a:r>
            <a:r>
              <a:rPr lang="en-US" altLang="zh-CN" sz="2000" dirty="0">
                <a:solidFill>
                  <a:schemeClr val="accent1"/>
                </a:solidFill>
                <a:cs typeface="+mn-ea"/>
                <a:sym typeface="+mn-lt"/>
              </a:rPr>
              <a:t>,</a:t>
            </a:r>
            <a:r>
              <a:rPr lang="zh-CN" altLang="en-US" sz="2000" dirty="0">
                <a:solidFill>
                  <a:schemeClr val="bg1">
                    <a:lumMod val="50000"/>
                  </a:schemeClr>
                </a:solidFill>
                <a:cs typeface="+mn-ea"/>
                <a:sym typeface="+mn-lt"/>
              </a:rPr>
              <a:t> </a:t>
            </a:r>
            <a:r>
              <a:rPr lang="en-US" altLang="zh-CN" sz="2000" dirty="0" err="1">
                <a:solidFill>
                  <a:schemeClr val="accent1">
                    <a:lumMod val="75000"/>
                  </a:schemeClr>
                </a:solidFill>
                <a:cs typeface="+mn-ea"/>
                <a:sym typeface="+mn-lt"/>
              </a:rPr>
              <a:t>ElasticSwitch</a:t>
            </a:r>
            <a:r>
              <a:rPr lang="en-US" altLang="zh-CN" sz="2000" dirty="0">
                <a:solidFill>
                  <a:schemeClr val="bg1">
                    <a:lumMod val="50000"/>
                  </a:schemeClr>
                </a:solidFill>
                <a:cs typeface="+mn-ea"/>
                <a:sym typeface="+mn-lt"/>
              </a:rPr>
              <a:t>[SIGCOMM’13]</a:t>
            </a:r>
          </a:p>
          <a:p>
            <a:pPr marL="742950" lvl="1" indent="-285750">
              <a:buFont typeface="Arial" panose="020B0604020202020204" pitchFamily="34" charset="0"/>
              <a:buChar char="•"/>
            </a:pPr>
            <a:r>
              <a:rPr lang="en-US" altLang="zh-CN" sz="2000" dirty="0">
                <a:solidFill>
                  <a:srgbClr val="C00000"/>
                </a:solidFill>
                <a:cs typeface="+mn-ea"/>
                <a:sym typeface="+mn-lt"/>
              </a:rPr>
              <a:t>Runtime</a:t>
            </a:r>
            <a:r>
              <a:rPr lang="zh-CN" altLang="en-US" sz="2000" dirty="0">
                <a:solidFill>
                  <a:srgbClr val="C00000"/>
                </a:solidFill>
                <a:cs typeface="+mn-ea"/>
                <a:sym typeface="+mn-lt"/>
              </a:rPr>
              <a:t> </a:t>
            </a:r>
            <a:r>
              <a:rPr lang="en-US" altLang="zh-CN" sz="2000" dirty="0">
                <a:solidFill>
                  <a:srgbClr val="C00000"/>
                </a:solidFill>
                <a:cs typeface="+mn-ea"/>
                <a:sym typeface="+mn-lt"/>
              </a:rPr>
              <a:t>fabric</a:t>
            </a:r>
            <a:r>
              <a:rPr lang="zh-CN" altLang="en-US" sz="2000" dirty="0">
                <a:solidFill>
                  <a:srgbClr val="C00000"/>
                </a:solidFill>
                <a:cs typeface="+mn-ea"/>
                <a:sym typeface="+mn-lt"/>
              </a:rPr>
              <a:t> </a:t>
            </a:r>
            <a:r>
              <a:rPr lang="en-US" altLang="zh-CN" sz="2000" dirty="0">
                <a:solidFill>
                  <a:srgbClr val="C00000"/>
                </a:solidFill>
                <a:cs typeface="+mn-ea"/>
                <a:sym typeface="+mn-lt"/>
              </a:rPr>
              <a:t>bandwidth</a:t>
            </a:r>
            <a:r>
              <a:rPr lang="zh-CN" altLang="en-US" sz="2000" dirty="0">
                <a:solidFill>
                  <a:srgbClr val="C00000"/>
                </a:solidFill>
                <a:cs typeface="+mn-ea"/>
                <a:sym typeface="+mn-lt"/>
              </a:rPr>
              <a:t> </a:t>
            </a:r>
            <a:r>
              <a:rPr lang="en-US" altLang="zh-CN" sz="2000" dirty="0">
                <a:solidFill>
                  <a:srgbClr val="C00000"/>
                </a:solidFill>
                <a:cs typeface="+mn-ea"/>
                <a:sym typeface="+mn-lt"/>
              </a:rPr>
              <a:t>allocation</a:t>
            </a:r>
            <a:r>
              <a:rPr lang="zh-CN" altLang="en-US" sz="2000" dirty="0">
                <a:solidFill>
                  <a:srgbClr val="C00000"/>
                </a:solidFill>
                <a:cs typeface="+mn-ea"/>
                <a:sym typeface="+mn-lt"/>
              </a:rPr>
              <a:t> </a:t>
            </a:r>
            <a:r>
              <a:rPr lang="en-US" altLang="zh-CN" sz="2000" dirty="0">
                <a:solidFill>
                  <a:srgbClr val="C00000"/>
                </a:solidFill>
                <a:cs typeface="+mn-ea"/>
                <a:sym typeface="+mn-lt"/>
              </a:rPr>
              <a:t>but</a:t>
            </a:r>
            <a:r>
              <a:rPr lang="zh-CN" altLang="en-US" sz="2000" dirty="0">
                <a:solidFill>
                  <a:srgbClr val="C00000"/>
                </a:solidFill>
                <a:cs typeface="+mn-ea"/>
                <a:sym typeface="+mn-lt"/>
              </a:rPr>
              <a:t> </a:t>
            </a:r>
            <a:r>
              <a:rPr lang="en-US" altLang="zh-CN" sz="2000" dirty="0">
                <a:solidFill>
                  <a:srgbClr val="C00000"/>
                </a:solidFill>
                <a:cs typeface="+mn-ea"/>
                <a:sym typeface="+mn-lt"/>
              </a:rPr>
              <a:t>with</a:t>
            </a:r>
            <a:r>
              <a:rPr lang="zh-CN" altLang="en-US" sz="2000" dirty="0">
                <a:solidFill>
                  <a:srgbClr val="C00000"/>
                </a:solidFill>
                <a:cs typeface="+mn-ea"/>
                <a:sym typeface="+mn-lt"/>
              </a:rPr>
              <a:t> </a:t>
            </a:r>
            <a:r>
              <a:rPr lang="en-US" altLang="zh-CN" sz="2000" dirty="0">
                <a:solidFill>
                  <a:srgbClr val="C00000"/>
                </a:solidFill>
                <a:cs typeface="+mn-ea"/>
                <a:sym typeface="+mn-lt"/>
              </a:rPr>
              <a:t>slow</a:t>
            </a:r>
            <a:r>
              <a:rPr lang="zh-CN" altLang="en-US" sz="2000" dirty="0">
                <a:solidFill>
                  <a:srgbClr val="C00000"/>
                </a:solidFill>
                <a:cs typeface="+mn-ea"/>
                <a:sym typeface="+mn-lt"/>
              </a:rPr>
              <a:t> </a:t>
            </a:r>
            <a:r>
              <a:rPr lang="en-US" altLang="zh-CN" sz="2000" dirty="0">
                <a:solidFill>
                  <a:srgbClr val="C00000"/>
                </a:solidFill>
                <a:cs typeface="+mn-ea"/>
                <a:sym typeface="+mn-lt"/>
              </a:rPr>
              <a:t>convergence</a:t>
            </a:r>
          </a:p>
          <a:p>
            <a:pPr marL="285750" indent="-285750">
              <a:buFont typeface="Arial" panose="020B0604020202020204" pitchFamily="34" charset="0"/>
              <a:buChar char="•"/>
            </a:pPr>
            <a:endParaRPr lang="en-US" altLang="zh-CN" sz="2000" dirty="0">
              <a:cs typeface="+mn-ea"/>
              <a:sym typeface="+mn-lt"/>
            </a:endParaRPr>
          </a:p>
        </p:txBody>
      </p:sp>
      <p:sp>
        <p:nvSpPr>
          <p:cNvPr id="11" name="TextBox 10">
            <a:extLst>
              <a:ext uri="{FF2B5EF4-FFF2-40B4-BE49-F238E27FC236}">
                <a16:creationId xmlns:a16="http://schemas.microsoft.com/office/drawing/2014/main" id="{96763CE7-34CC-A013-91C7-00BCAA1657F3}"/>
              </a:ext>
            </a:extLst>
          </p:cNvPr>
          <p:cNvSpPr txBox="1"/>
          <p:nvPr/>
        </p:nvSpPr>
        <p:spPr>
          <a:xfrm>
            <a:off x="289932" y="3854735"/>
            <a:ext cx="184731" cy="369332"/>
          </a:xfrm>
          <a:prstGeom prst="rect">
            <a:avLst/>
          </a:prstGeom>
          <a:noFill/>
        </p:spPr>
        <p:txBody>
          <a:bodyPr wrap="none" rtlCol="0">
            <a:spAutoFit/>
          </a:bodyPr>
          <a:lstStyle/>
          <a:p>
            <a:endParaRPr lang="en-US" altLang="zh-CN" dirty="0">
              <a:cs typeface="+mn-ea"/>
              <a:sym typeface="+mn-lt"/>
            </a:endParaRPr>
          </a:p>
        </p:txBody>
      </p:sp>
      <p:sp>
        <p:nvSpPr>
          <p:cNvPr id="12" name="TextBox 11">
            <a:extLst>
              <a:ext uri="{FF2B5EF4-FFF2-40B4-BE49-F238E27FC236}">
                <a16:creationId xmlns:a16="http://schemas.microsoft.com/office/drawing/2014/main" id="{68C81365-FADB-FEF4-5EA4-3B385A60B8FD}"/>
              </a:ext>
            </a:extLst>
          </p:cNvPr>
          <p:cNvSpPr txBox="1"/>
          <p:nvPr/>
        </p:nvSpPr>
        <p:spPr>
          <a:xfrm>
            <a:off x="397727" y="4925251"/>
            <a:ext cx="184731" cy="369332"/>
          </a:xfrm>
          <a:prstGeom prst="rect">
            <a:avLst/>
          </a:prstGeom>
          <a:noFill/>
        </p:spPr>
        <p:txBody>
          <a:bodyPr wrap="none" rtlCol="0">
            <a:spAutoFit/>
          </a:bodyPr>
          <a:lstStyle/>
          <a:p>
            <a:endParaRPr lang="en-US" altLang="zh-CN" dirty="0">
              <a:cs typeface="+mn-ea"/>
              <a:sym typeface="+mn-lt"/>
            </a:endParaRPr>
          </a:p>
        </p:txBody>
      </p:sp>
      <p:sp>
        <p:nvSpPr>
          <p:cNvPr id="14" name="Rectangle 13">
            <a:extLst>
              <a:ext uri="{FF2B5EF4-FFF2-40B4-BE49-F238E27FC236}">
                <a16:creationId xmlns:a16="http://schemas.microsoft.com/office/drawing/2014/main" id="{54C71625-5816-E6ED-A1B8-0F9CBE545A8B}"/>
              </a:ext>
            </a:extLst>
          </p:cNvPr>
          <p:cNvSpPr/>
          <p:nvPr/>
        </p:nvSpPr>
        <p:spPr>
          <a:xfrm>
            <a:off x="719154" y="5109917"/>
            <a:ext cx="10986744" cy="1333698"/>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2000" dirty="0">
                <a:cs typeface="+mn-ea"/>
                <a:sym typeface="+mn-lt"/>
              </a:rPr>
              <a:t>We use</a:t>
            </a:r>
            <a:r>
              <a:rPr lang="zh-CN" altLang="en-US" sz="2000" dirty="0">
                <a:cs typeface="+mn-ea"/>
                <a:sym typeface="+mn-lt"/>
              </a:rPr>
              <a:t> </a:t>
            </a:r>
            <a:r>
              <a:rPr lang="en-US" altLang="zh-CN" sz="2000" dirty="0" err="1">
                <a:solidFill>
                  <a:srgbClr val="C00000"/>
                </a:solidFill>
                <a:cs typeface="+mn-ea"/>
                <a:sym typeface="+mn-lt"/>
              </a:rPr>
              <a:t>PicNIC</a:t>
            </a:r>
            <a:r>
              <a:rPr lang="zh-CN" altLang="en-US" sz="2000" dirty="0">
                <a:solidFill>
                  <a:srgbClr val="C00000"/>
                </a:solidFill>
                <a:cs typeface="+mn-ea"/>
                <a:sym typeface="+mn-lt"/>
              </a:rPr>
              <a:t> </a:t>
            </a:r>
            <a:r>
              <a:rPr lang="en-US" altLang="zh-CN" sz="2000" dirty="0">
                <a:solidFill>
                  <a:srgbClr val="C00000"/>
                </a:solidFill>
                <a:cs typeface="+mn-ea"/>
                <a:sym typeface="+mn-lt"/>
              </a:rPr>
              <a:t>+</a:t>
            </a:r>
            <a:r>
              <a:rPr lang="zh-CN" altLang="en-US" sz="2000" dirty="0">
                <a:solidFill>
                  <a:srgbClr val="C00000"/>
                </a:solidFill>
                <a:cs typeface="+mn-ea"/>
                <a:sym typeface="+mn-lt"/>
              </a:rPr>
              <a:t> </a:t>
            </a:r>
            <a:r>
              <a:rPr lang="en-US" altLang="zh-CN" sz="2000" dirty="0">
                <a:solidFill>
                  <a:srgbClr val="C00000"/>
                </a:solidFill>
                <a:cs typeface="+mn-ea"/>
                <a:sym typeface="+mn-lt"/>
              </a:rPr>
              <a:t>WCC+</a:t>
            </a:r>
            <a:r>
              <a:rPr lang="zh-CN" altLang="en-US" sz="2000" dirty="0">
                <a:solidFill>
                  <a:srgbClr val="C00000"/>
                </a:solidFill>
                <a:cs typeface="+mn-ea"/>
                <a:sym typeface="+mn-lt"/>
              </a:rPr>
              <a:t> </a:t>
            </a:r>
            <a:r>
              <a:rPr lang="en-US" altLang="zh-CN" sz="2000" dirty="0">
                <a:solidFill>
                  <a:srgbClr val="C00000"/>
                </a:solidFill>
                <a:cs typeface="+mn-ea"/>
                <a:sym typeface="+mn-lt"/>
              </a:rPr>
              <a:t>Clove</a:t>
            </a:r>
            <a:r>
              <a:rPr lang="zh-CN" altLang="en-US" sz="2000" dirty="0">
                <a:solidFill>
                  <a:srgbClr val="C00000"/>
                </a:solidFill>
                <a:cs typeface="+mn-ea"/>
                <a:sym typeface="+mn-lt"/>
              </a:rPr>
              <a:t> </a:t>
            </a:r>
            <a:r>
              <a:rPr lang="en-US" altLang="zh-CN" sz="2000" dirty="0">
                <a:solidFill>
                  <a:srgbClr val="C00000"/>
                </a:solidFill>
                <a:cs typeface="+mn-ea"/>
                <a:sym typeface="+mn-lt"/>
              </a:rPr>
              <a:t>(PWC)</a:t>
            </a:r>
            <a:r>
              <a:rPr lang="zh-CN" altLang="en-US" sz="2000" dirty="0">
                <a:cs typeface="+mn-ea"/>
                <a:sym typeface="+mn-lt"/>
              </a:rPr>
              <a:t> </a:t>
            </a:r>
            <a:r>
              <a:rPr lang="en-US" altLang="zh-CN" sz="2000" dirty="0">
                <a:cs typeface="+mn-ea"/>
                <a:sym typeface="+mn-lt"/>
              </a:rPr>
              <a:t>for</a:t>
            </a:r>
            <a:r>
              <a:rPr lang="zh-CN" altLang="en-US" sz="2000" dirty="0">
                <a:cs typeface="+mn-ea"/>
                <a:sym typeface="+mn-lt"/>
              </a:rPr>
              <a:t> </a:t>
            </a:r>
            <a:r>
              <a:rPr lang="en-US" altLang="zh-CN" sz="2000" dirty="0">
                <a:cs typeface="+mn-ea"/>
                <a:sym typeface="+mn-lt"/>
              </a:rPr>
              <a:t>the</a:t>
            </a:r>
            <a:r>
              <a:rPr lang="zh-CN" altLang="en-US" sz="2000" dirty="0">
                <a:cs typeface="+mn-ea"/>
                <a:sym typeface="+mn-lt"/>
              </a:rPr>
              <a:t> </a:t>
            </a:r>
            <a:r>
              <a:rPr lang="en-US" altLang="zh-CN" sz="2000" i="1" dirty="0">
                <a:cs typeface="+mn-ea"/>
                <a:sym typeface="+mn-lt"/>
              </a:rPr>
              <a:t>state-of-the-art</a:t>
            </a:r>
            <a:r>
              <a:rPr lang="zh-CN" altLang="en-US" sz="2000" dirty="0">
                <a:cs typeface="+mn-ea"/>
                <a:sym typeface="+mn-lt"/>
              </a:rPr>
              <a:t> </a:t>
            </a:r>
            <a:r>
              <a:rPr lang="en-US" altLang="zh-CN" sz="2000" dirty="0">
                <a:cs typeface="+mn-ea"/>
                <a:sym typeface="+mn-lt"/>
              </a:rPr>
              <a:t>performance</a:t>
            </a:r>
          </a:p>
          <a:p>
            <a:pPr marL="285750" indent="-285750">
              <a:buFont typeface="Arial" panose="020B0604020202020204" pitchFamily="34" charset="0"/>
              <a:buChar char="•"/>
            </a:pPr>
            <a:r>
              <a:rPr lang="en-US" altLang="zh-CN" sz="2000" dirty="0" err="1">
                <a:cs typeface="+mn-ea"/>
                <a:sym typeface="+mn-lt"/>
              </a:rPr>
              <a:t>PicNIC</a:t>
            </a:r>
            <a:r>
              <a:rPr lang="zh-CN" altLang="en-US" sz="2000" dirty="0">
                <a:cs typeface="+mn-ea"/>
                <a:sym typeface="+mn-lt"/>
              </a:rPr>
              <a:t> </a:t>
            </a:r>
            <a:r>
              <a:rPr lang="en-US" altLang="zh-CN" sz="2000" dirty="0">
                <a:solidFill>
                  <a:schemeClr val="bg1">
                    <a:lumMod val="50000"/>
                  </a:schemeClr>
                </a:solidFill>
                <a:cs typeface="+mn-ea"/>
                <a:sym typeface="+mn-lt"/>
              </a:rPr>
              <a:t>[SIGCOMM’19]</a:t>
            </a:r>
            <a:r>
              <a:rPr lang="zh-CN" altLang="en-US" sz="2000" dirty="0">
                <a:solidFill>
                  <a:schemeClr val="bg1">
                    <a:lumMod val="50000"/>
                  </a:schemeClr>
                </a:solidFill>
                <a:cs typeface="+mn-ea"/>
                <a:sym typeface="+mn-lt"/>
              </a:rPr>
              <a:t> </a:t>
            </a:r>
            <a:r>
              <a:rPr lang="en-US" altLang="zh-CN" sz="2000" dirty="0">
                <a:cs typeface="+mn-ea"/>
                <a:sym typeface="+mn-lt"/>
              </a:rPr>
              <a:t>for</a:t>
            </a:r>
            <a:r>
              <a:rPr lang="zh-CN" altLang="en-US" sz="2000" dirty="0">
                <a:cs typeface="+mn-ea"/>
                <a:sym typeface="+mn-lt"/>
              </a:rPr>
              <a:t> </a:t>
            </a:r>
            <a:r>
              <a:rPr lang="en-US" altLang="zh-CN" sz="2000" dirty="0">
                <a:cs typeface="+mn-ea"/>
                <a:sym typeface="+mn-lt"/>
              </a:rPr>
              <a:t>edge-based</a:t>
            </a:r>
            <a:r>
              <a:rPr lang="zh-CN" altLang="en-US" sz="2000" dirty="0">
                <a:cs typeface="+mn-ea"/>
                <a:sym typeface="+mn-lt"/>
              </a:rPr>
              <a:t> </a:t>
            </a:r>
            <a:r>
              <a:rPr lang="en-US" altLang="zh-CN" sz="2000" dirty="0">
                <a:cs typeface="+mn-ea"/>
                <a:sym typeface="+mn-lt"/>
              </a:rPr>
              <a:t>traffic admission</a:t>
            </a:r>
            <a:r>
              <a:rPr lang="zh-CN" altLang="en-US" sz="2000" dirty="0">
                <a:cs typeface="+mn-ea"/>
                <a:sym typeface="+mn-lt"/>
              </a:rPr>
              <a:t> </a:t>
            </a:r>
            <a:r>
              <a:rPr lang="en-US" altLang="zh-CN" sz="2000" dirty="0">
                <a:cs typeface="+mn-ea"/>
                <a:sym typeface="+mn-lt"/>
              </a:rPr>
              <a:t>control</a:t>
            </a:r>
          </a:p>
          <a:p>
            <a:pPr marL="285750" indent="-285750">
              <a:buFont typeface="Arial" panose="020B0604020202020204" pitchFamily="34" charset="0"/>
              <a:buChar char="•"/>
            </a:pPr>
            <a:r>
              <a:rPr lang="en-US" altLang="zh-CN" sz="2000" dirty="0">
                <a:cs typeface="+mn-ea"/>
                <a:sym typeface="+mn-lt"/>
              </a:rPr>
              <a:t>WCC</a:t>
            </a:r>
            <a:r>
              <a:rPr lang="zh-CN" altLang="en-US" sz="2000" dirty="0">
                <a:cs typeface="+mn-ea"/>
                <a:sym typeface="+mn-lt"/>
              </a:rPr>
              <a:t> </a:t>
            </a:r>
            <a:r>
              <a:rPr lang="en-US" altLang="zh-CN" sz="2000" dirty="0">
                <a:cs typeface="+mn-ea"/>
                <a:sym typeface="+mn-lt"/>
              </a:rPr>
              <a:t>with</a:t>
            </a:r>
            <a:r>
              <a:rPr lang="zh-CN" altLang="en-US" sz="2000" dirty="0">
                <a:cs typeface="+mn-ea"/>
                <a:sym typeface="+mn-lt"/>
              </a:rPr>
              <a:t> </a:t>
            </a:r>
            <a:r>
              <a:rPr lang="en-US" altLang="zh-CN" sz="2000" dirty="0">
                <a:cs typeface="+mn-ea"/>
                <a:sym typeface="+mn-lt"/>
              </a:rPr>
              <a:t>Swift</a:t>
            </a:r>
            <a:r>
              <a:rPr lang="zh-CN" altLang="en-US" sz="2000" dirty="0">
                <a:cs typeface="+mn-ea"/>
                <a:sym typeface="+mn-lt"/>
              </a:rPr>
              <a:t> </a:t>
            </a:r>
            <a:r>
              <a:rPr lang="en-US" altLang="zh-CN" sz="2000" dirty="0">
                <a:solidFill>
                  <a:schemeClr val="bg1">
                    <a:lumMod val="50000"/>
                  </a:schemeClr>
                </a:solidFill>
                <a:cs typeface="+mn-ea"/>
                <a:sym typeface="+mn-lt"/>
              </a:rPr>
              <a:t>[SIGCOMM’20]</a:t>
            </a:r>
            <a:r>
              <a:rPr lang="zh-CN" altLang="en-US" sz="2000" dirty="0">
                <a:solidFill>
                  <a:schemeClr val="bg1">
                    <a:lumMod val="50000"/>
                  </a:schemeClr>
                </a:solidFill>
                <a:cs typeface="+mn-ea"/>
                <a:sym typeface="+mn-lt"/>
              </a:rPr>
              <a:t> </a:t>
            </a:r>
            <a:r>
              <a:rPr lang="en-US" altLang="zh-CN" sz="2000" dirty="0">
                <a:cs typeface="+mn-ea"/>
                <a:sym typeface="+mn-lt"/>
              </a:rPr>
              <a:t>for</a:t>
            </a:r>
            <a:r>
              <a:rPr lang="zh-CN" altLang="en-US" sz="2000" dirty="0">
                <a:cs typeface="+mn-ea"/>
                <a:sym typeface="+mn-lt"/>
              </a:rPr>
              <a:t> </a:t>
            </a:r>
            <a:r>
              <a:rPr lang="en-US" altLang="zh-CN" sz="2000" dirty="0">
                <a:cs typeface="+mn-ea"/>
                <a:sym typeface="+mn-lt"/>
              </a:rPr>
              <a:t>fabric</a:t>
            </a:r>
            <a:r>
              <a:rPr lang="zh-CN" altLang="en-US" sz="2000" dirty="0">
                <a:cs typeface="+mn-ea"/>
                <a:sym typeface="+mn-lt"/>
              </a:rPr>
              <a:t> </a:t>
            </a:r>
            <a:r>
              <a:rPr lang="en-US" altLang="zh-CN" sz="2000" dirty="0">
                <a:cs typeface="+mn-ea"/>
                <a:sym typeface="+mn-lt"/>
              </a:rPr>
              <a:t>congestion</a:t>
            </a:r>
            <a:r>
              <a:rPr lang="zh-CN" altLang="en-US" sz="2000" dirty="0">
                <a:cs typeface="+mn-ea"/>
                <a:sym typeface="+mn-lt"/>
              </a:rPr>
              <a:t> </a:t>
            </a:r>
            <a:r>
              <a:rPr lang="en-US" altLang="zh-CN" sz="2000" dirty="0">
                <a:cs typeface="+mn-ea"/>
                <a:sym typeface="+mn-lt"/>
              </a:rPr>
              <a:t>control</a:t>
            </a:r>
          </a:p>
          <a:p>
            <a:pPr marL="285750" indent="-285750">
              <a:buFont typeface="Arial" panose="020B0604020202020204" pitchFamily="34" charset="0"/>
              <a:buChar char="•"/>
            </a:pPr>
            <a:r>
              <a:rPr lang="en-US" altLang="zh-CN" sz="2000" dirty="0">
                <a:cs typeface="+mn-ea"/>
                <a:sym typeface="+mn-lt"/>
              </a:rPr>
              <a:t>Clove </a:t>
            </a:r>
            <a:r>
              <a:rPr lang="en-US" altLang="zh-CN" sz="2000" dirty="0">
                <a:solidFill>
                  <a:schemeClr val="bg1">
                    <a:lumMod val="50000"/>
                  </a:schemeClr>
                </a:solidFill>
                <a:cs typeface="+mn-ea"/>
                <a:sym typeface="+mn-lt"/>
              </a:rPr>
              <a:t>[CoNEXT’17]</a:t>
            </a:r>
            <a:r>
              <a:rPr lang="zh-CN" altLang="en-US" sz="2000" dirty="0">
                <a:solidFill>
                  <a:schemeClr val="bg1">
                    <a:lumMod val="50000"/>
                  </a:schemeClr>
                </a:solidFill>
                <a:cs typeface="+mn-ea"/>
                <a:sym typeface="+mn-lt"/>
              </a:rPr>
              <a:t> </a:t>
            </a:r>
            <a:r>
              <a:rPr lang="en-US" altLang="zh-CN" sz="2000" dirty="0">
                <a:cs typeface="+mn-ea"/>
                <a:sym typeface="+mn-lt"/>
              </a:rPr>
              <a:t>for</a:t>
            </a:r>
            <a:r>
              <a:rPr lang="zh-CN" altLang="en-US" sz="2000" dirty="0">
                <a:cs typeface="+mn-ea"/>
                <a:sym typeface="+mn-lt"/>
              </a:rPr>
              <a:t> </a:t>
            </a:r>
            <a:r>
              <a:rPr lang="en-US" altLang="zh-CN" sz="2000" dirty="0" err="1">
                <a:cs typeface="+mn-ea"/>
                <a:sym typeface="+mn-lt"/>
              </a:rPr>
              <a:t>flowlet</a:t>
            </a:r>
            <a:r>
              <a:rPr lang="en-US" altLang="zh-CN" sz="2000" dirty="0">
                <a:cs typeface="+mn-ea"/>
                <a:sym typeface="+mn-lt"/>
              </a:rPr>
              <a:t>-based</a:t>
            </a:r>
            <a:r>
              <a:rPr lang="zh-CN" altLang="en-US" sz="2000" dirty="0">
                <a:cs typeface="+mn-ea"/>
                <a:sym typeface="+mn-lt"/>
              </a:rPr>
              <a:t> </a:t>
            </a:r>
            <a:r>
              <a:rPr lang="en-US" altLang="zh-CN" sz="2000" dirty="0">
                <a:cs typeface="+mn-ea"/>
                <a:sym typeface="+mn-lt"/>
              </a:rPr>
              <a:t>load</a:t>
            </a:r>
            <a:r>
              <a:rPr lang="zh-CN" altLang="en-US" sz="2000" dirty="0">
                <a:cs typeface="+mn-ea"/>
                <a:sym typeface="+mn-lt"/>
              </a:rPr>
              <a:t> </a:t>
            </a:r>
            <a:r>
              <a:rPr lang="en-US" altLang="zh-CN" sz="2000" dirty="0">
                <a:cs typeface="+mn-ea"/>
                <a:sym typeface="+mn-lt"/>
              </a:rPr>
              <a:t>balancing</a:t>
            </a:r>
            <a:r>
              <a:rPr lang="zh-CN" altLang="en-US" sz="2000" dirty="0">
                <a:cs typeface="+mn-ea"/>
                <a:sym typeface="+mn-lt"/>
              </a:rPr>
              <a:t> </a:t>
            </a:r>
            <a:endParaRPr lang="en-US" altLang="zh-CN" sz="2000" dirty="0">
              <a:cs typeface="+mn-ea"/>
              <a:sym typeface="+mn-lt"/>
            </a:endParaRPr>
          </a:p>
        </p:txBody>
      </p:sp>
    </p:spTree>
    <p:extLst>
      <p:ext uri="{BB962C8B-B14F-4D97-AF65-F5344CB8AC3E}">
        <p14:creationId xmlns:p14="http://schemas.microsoft.com/office/powerpoint/2010/main" val="863861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linds(horizontal)">
                                      <p:cBhvr>
                                        <p:cTn id="10" dur="500"/>
                                        <p:tgtEl>
                                          <p:spTgt spid="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linds(horizontal)">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blinds(horizontal)">
                                      <p:cBhvr>
                                        <p:cTn id="18" dur="500"/>
                                        <p:tgtEl>
                                          <p:spTgt spid="9">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blinds(horizontal)">
                                      <p:cBhvr>
                                        <p:cTn id="21" dur="500"/>
                                        <p:tgtEl>
                                          <p:spTgt spid="9">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blinds(horizontal)">
                                      <p:cBhvr>
                                        <p:cTn id="24" dur="500"/>
                                        <p:tgtEl>
                                          <p:spTgt spid="9">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blinds(horizontal)">
                                      <p:cBhvr>
                                        <p:cTn id="29" dur="500"/>
                                        <p:tgtEl>
                                          <p:spTgt spid="9">
                                            <p:txEl>
                                              <p:pRg st="9" end="9"/>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blinds(horizontal)">
                                      <p:cBhvr>
                                        <p:cTn id="32" dur="500"/>
                                        <p:tgtEl>
                                          <p:spTgt spid="9">
                                            <p:txEl>
                                              <p:pRg st="10" end="1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animEffect transition="in" filter="blinds(horizontal)">
                                      <p:cBhvr>
                                        <p:cTn id="35" dur="500"/>
                                        <p:tgtEl>
                                          <p:spTgt spid="9">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2671D9-02C0-6BFC-55CC-3919F65595BE}"/>
              </a:ext>
            </a:extLst>
          </p:cNvPr>
          <p:cNvSpPr>
            <a:spLocks noGrp="1"/>
          </p:cNvSpPr>
          <p:nvPr>
            <p:ph type="sldNum" sz="quarter" idx="2"/>
          </p:nvPr>
        </p:nvSpPr>
        <p:spPr/>
        <p:txBody>
          <a:bodyPr/>
          <a:lstStyle/>
          <a:p>
            <a:fld id="{86CB4B4D-7CA3-9044-876B-883B54F8677D}" type="slidenum">
              <a:rPr lang="en-US" smtClean="0">
                <a:cs typeface="+mn-ea"/>
                <a:sym typeface="+mn-lt"/>
              </a:rPr>
              <a:t>7</a:t>
            </a:fld>
            <a:endParaRPr lang="en-US" dirty="0">
              <a:cs typeface="+mn-ea"/>
              <a:sym typeface="+mn-lt"/>
            </a:endParaRPr>
          </a:p>
        </p:txBody>
      </p:sp>
      <p:sp>
        <p:nvSpPr>
          <p:cNvPr id="3" name="Title 1">
            <a:extLst>
              <a:ext uri="{FF2B5EF4-FFF2-40B4-BE49-F238E27FC236}">
                <a16:creationId xmlns:a16="http://schemas.microsoft.com/office/drawing/2014/main" id="{FEA4E161-EF5A-80ED-3E87-4D887F74A5BE}"/>
              </a:ext>
            </a:extLst>
          </p:cNvPr>
          <p:cNvSpPr txBox="1">
            <a:spLocks/>
          </p:cNvSpPr>
          <p:nvPr/>
        </p:nvSpPr>
        <p:spPr>
          <a:xfrm>
            <a:off x="184696" y="-22302"/>
            <a:ext cx="12007304" cy="1002230"/>
          </a:xfrm>
          <a:prstGeom prst="rect">
            <a:avLst/>
          </a:prstGeom>
          <a:ln w="12700">
            <a:miter lim="400000"/>
          </a:ln>
        </p:spPr>
        <p:txBody>
          <a:bodyPr lIns="0" tIns="0" rIns="0" bIns="0" anchor="ctr">
            <a:normAutofit/>
          </a:bodyPr>
          <a:lstStyle>
            <a:defPPr>
              <a:defRPr lang="zh-CN"/>
            </a:defPPr>
            <a:lvl1pPr>
              <a:lnSpc>
                <a:spcPct val="90000"/>
              </a:lnSpc>
              <a:spcBef>
                <a:spcPct val="0"/>
              </a:spcBef>
              <a:defRPr sz="2700" b="1" i="0">
                <a:latin typeface="Microsoft YaHei" panose="020B0503020204020204" pitchFamily="34" charset="-122"/>
                <a:ea typeface="Microsoft YaHei" panose="020B0503020204020204" pitchFamily="34" charset="-122"/>
                <a:cs typeface="+mj-cs"/>
              </a:defRPr>
            </a:lvl1pPr>
            <a:lvl2pPr indent="128270" algn="ctr" defTabSz="463550">
              <a:defRPr sz="6260"/>
            </a:lvl2pPr>
            <a:lvl3pPr indent="256540" algn="ctr" defTabSz="463550">
              <a:defRPr sz="6260"/>
            </a:lvl3pPr>
            <a:lvl4pPr indent="384810" algn="ctr" defTabSz="463550">
              <a:defRPr sz="6260"/>
            </a:lvl4pPr>
            <a:lvl5pPr indent="513080" algn="ctr" defTabSz="463550">
              <a:defRPr sz="6260"/>
            </a:lvl5pPr>
            <a:lvl6pPr indent="641985" algn="ctr" defTabSz="463550">
              <a:defRPr sz="6260"/>
            </a:lvl6pPr>
            <a:lvl7pPr indent="770255" algn="ctr" defTabSz="463550">
              <a:defRPr sz="6260"/>
            </a:lvl7pPr>
            <a:lvl8pPr indent="898525" algn="ctr" defTabSz="463550">
              <a:defRPr sz="6260"/>
            </a:lvl8pPr>
            <a:lvl9pPr indent="1026795" algn="ctr" defTabSz="463550">
              <a:defRPr sz="6260"/>
            </a:lvl9pPr>
          </a:lstStyle>
          <a:p>
            <a:r>
              <a:rPr lang="en-US" dirty="0">
                <a:latin typeface="+mn-lt"/>
                <a:ea typeface="+mn-ea"/>
                <a:cs typeface="+mn-ea"/>
                <a:sym typeface="+mn-lt"/>
              </a:rPr>
              <a:t>Not easy to achieve </a:t>
            </a:r>
            <a:r>
              <a:rPr lang="en-US" altLang="zh-CN" dirty="0">
                <a:latin typeface="+mn-lt"/>
                <a:ea typeface="+mn-ea"/>
                <a:cs typeface="+mn-ea"/>
                <a:sym typeface="+mn-lt"/>
              </a:rPr>
              <a:t>latency</a:t>
            </a:r>
            <a:r>
              <a:rPr lang="en-US" dirty="0">
                <a:latin typeface="+mn-lt"/>
                <a:ea typeface="+mn-ea"/>
                <a:cs typeface="+mn-ea"/>
                <a:sym typeface="+mn-lt"/>
              </a:rPr>
              <a:t> guarantees</a:t>
            </a:r>
          </a:p>
        </p:txBody>
      </p:sp>
      <p:pic>
        <p:nvPicPr>
          <p:cNvPr id="11" name="Picture 10">
            <a:extLst>
              <a:ext uri="{FF2B5EF4-FFF2-40B4-BE49-F238E27FC236}">
                <a16:creationId xmlns:a16="http://schemas.microsoft.com/office/drawing/2014/main" id="{6A5D03DA-E626-0220-3D5F-D6E8C1386306}"/>
              </a:ext>
            </a:extLst>
          </p:cNvPr>
          <p:cNvPicPr>
            <a:picLocks noChangeAspect="1"/>
          </p:cNvPicPr>
          <p:nvPr/>
        </p:nvPicPr>
        <p:blipFill>
          <a:blip r:embed="rId3"/>
          <a:stretch>
            <a:fillRect/>
          </a:stretch>
        </p:blipFill>
        <p:spPr>
          <a:xfrm>
            <a:off x="2114109" y="1841839"/>
            <a:ext cx="7963781" cy="3453299"/>
          </a:xfrm>
          <a:prstGeom prst="rect">
            <a:avLst/>
          </a:prstGeom>
        </p:spPr>
      </p:pic>
      <p:sp>
        <p:nvSpPr>
          <p:cNvPr id="8" name="文本框 7">
            <a:extLst>
              <a:ext uri="{FF2B5EF4-FFF2-40B4-BE49-F238E27FC236}">
                <a16:creationId xmlns:a16="http://schemas.microsoft.com/office/drawing/2014/main" id="{19A74540-E9B7-5547-A837-D9E5D0196103}"/>
              </a:ext>
            </a:extLst>
          </p:cNvPr>
          <p:cNvSpPr txBox="1"/>
          <p:nvPr/>
        </p:nvSpPr>
        <p:spPr>
          <a:xfrm>
            <a:off x="1115473" y="5524374"/>
            <a:ext cx="10145750" cy="957584"/>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dirty="0">
                <a:latin typeface="+mn-lt"/>
                <a:ea typeface="+mn-ea"/>
                <a:cs typeface="+mn-ea"/>
                <a:sym typeface="+mn-lt"/>
              </a:rPr>
              <a:t>﻿Existing congestion control heuristically evolves flow rate to achieve full network utilization</a:t>
            </a:r>
            <a:endParaRPr lang="zh-CN" altLang="en-US" dirty="0">
              <a:latin typeface="+mn-lt"/>
              <a:ea typeface="+mn-ea"/>
              <a:cs typeface="+mn-ea"/>
              <a:sym typeface="+mn-lt"/>
            </a:endParaRPr>
          </a:p>
        </p:txBody>
      </p:sp>
      <p:grpSp>
        <p:nvGrpSpPr>
          <p:cNvPr id="25" name="组合 24">
            <a:extLst>
              <a:ext uri="{FF2B5EF4-FFF2-40B4-BE49-F238E27FC236}">
                <a16:creationId xmlns:a16="http://schemas.microsoft.com/office/drawing/2014/main" id="{590CC2E8-08FC-964D-8A0E-1E1D03711866}"/>
              </a:ext>
            </a:extLst>
          </p:cNvPr>
          <p:cNvGrpSpPr/>
          <p:nvPr/>
        </p:nvGrpSpPr>
        <p:grpSpPr>
          <a:xfrm>
            <a:off x="7094198" y="952392"/>
            <a:ext cx="3451219" cy="1375312"/>
            <a:chOff x="7094198" y="952392"/>
            <a:chExt cx="3451219" cy="1375312"/>
          </a:xfrm>
        </p:grpSpPr>
        <p:sp>
          <p:nvSpPr>
            <p:cNvPr id="9" name="矩形 8">
              <a:extLst>
                <a:ext uri="{FF2B5EF4-FFF2-40B4-BE49-F238E27FC236}">
                  <a16:creationId xmlns:a16="http://schemas.microsoft.com/office/drawing/2014/main" id="{F38B5C33-AC01-E04C-958D-4F41EC1F17AA}"/>
                </a:ext>
              </a:extLst>
            </p:cNvPr>
            <p:cNvSpPr/>
            <p:nvPr/>
          </p:nvSpPr>
          <p:spPr>
            <a:xfrm>
              <a:off x="7094198" y="952392"/>
              <a:ext cx="3451219" cy="5012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tx1"/>
                  </a:solidFill>
                  <a:cs typeface="+mn-ea"/>
                  <a:sym typeface="+mn-lt"/>
                </a:rPr>
                <a:t>﻿Larger</a:t>
              </a:r>
              <a:r>
                <a:rPr kumimoji="1" lang="zh-CN" altLang="en-US" sz="1600" dirty="0">
                  <a:solidFill>
                    <a:schemeClr val="tx1"/>
                  </a:solidFill>
                  <a:cs typeface="+mn-ea"/>
                  <a:sym typeface="+mn-lt"/>
                </a:rPr>
                <a:t> </a:t>
              </a:r>
              <a:r>
                <a:rPr kumimoji="1" lang="en-US" altLang="zh-CN" sz="1600" dirty="0">
                  <a:solidFill>
                    <a:schemeClr val="tx1"/>
                  </a:solidFill>
                  <a:cs typeface="+mn-ea"/>
                  <a:sym typeface="+mn-lt"/>
                </a:rPr>
                <a:t>incast</a:t>
              </a:r>
              <a:r>
                <a:rPr kumimoji="1" lang="zh-CN" altLang="en-US" sz="1600" dirty="0">
                  <a:solidFill>
                    <a:schemeClr val="tx1"/>
                  </a:solidFill>
                  <a:cs typeface="+mn-ea"/>
                  <a:sym typeface="+mn-lt"/>
                </a:rPr>
                <a:t> </a:t>
              </a:r>
              <a:r>
                <a:rPr kumimoji="1" lang="en-US" altLang="zh-CN" sz="1600" dirty="0">
                  <a:solidFill>
                    <a:schemeClr val="tx1"/>
                  </a:solidFill>
                  <a:cs typeface="+mn-ea"/>
                  <a:sym typeface="+mn-lt"/>
                </a:rPr>
                <a:t>would exaggerate the upper bound of the burst</a:t>
              </a:r>
              <a:endParaRPr kumimoji="1" lang="zh-CN" altLang="en-US" sz="1600" dirty="0">
                <a:solidFill>
                  <a:schemeClr val="tx1"/>
                </a:solidFill>
                <a:cs typeface="+mn-ea"/>
                <a:sym typeface="+mn-lt"/>
              </a:endParaRPr>
            </a:p>
          </p:txBody>
        </p:sp>
        <p:sp>
          <p:nvSpPr>
            <p:cNvPr id="4" name="椭圆 3">
              <a:extLst>
                <a:ext uri="{FF2B5EF4-FFF2-40B4-BE49-F238E27FC236}">
                  <a16:creationId xmlns:a16="http://schemas.microsoft.com/office/drawing/2014/main" id="{88015FAF-60ED-5748-AF5E-D9BD22C0B1A9}"/>
                </a:ext>
              </a:extLst>
            </p:cNvPr>
            <p:cNvSpPr/>
            <p:nvPr/>
          </p:nvSpPr>
          <p:spPr>
            <a:xfrm>
              <a:off x="7719545" y="1892918"/>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0" name="椭圆 9">
              <a:extLst>
                <a:ext uri="{FF2B5EF4-FFF2-40B4-BE49-F238E27FC236}">
                  <a16:creationId xmlns:a16="http://schemas.microsoft.com/office/drawing/2014/main" id="{D9EF25EC-877C-8D4D-A8A5-B255E533CECE}"/>
                </a:ext>
              </a:extLst>
            </p:cNvPr>
            <p:cNvSpPr/>
            <p:nvPr/>
          </p:nvSpPr>
          <p:spPr>
            <a:xfrm>
              <a:off x="9596879" y="1868372"/>
              <a:ext cx="180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cxnSp>
          <p:nvCxnSpPr>
            <p:cNvPr id="12" name="直线箭头连接符 11">
              <a:extLst>
                <a:ext uri="{FF2B5EF4-FFF2-40B4-BE49-F238E27FC236}">
                  <a16:creationId xmlns:a16="http://schemas.microsoft.com/office/drawing/2014/main" id="{431A29F4-ABEC-ED47-B64B-207F2E205C77}"/>
                </a:ext>
              </a:extLst>
            </p:cNvPr>
            <p:cNvCxnSpPr/>
            <p:nvPr/>
          </p:nvCxnSpPr>
          <p:spPr>
            <a:xfrm>
              <a:off x="7981122" y="1958372"/>
              <a:ext cx="15206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BB0CB4F7-BEE6-DA48-9C09-7105EEB41A76}"/>
                </a:ext>
              </a:extLst>
            </p:cNvPr>
            <p:cNvSpPr txBox="1"/>
            <p:nvPr/>
          </p:nvSpPr>
          <p:spPr>
            <a:xfrm>
              <a:off x="7838781" y="1958372"/>
              <a:ext cx="807133" cy="369332"/>
            </a:xfrm>
            <a:prstGeom prst="rect">
              <a:avLst/>
            </a:prstGeom>
            <a:noFill/>
          </p:spPr>
          <p:txBody>
            <a:bodyPr wrap="square" rtlCol="0">
              <a:spAutoFit/>
            </a:bodyPr>
            <a:lstStyle/>
            <a:p>
              <a:r>
                <a:rPr kumimoji="1" lang="en-US" altLang="zh-CN" dirty="0">
                  <a:solidFill>
                    <a:srgbClr val="FF0000"/>
                  </a:solidFill>
                  <a:cs typeface="+mn-ea"/>
                  <a:sym typeface="+mn-lt"/>
                </a:rPr>
                <a:t>2to1</a:t>
              </a:r>
              <a:endParaRPr kumimoji="1" lang="zh-CN" altLang="en-US" dirty="0">
                <a:solidFill>
                  <a:srgbClr val="FF0000"/>
                </a:solidFill>
                <a:cs typeface="+mn-ea"/>
                <a:sym typeface="+mn-lt"/>
              </a:endParaRPr>
            </a:p>
          </p:txBody>
        </p:sp>
        <p:sp>
          <p:nvSpPr>
            <p:cNvPr id="14" name="文本框 13">
              <a:extLst>
                <a:ext uri="{FF2B5EF4-FFF2-40B4-BE49-F238E27FC236}">
                  <a16:creationId xmlns:a16="http://schemas.microsoft.com/office/drawing/2014/main" id="{25B98745-A961-FF4B-AA35-9D10A1CA3404}"/>
                </a:ext>
              </a:extLst>
            </p:cNvPr>
            <p:cNvSpPr txBox="1"/>
            <p:nvPr/>
          </p:nvSpPr>
          <p:spPr>
            <a:xfrm>
              <a:off x="8879746" y="1958372"/>
              <a:ext cx="807133" cy="369332"/>
            </a:xfrm>
            <a:prstGeom prst="rect">
              <a:avLst/>
            </a:prstGeom>
            <a:noFill/>
          </p:spPr>
          <p:txBody>
            <a:bodyPr wrap="square" rtlCol="0">
              <a:spAutoFit/>
            </a:bodyPr>
            <a:lstStyle/>
            <a:p>
              <a:r>
                <a:rPr kumimoji="1" lang="en-US" altLang="zh-CN" dirty="0">
                  <a:solidFill>
                    <a:srgbClr val="FF0000"/>
                  </a:solidFill>
                  <a:cs typeface="+mn-ea"/>
                  <a:sym typeface="+mn-lt"/>
                </a:rPr>
                <a:t>8to1</a:t>
              </a:r>
              <a:endParaRPr kumimoji="1" lang="zh-CN" altLang="en-US" dirty="0">
                <a:solidFill>
                  <a:srgbClr val="FF0000"/>
                </a:solidFill>
                <a:cs typeface="+mn-ea"/>
                <a:sym typeface="+mn-lt"/>
              </a:endParaRPr>
            </a:p>
          </p:txBody>
        </p:sp>
        <p:cxnSp>
          <p:nvCxnSpPr>
            <p:cNvPr id="16" name="直线连接符 15">
              <a:extLst>
                <a:ext uri="{FF2B5EF4-FFF2-40B4-BE49-F238E27FC236}">
                  <a16:creationId xmlns:a16="http://schemas.microsoft.com/office/drawing/2014/main" id="{119AE3F9-4373-CF46-8752-A9CD4BEDEDCD}"/>
                </a:ext>
              </a:extLst>
            </p:cNvPr>
            <p:cNvCxnSpPr/>
            <p:nvPr/>
          </p:nvCxnSpPr>
          <p:spPr>
            <a:xfrm>
              <a:off x="7094198" y="1498276"/>
              <a:ext cx="34512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2E22A620-22D8-3A42-A10C-605BBFB4FA3B}"/>
                </a:ext>
              </a:extLst>
            </p:cNvPr>
            <p:cNvCxnSpPr>
              <a:cxnSpLocks/>
            </p:cNvCxnSpPr>
            <p:nvPr/>
          </p:nvCxnSpPr>
          <p:spPr>
            <a:xfrm flipV="1">
              <a:off x="7809545" y="1498275"/>
              <a:ext cx="0" cy="3946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4F132C81-EE60-DF4A-BB60-C1967AE2E3EC}"/>
                </a:ext>
              </a:extLst>
            </p:cNvPr>
            <p:cNvCxnSpPr>
              <a:cxnSpLocks/>
              <a:stCxn id="10" idx="0"/>
            </p:cNvCxnSpPr>
            <p:nvPr/>
          </p:nvCxnSpPr>
          <p:spPr>
            <a:xfrm flipV="1">
              <a:off x="9686879" y="1498275"/>
              <a:ext cx="0" cy="3700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6740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3124B6A-FBE6-251F-16E0-73B1E5A57B18}"/>
              </a:ext>
            </a:extLst>
          </p:cNvPr>
          <p:cNvSpPr>
            <a:spLocks noGrp="1"/>
          </p:cNvSpPr>
          <p:nvPr>
            <p:ph type="title"/>
          </p:nvPr>
        </p:nvSpPr>
        <p:spPr/>
        <p:txBody>
          <a:bodyPr>
            <a:normAutofit/>
          </a:bodyPr>
          <a:lstStyle/>
          <a:p>
            <a:r>
              <a:rPr lang="en-US" sz="2800" dirty="0">
                <a:latin typeface="+mn-lt"/>
                <a:ea typeface="+mn-ea"/>
                <a:cs typeface="+mn-ea"/>
                <a:sym typeface="+mn-lt"/>
              </a:rPr>
              <a:t>Not easy to achieve bandwidth guarantees</a:t>
            </a:r>
          </a:p>
        </p:txBody>
      </p:sp>
      <p:sp>
        <p:nvSpPr>
          <p:cNvPr id="2" name="Slide Number Placeholder 1">
            <a:extLst>
              <a:ext uri="{FF2B5EF4-FFF2-40B4-BE49-F238E27FC236}">
                <a16:creationId xmlns:a16="http://schemas.microsoft.com/office/drawing/2014/main" id="{52B4789F-083D-0F37-23A6-BB8375379421}"/>
              </a:ext>
            </a:extLst>
          </p:cNvPr>
          <p:cNvSpPr>
            <a:spLocks noGrp="1"/>
          </p:cNvSpPr>
          <p:nvPr>
            <p:ph type="sldNum" sz="quarter" idx="2"/>
          </p:nvPr>
        </p:nvSpPr>
        <p:spPr/>
        <p:txBody>
          <a:bodyPr/>
          <a:lstStyle/>
          <a:p>
            <a:fld id="{86CB4B4D-7CA3-9044-876B-883B54F8677D}" type="slidenum">
              <a:rPr lang="en-US" smtClean="0">
                <a:cs typeface="+mn-ea"/>
                <a:sym typeface="+mn-lt"/>
              </a:rPr>
              <a:t>8</a:t>
            </a:fld>
            <a:endParaRPr lang="en-US" dirty="0">
              <a:cs typeface="+mn-ea"/>
              <a:sym typeface="+mn-lt"/>
            </a:endParaRPr>
          </a:p>
        </p:txBody>
      </p:sp>
      <p:pic>
        <p:nvPicPr>
          <p:cNvPr id="6" name="Picture 5">
            <a:extLst>
              <a:ext uri="{FF2B5EF4-FFF2-40B4-BE49-F238E27FC236}">
                <a16:creationId xmlns:a16="http://schemas.microsoft.com/office/drawing/2014/main" id="{64D13DCC-DA71-5130-AA69-4CD18DB704A1}"/>
              </a:ext>
            </a:extLst>
          </p:cNvPr>
          <p:cNvPicPr>
            <a:picLocks noChangeAspect="1"/>
          </p:cNvPicPr>
          <p:nvPr/>
        </p:nvPicPr>
        <p:blipFill>
          <a:blip r:embed="rId3"/>
          <a:stretch>
            <a:fillRect/>
          </a:stretch>
        </p:blipFill>
        <p:spPr>
          <a:xfrm>
            <a:off x="23000" y="2419815"/>
            <a:ext cx="4691368" cy="2196790"/>
          </a:xfrm>
          <a:prstGeom prst="rect">
            <a:avLst/>
          </a:prstGeom>
        </p:spPr>
      </p:pic>
      <p:sp>
        <p:nvSpPr>
          <p:cNvPr id="17" name="Rectangle 16">
            <a:extLst>
              <a:ext uri="{FF2B5EF4-FFF2-40B4-BE49-F238E27FC236}">
                <a16:creationId xmlns:a16="http://schemas.microsoft.com/office/drawing/2014/main" id="{0CF8E086-456B-3922-1947-7FD226746137}"/>
              </a:ext>
            </a:extLst>
          </p:cNvPr>
          <p:cNvSpPr/>
          <p:nvPr/>
        </p:nvSpPr>
        <p:spPr>
          <a:xfrm>
            <a:off x="1055650" y="4262716"/>
            <a:ext cx="2468136" cy="353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pic>
        <p:nvPicPr>
          <p:cNvPr id="19" name="Picture 18">
            <a:extLst>
              <a:ext uri="{FF2B5EF4-FFF2-40B4-BE49-F238E27FC236}">
                <a16:creationId xmlns:a16="http://schemas.microsoft.com/office/drawing/2014/main" id="{01FFBC36-2258-A234-6E29-2DCB301298A9}"/>
              </a:ext>
            </a:extLst>
          </p:cNvPr>
          <p:cNvPicPr>
            <a:picLocks noChangeAspect="1"/>
          </p:cNvPicPr>
          <p:nvPr/>
        </p:nvPicPr>
        <p:blipFill>
          <a:blip r:embed="rId4"/>
          <a:stretch>
            <a:fillRect/>
          </a:stretch>
        </p:blipFill>
        <p:spPr>
          <a:xfrm>
            <a:off x="8642194" y="2349307"/>
            <a:ext cx="3474720" cy="2442103"/>
          </a:xfrm>
          <a:prstGeom prst="rect">
            <a:avLst/>
          </a:prstGeom>
        </p:spPr>
      </p:pic>
      <p:sp>
        <p:nvSpPr>
          <p:cNvPr id="20" name="TextBox 19">
            <a:extLst>
              <a:ext uri="{FF2B5EF4-FFF2-40B4-BE49-F238E27FC236}">
                <a16:creationId xmlns:a16="http://schemas.microsoft.com/office/drawing/2014/main" id="{AEF8CA14-9CD9-41CA-BF77-6D7845B53D27}"/>
              </a:ext>
            </a:extLst>
          </p:cNvPr>
          <p:cNvSpPr txBox="1"/>
          <p:nvPr/>
        </p:nvSpPr>
        <p:spPr>
          <a:xfrm>
            <a:off x="5378773" y="1743999"/>
            <a:ext cx="2418098" cy="369332"/>
          </a:xfrm>
          <a:prstGeom prst="rect">
            <a:avLst/>
          </a:prstGeom>
          <a:noFill/>
        </p:spPr>
        <p:txBody>
          <a:bodyPr wrap="none" rtlCol="0">
            <a:spAutoFit/>
          </a:bodyPr>
          <a:lstStyle/>
          <a:p>
            <a:r>
              <a:rPr lang="en-US" dirty="0" err="1">
                <a:solidFill>
                  <a:srgbClr val="0432FF"/>
                </a:solidFill>
                <a:cs typeface="+mn-ea"/>
                <a:sym typeface="+mn-lt"/>
              </a:rPr>
              <a:t>Pi</a:t>
            </a:r>
            <a:r>
              <a:rPr lang="en-US" altLang="zh-CN" dirty="0" err="1">
                <a:solidFill>
                  <a:srgbClr val="0432FF"/>
                </a:solidFill>
                <a:cs typeface="+mn-ea"/>
                <a:sym typeface="+mn-lt"/>
              </a:rPr>
              <a:t>cNIC</a:t>
            </a:r>
            <a:r>
              <a:rPr lang="zh-CN" altLang="en-US" dirty="0">
                <a:solidFill>
                  <a:srgbClr val="0432FF"/>
                </a:solidFill>
                <a:cs typeface="+mn-ea"/>
                <a:sym typeface="+mn-lt"/>
              </a:rPr>
              <a:t> </a:t>
            </a:r>
            <a:r>
              <a:rPr lang="en-US" altLang="zh-CN" dirty="0">
                <a:solidFill>
                  <a:srgbClr val="0432FF"/>
                </a:solidFill>
                <a:cs typeface="+mn-ea"/>
                <a:sym typeface="+mn-lt"/>
              </a:rPr>
              <a:t>+WCC</a:t>
            </a:r>
            <a:r>
              <a:rPr lang="zh-CN" altLang="en-US" dirty="0">
                <a:solidFill>
                  <a:srgbClr val="0432FF"/>
                </a:solidFill>
                <a:cs typeface="+mn-ea"/>
                <a:sym typeface="+mn-lt"/>
              </a:rPr>
              <a:t> </a:t>
            </a:r>
            <a:r>
              <a:rPr lang="en-US" altLang="zh-CN" dirty="0">
                <a:solidFill>
                  <a:srgbClr val="0432FF"/>
                </a:solidFill>
                <a:cs typeface="+mn-ea"/>
                <a:sym typeface="+mn-lt"/>
              </a:rPr>
              <a:t>+</a:t>
            </a:r>
            <a:r>
              <a:rPr lang="zh-CN" altLang="en-US" dirty="0">
                <a:solidFill>
                  <a:srgbClr val="0432FF"/>
                </a:solidFill>
                <a:cs typeface="+mn-ea"/>
                <a:sym typeface="+mn-lt"/>
              </a:rPr>
              <a:t> </a:t>
            </a:r>
            <a:r>
              <a:rPr lang="en-US" altLang="zh-CN" dirty="0">
                <a:solidFill>
                  <a:srgbClr val="0432FF"/>
                </a:solidFill>
                <a:cs typeface="+mn-ea"/>
                <a:sym typeface="+mn-lt"/>
              </a:rPr>
              <a:t>Clove</a:t>
            </a:r>
            <a:endParaRPr lang="en-US" dirty="0">
              <a:solidFill>
                <a:srgbClr val="0432FF"/>
              </a:solidFill>
              <a:cs typeface="+mn-ea"/>
              <a:sym typeface="+mn-lt"/>
            </a:endParaRPr>
          </a:p>
        </p:txBody>
      </p:sp>
      <p:sp>
        <p:nvSpPr>
          <p:cNvPr id="21" name="TextBox 20">
            <a:extLst>
              <a:ext uri="{FF2B5EF4-FFF2-40B4-BE49-F238E27FC236}">
                <a16:creationId xmlns:a16="http://schemas.microsoft.com/office/drawing/2014/main" id="{2CD934FC-1FDA-2F0F-39E0-E68C692976CF}"/>
              </a:ext>
            </a:extLst>
          </p:cNvPr>
          <p:cNvSpPr txBox="1"/>
          <p:nvPr/>
        </p:nvSpPr>
        <p:spPr>
          <a:xfrm>
            <a:off x="9382473" y="1743999"/>
            <a:ext cx="2235740" cy="369332"/>
          </a:xfrm>
          <a:prstGeom prst="rect">
            <a:avLst/>
          </a:prstGeom>
          <a:noFill/>
        </p:spPr>
        <p:txBody>
          <a:bodyPr wrap="none" rtlCol="0">
            <a:spAutoFit/>
          </a:bodyPr>
          <a:lstStyle/>
          <a:p>
            <a:r>
              <a:rPr lang="en-US" altLang="zh-CN" dirty="0">
                <a:solidFill>
                  <a:srgbClr val="0432FF"/>
                </a:solidFill>
                <a:cs typeface="+mn-ea"/>
                <a:sym typeface="+mn-lt"/>
              </a:rPr>
              <a:t>µFAB</a:t>
            </a:r>
            <a:r>
              <a:rPr lang="zh-CN" altLang="en-US" dirty="0">
                <a:solidFill>
                  <a:srgbClr val="0432FF"/>
                </a:solidFill>
                <a:cs typeface="+mn-ea"/>
                <a:sym typeface="+mn-lt"/>
              </a:rPr>
              <a:t> </a:t>
            </a:r>
            <a:r>
              <a:rPr lang="en-US" altLang="zh-CN" dirty="0">
                <a:solidFill>
                  <a:srgbClr val="0432FF"/>
                </a:solidFill>
                <a:cs typeface="+mn-ea"/>
                <a:sym typeface="+mn-lt"/>
              </a:rPr>
              <a:t>(close</a:t>
            </a:r>
            <a:r>
              <a:rPr lang="zh-CN" altLang="en-US" dirty="0">
                <a:solidFill>
                  <a:srgbClr val="0432FF"/>
                </a:solidFill>
                <a:cs typeface="+mn-ea"/>
                <a:sym typeface="+mn-lt"/>
              </a:rPr>
              <a:t> </a:t>
            </a:r>
            <a:r>
              <a:rPr lang="en-US" altLang="zh-CN" dirty="0">
                <a:solidFill>
                  <a:srgbClr val="0432FF"/>
                </a:solidFill>
                <a:cs typeface="+mn-ea"/>
                <a:sym typeface="+mn-lt"/>
              </a:rPr>
              <a:t>to</a:t>
            </a:r>
            <a:r>
              <a:rPr lang="zh-CN" altLang="en-US" dirty="0">
                <a:solidFill>
                  <a:srgbClr val="0432FF"/>
                </a:solidFill>
                <a:cs typeface="+mn-ea"/>
                <a:sym typeface="+mn-lt"/>
              </a:rPr>
              <a:t> </a:t>
            </a:r>
            <a:r>
              <a:rPr lang="en-US" altLang="zh-CN" dirty="0">
                <a:solidFill>
                  <a:srgbClr val="0432FF"/>
                </a:solidFill>
                <a:cs typeface="+mn-ea"/>
                <a:sym typeface="+mn-lt"/>
              </a:rPr>
              <a:t>ideal)</a:t>
            </a:r>
            <a:endParaRPr lang="en-US" dirty="0">
              <a:solidFill>
                <a:srgbClr val="0432FF"/>
              </a:solidFill>
              <a:cs typeface="+mn-ea"/>
              <a:sym typeface="+mn-lt"/>
            </a:endParaRPr>
          </a:p>
        </p:txBody>
      </p:sp>
      <p:sp>
        <p:nvSpPr>
          <p:cNvPr id="22" name="Rectangle 21">
            <a:extLst>
              <a:ext uri="{FF2B5EF4-FFF2-40B4-BE49-F238E27FC236}">
                <a16:creationId xmlns:a16="http://schemas.microsoft.com/office/drawing/2014/main" id="{16FFA3D9-C507-8CE0-4AE5-54BF4AED97B9}"/>
              </a:ext>
            </a:extLst>
          </p:cNvPr>
          <p:cNvSpPr/>
          <p:nvPr/>
        </p:nvSpPr>
        <p:spPr>
          <a:xfrm>
            <a:off x="8462339" y="1638795"/>
            <a:ext cx="3654575" cy="315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4" name="文本框 13">
            <a:extLst>
              <a:ext uri="{FF2B5EF4-FFF2-40B4-BE49-F238E27FC236}">
                <a16:creationId xmlns:a16="http://schemas.microsoft.com/office/drawing/2014/main" id="{BC44637A-A1DB-2042-82B3-F4B6C8FA4D2A}"/>
              </a:ext>
            </a:extLst>
          </p:cNvPr>
          <p:cNvSpPr txBox="1"/>
          <p:nvPr/>
        </p:nvSpPr>
        <p:spPr>
          <a:xfrm>
            <a:off x="1240892" y="5676727"/>
            <a:ext cx="10145750" cy="957584"/>
          </a:xfrm>
          <a:prstGeom prst="rect">
            <a:avLst/>
          </a:prstGeom>
          <a:solidFill>
            <a:srgbClr val="FFFFFF"/>
          </a:solidFill>
          <a:ln w="38100">
            <a:solidFill>
              <a:srgbClr val="C00000"/>
            </a:solidFill>
          </a:ln>
          <a:effectLst>
            <a:outerShdw blurRad="254000" dist="127000" dir="5400000" sx="90000" sy="90000" rotWithShape="0">
              <a:prstClr val="black">
                <a:alpha val="15000"/>
              </a:prstClr>
            </a:outerShdw>
          </a:effectLst>
        </p:spPr>
        <p:txBody>
          <a:bodyPr lIns="144000" tIns="108000" rIns="144000" bIns="108000" anchor="ctr"/>
          <a:lstStyle>
            <a:defPPr>
              <a:defRPr lang="zh-CN"/>
            </a:defPPr>
            <a:lvl1pPr algn="ctr">
              <a:defRPr kumimoji="1" sz="2800" b="1">
                <a:latin typeface="Times New Roman" panose="02020603050405020304" pitchFamily="18" charset="0"/>
                <a:ea typeface="宋体" panose="02010600030101010101" pitchFamily="2" charset="-122"/>
              </a:defRPr>
            </a:lvl1pPr>
            <a:lvl2pPr marL="742950" indent="-285750">
              <a:defRPr kumimoji="1" sz="3000" b="1">
                <a:solidFill>
                  <a:schemeClr val="bg2"/>
                </a:solidFill>
                <a:latin typeface="Times New Roman" panose="02020603050405020304" pitchFamily="18" charset="0"/>
                <a:ea typeface="宋体" panose="02010600030101010101" pitchFamily="2" charset="-122"/>
              </a:defRPr>
            </a:lvl2pPr>
            <a:lvl3pPr marL="1143000" indent="-228600">
              <a:defRPr kumimoji="1" sz="3000" b="1">
                <a:solidFill>
                  <a:schemeClr val="bg2"/>
                </a:solidFill>
                <a:latin typeface="Times New Roman" panose="02020603050405020304" pitchFamily="18" charset="0"/>
                <a:ea typeface="宋体" panose="02010600030101010101" pitchFamily="2" charset="-122"/>
              </a:defRPr>
            </a:lvl3pPr>
            <a:lvl4pPr marL="1600200" indent="-228600">
              <a:defRPr kumimoji="1" sz="3000" b="1">
                <a:solidFill>
                  <a:schemeClr val="bg2"/>
                </a:solidFill>
                <a:latin typeface="Times New Roman" panose="02020603050405020304" pitchFamily="18" charset="0"/>
                <a:ea typeface="宋体" panose="02010600030101010101" pitchFamily="2" charset="-122"/>
              </a:defRPr>
            </a:lvl4pPr>
            <a:lvl5pPr marL="2057400" indent="-228600">
              <a:defRPr kumimoji="1" sz="3000" b="1">
                <a:solidFill>
                  <a:schemeClr val="bg2"/>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000" b="1">
                <a:solidFill>
                  <a:schemeClr val="bg2"/>
                </a:solidFill>
                <a:latin typeface="Times New Roman" panose="02020603050405020304" pitchFamily="18" charset="0"/>
                <a:ea typeface="宋体" panose="02010600030101010101" pitchFamily="2" charset="-122"/>
              </a:defRPr>
            </a:lvl9pPr>
          </a:lstStyle>
          <a:p>
            <a:r>
              <a:rPr lang="en" altLang="zh-CN" dirty="0">
                <a:latin typeface="+mn-lt"/>
                <a:ea typeface="+mn-ea"/>
                <a:cs typeface="+mn-ea"/>
                <a:sym typeface="+mn-lt"/>
              </a:rPr>
              <a:t>﻿Bandwidth isolation in multi-path architectures is </a:t>
            </a:r>
          </a:p>
          <a:p>
            <a:r>
              <a:rPr lang="en" altLang="zh-CN" dirty="0">
                <a:latin typeface="+mn-lt"/>
                <a:ea typeface="+mn-ea"/>
                <a:cs typeface="+mn-ea"/>
                <a:sym typeface="+mn-lt"/>
              </a:rPr>
              <a:t>not orthogonal to load balancing</a:t>
            </a:r>
            <a:endParaRPr lang="zh-CN" altLang="en-US" dirty="0">
              <a:latin typeface="+mn-lt"/>
              <a:ea typeface="+mn-ea"/>
              <a:cs typeface="+mn-ea"/>
              <a:sym typeface="+mn-lt"/>
            </a:endParaRPr>
          </a:p>
        </p:txBody>
      </p:sp>
      <p:pic>
        <p:nvPicPr>
          <p:cNvPr id="4" name="Picture 3">
            <a:extLst>
              <a:ext uri="{FF2B5EF4-FFF2-40B4-BE49-F238E27FC236}">
                <a16:creationId xmlns:a16="http://schemas.microsoft.com/office/drawing/2014/main" id="{C4D79C50-9B2F-7626-BE87-3D16FB90C2A0}"/>
              </a:ext>
            </a:extLst>
          </p:cNvPr>
          <p:cNvPicPr>
            <a:picLocks noChangeAspect="1"/>
          </p:cNvPicPr>
          <p:nvPr/>
        </p:nvPicPr>
        <p:blipFill>
          <a:blip r:embed="rId5"/>
          <a:stretch>
            <a:fillRect/>
          </a:stretch>
        </p:blipFill>
        <p:spPr>
          <a:xfrm>
            <a:off x="4734012" y="2349307"/>
            <a:ext cx="3474720" cy="2442103"/>
          </a:xfrm>
          <a:prstGeom prst="rect">
            <a:avLst/>
          </a:prstGeom>
        </p:spPr>
      </p:pic>
      <p:sp>
        <p:nvSpPr>
          <p:cNvPr id="16" name="Rectangle 15">
            <a:extLst>
              <a:ext uri="{FF2B5EF4-FFF2-40B4-BE49-F238E27FC236}">
                <a16:creationId xmlns:a16="http://schemas.microsoft.com/office/drawing/2014/main" id="{CD4AADDD-F6EE-D961-31F7-F36BC217E2AD}"/>
              </a:ext>
            </a:extLst>
          </p:cNvPr>
          <p:cNvSpPr/>
          <p:nvPr/>
        </p:nvSpPr>
        <p:spPr>
          <a:xfrm>
            <a:off x="4680960" y="1637763"/>
            <a:ext cx="3654575" cy="315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12" name="组合 11">
            <a:extLst>
              <a:ext uri="{FF2B5EF4-FFF2-40B4-BE49-F238E27FC236}">
                <a16:creationId xmlns:a16="http://schemas.microsoft.com/office/drawing/2014/main" id="{E217840D-AC0F-B34C-93B8-6C53845AB4DC}"/>
              </a:ext>
            </a:extLst>
          </p:cNvPr>
          <p:cNvGrpSpPr/>
          <p:nvPr/>
        </p:nvGrpSpPr>
        <p:grpSpPr>
          <a:xfrm>
            <a:off x="4743526" y="4257116"/>
            <a:ext cx="3898668" cy="1200130"/>
            <a:chOff x="4743526" y="4257116"/>
            <a:chExt cx="3898668" cy="1200130"/>
          </a:xfrm>
        </p:grpSpPr>
        <p:sp>
          <p:nvSpPr>
            <p:cNvPr id="9" name="矩形 8">
              <a:extLst>
                <a:ext uri="{FF2B5EF4-FFF2-40B4-BE49-F238E27FC236}">
                  <a16:creationId xmlns:a16="http://schemas.microsoft.com/office/drawing/2014/main" id="{B3E49055-703A-1749-8C55-86BB4FD0D59B}"/>
                </a:ext>
              </a:extLst>
            </p:cNvPr>
            <p:cNvSpPr/>
            <p:nvPr/>
          </p:nvSpPr>
          <p:spPr>
            <a:xfrm>
              <a:off x="4743526" y="4956006"/>
              <a:ext cx="3898668" cy="5012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tx1"/>
                  </a:solidFill>
                  <a:cs typeface="+mn-ea"/>
                  <a:sym typeface="+mn-lt"/>
                </a:rPr>
                <a:t>﻿Link utilization misleads VF-4 to perceive</a:t>
              </a:r>
              <a:r>
                <a:rPr kumimoji="1" lang="zh-CN" altLang="en-US" sz="1600" dirty="0">
                  <a:solidFill>
                    <a:schemeClr val="tx1"/>
                  </a:solidFill>
                  <a:cs typeface="+mn-ea"/>
                  <a:sym typeface="+mn-lt"/>
                </a:rPr>
                <a:t> </a:t>
              </a:r>
              <a:r>
                <a:rPr kumimoji="1" lang="en-US" altLang="zh-CN" sz="1600" dirty="0">
                  <a:solidFill>
                    <a:schemeClr val="tx1"/>
                  </a:solidFill>
                  <a:cs typeface="+mn-ea"/>
                  <a:sym typeface="+mn-lt"/>
                </a:rPr>
                <a:t>the essential bandwidth contention</a:t>
              </a:r>
              <a:endParaRPr kumimoji="1" lang="zh-CN" altLang="en-US" sz="1600" dirty="0">
                <a:solidFill>
                  <a:schemeClr val="tx1"/>
                </a:solidFill>
                <a:cs typeface="+mn-ea"/>
                <a:sym typeface="+mn-lt"/>
              </a:endParaRPr>
            </a:p>
          </p:txBody>
        </p:sp>
        <p:sp>
          <p:nvSpPr>
            <p:cNvPr id="5" name="椭圆 4">
              <a:extLst>
                <a:ext uri="{FF2B5EF4-FFF2-40B4-BE49-F238E27FC236}">
                  <a16:creationId xmlns:a16="http://schemas.microsoft.com/office/drawing/2014/main" id="{61B48FC9-5CEA-EB46-BA60-C80CDC092670}"/>
                </a:ext>
              </a:extLst>
            </p:cNvPr>
            <p:cNvSpPr/>
            <p:nvPr/>
          </p:nvSpPr>
          <p:spPr>
            <a:xfrm>
              <a:off x="5519856" y="425711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8" name="椭圆 17">
              <a:extLst>
                <a:ext uri="{FF2B5EF4-FFF2-40B4-BE49-F238E27FC236}">
                  <a16:creationId xmlns:a16="http://schemas.microsoft.com/office/drawing/2014/main" id="{34C87C03-9B47-0E45-9AD6-CEFE7F39A397}"/>
                </a:ext>
              </a:extLst>
            </p:cNvPr>
            <p:cNvSpPr/>
            <p:nvPr/>
          </p:nvSpPr>
          <p:spPr>
            <a:xfrm>
              <a:off x="6665022" y="425711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3" name="椭圆 22">
              <a:extLst>
                <a:ext uri="{FF2B5EF4-FFF2-40B4-BE49-F238E27FC236}">
                  <a16:creationId xmlns:a16="http://schemas.microsoft.com/office/drawing/2014/main" id="{A348E1ED-823F-714A-9EB0-CBEF3AC598E9}"/>
                </a:ext>
              </a:extLst>
            </p:cNvPr>
            <p:cNvSpPr/>
            <p:nvPr/>
          </p:nvSpPr>
          <p:spPr>
            <a:xfrm>
              <a:off x="7060877" y="425711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5" name="椭圆 24">
              <a:extLst>
                <a:ext uri="{FF2B5EF4-FFF2-40B4-BE49-F238E27FC236}">
                  <a16:creationId xmlns:a16="http://schemas.microsoft.com/office/drawing/2014/main" id="{B8461083-B45B-FF41-B2C5-CA5DFDD36A72}"/>
                </a:ext>
              </a:extLst>
            </p:cNvPr>
            <p:cNvSpPr/>
            <p:nvPr/>
          </p:nvSpPr>
          <p:spPr>
            <a:xfrm>
              <a:off x="7525410" y="425711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6" name="椭圆 25">
              <a:extLst>
                <a:ext uri="{FF2B5EF4-FFF2-40B4-BE49-F238E27FC236}">
                  <a16:creationId xmlns:a16="http://schemas.microsoft.com/office/drawing/2014/main" id="{EAF09595-900E-0347-8FA9-3308BECF2737}"/>
                </a:ext>
              </a:extLst>
            </p:cNvPr>
            <p:cNvSpPr/>
            <p:nvPr/>
          </p:nvSpPr>
          <p:spPr>
            <a:xfrm>
              <a:off x="7819480" y="425711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cxnSp>
          <p:nvCxnSpPr>
            <p:cNvPr id="8" name="直线连接符 7">
              <a:extLst>
                <a:ext uri="{FF2B5EF4-FFF2-40B4-BE49-F238E27FC236}">
                  <a16:creationId xmlns:a16="http://schemas.microsoft.com/office/drawing/2014/main" id="{AF1C444A-5E2A-3A45-94C8-AA4299E046B7}"/>
                </a:ext>
              </a:extLst>
            </p:cNvPr>
            <p:cNvCxnSpPr>
              <a:cxnSpLocks/>
            </p:cNvCxnSpPr>
            <p:nvPr/>
          </p:nvCxnSpPr>
          <p:spPr>
            <a:xfrm>
              <a:off x="5591856" y="4394899"/>
              <a:ext cx="0" cy="50400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B941A1FA-5B61-CE41-A949-9232C0E74682}"/>
                </a:ext>
              </a:extLst>
            </p:cNvPr>
            <p:cNvCxnSpPr>
              <a:cxnSpLocks/>
            </p:cNvCxnSpPr>
            <p:nvPr/>
          </p:nvCxnSpPr>
          <p:spPr>
            <a:xfrm>
              <a:off x="6737183" y="4394899"/>
              <a:ext cx="0" cy="50400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35ECA13F-CD2F-6643-A6C3-FC98BA9367A6}"/>
                </a:ext>
              </a:extLst>
            </p:cNvPr>
            <p:cNvCxnSpPr>
              <a:cxnSpLocks/>
            </p:cNvCxnSpPr>
            <p:nvPr/>
          </p:nvCxnSpPr>
          <p:spPr>
            <a:xfrm>
              <a:off x="7132877" y="4394899"/>
              <a:ext cx="0" cy="50400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F77C4778-295F-684A-B84D-DFA973AF3247}"/>
                </a:ext>
              </a:extLst>
            </p:cNvPr>
            <p:cNvCxnSpPr>
              <a:cxnSpLocks/>
            </p:cNvCxnSpPr>
            <p:nvPr/>
          </p:nvCxnSpPr>
          <p:spPr>
            <a:xfrm>
              <a:off x="7597410" y="4394899"/>
              <a:ext cx="0" cy="50400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线连接符 29">
              <a:extLst>
                <a:ext uri="{FF2B5EF4-FFF2-40B4-BE49-F238E27FC236}">
                  <a16:creationId xmlns:a16="http://schemas.microsoft.com/office/drawing/2014/main" id="{2FB4AE2F-8CFC-464F-878F-9E0EBEEF7CC3}"/>
                </a:ext>
              </a:extLst>
            </p:cNvPr>
            <p:cNvCxnSpPr>
              <a:cxnSpLocks/>
            </p:cNvCxnSpPr>
            <p:nvPr/>
          </p:nvCxnSpPr>
          <p:spPr>
            <a:xfrm>
              <a:off x="7899954" y="4394899"/>
              <a:ext cx="0" cy="50400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a16="http://schemas.microsoft.com/office/drawing/2014/main" id="{549CEF76-554E-B143-9B4A-9FAD09E211E1}"/>
                </a:ext>
              </a:extLst>
            </p:cNvPr>
            <p:cNvCxnSpPr>
              <a:cxnSpLocks/>
            </p:cNvCxnSpPr>
            <p:nvPr/>
          </p:nvCxnSpPr>
          <p:spPr>
            <a:xfrm flipH="1">
              <a:off x="4743526" y="4911036"/>
              <a:ext cx="3898668" cy="0"/>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5134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1x21mfe">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阿里云20200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1x21mfe">
      <a:majorFont>
        <a:latin typeface="Segoe UI"/>
        <a:ea typeface="微软雅黑"/>
        <a:cs typeface=""/>
      </a:majorFont>
      <a:minorFont>
        <a:latin typeface="Segoe U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56373</TotalTime>
  <Words>2520</Words>
  <Application>Microsoft Macintosh PowerPoint</Application>
  <PresentationFormat>宽屏</PresentationFormat>
  <Paragraphs>432</Paragraphs>
  <Slides>20</Slides>
  <Notes>20</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1</vt:i4>
      </vt:variant>
      <vt:variant>
        <vt:lpstr>幻灯片标题</vt:lpstr>
      </vt:variant>
      <vt:variant>
        <vt:i4>20</vt:i4>
      </vt:variant>
    </vt:vector>
  </HeadingPairs>
  <TitlesOfParts>
    <vt:vector size="30" baseType="lpstr">
      <vt:lpstr>等线</vt:lpstr>
      <vt:lpstr>微软雅黑</vt:lpstr>
      <vt:lpstr>微软雅黑</vt:lpstr>
      <vt:lpstr>FZLanTingHei-M-GBK</vt:lpstr>
      <vt:lpstr>Arial</vt:lpstr>
      <vt:lpstr>Cambria Math</vt:lpstr>
      <vt:lpstr>Segoe UI</vt:lpstr>
      <vt:lpstr>webwppDefTheme</vt:lpstr>
      <vt:lpstr>阿里云202007</vt:lpstr>
      <vt:lpstr>think-cell 幻灯片</vt:lpstr>
      <vt:lpstr>PowerPoint 演示文稿</vt:lpstr>
      <vt:lpstr>Expectations on the next generation of DCN</vt:lpstr>
      <vt:lpstr>Existing practices in DCN</vt:lpstr>
      <vt:lpstr>PowerPoint 演示文稿</vt:lpstr>
      <vt:lpstr>PowerPoint 演示文稿</vt:lpstr>
      <vt:lpstr>Predictable DCN service model</vt:lpstr>
      <vt:lpstr>Existing efforts in both industry and academia</vt:lpstr>
      <vt:lpstr>PowerPoint 演示文稿</vt:lpstr>
      <vt:lpstr>Not easy to achieve bandwidth guarantees</vt:lpstr>
      <vt:lpstr>PowerPoint 演示文稿</vt:lpstr>
      <vt:lpstr>PowerPoint 演示文稿</vt:lpstr>
      <vt:lpstr>How does µFAB achieve bandwidth guarantee with work conservation?</vt:lpstr>
      <vt:lpstr>How does µFAB achieve latency guarantee?</vt:lpstr>
      <vt:lpstr>How does µFAB migrate to other paths?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云智能FY22 年度晋升方案</dc:title>
  <dc:creator>Microsoft Office User</dc:creator>
  <cp:lastModifiedBy>wang shuai</cp:lastModifiedBy>
  <cp:revision>3454</cp:revision>
  <dcterms:created xsi:type="dcterms:W3CDTF">2021-05-25T07:46:54Z</dcterms:created>
  <dcterms:modified xsi:type="dcterms:W3CDTF">2022-08-18T09:21:17Z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ies>
</file>